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5"/>
  </p:notesMasterIdLst>
  <p:sldIdLst>
    <p:sldId id="256" r:id="rId2"/>
    <p:sldId id="257" r:id="rId3"/>
    <p:sldId id="258" r:id="rId4"/>
    <p:sldId id="259" r:id="rId5"/>
    <p:sldId id="312" r:id="rId6"/>
    <p:sldId id="317" r:id="rId7"/>
    <p:sldId id="313" r:id="rId8"/>
    <p:sldId id="314" r:id="rId9"/>
    <p:sldId id="316" r:id="rId10"/>
    <p:sldId id="315" r:id="rId11"/>
    <p:sldId id="262" r:id="rId12"/>
    <p:sldId id="260" r:id="rId13"/>
    <p:sldId id="261" r:id="rId14"/>
    <p:sldId id="263" r:id="rId15"/>
    <p:sldId id="295" r:id="rId16"/>
    <p:sldId id="264" r:id="rId17"/>
    <p:sldId id="265" r:id="rId18"/>
    <p:sldId id="266" r:id="rId19"/>
    <p:sldId id="268" r:id="rId20"/>
    <p:sldId id="269" r:id="rId21"/>
    <p:sldId id="267" r:id="rId22"/>
    <p:sldId id="270" r:id="rId23"/>
    <p:sldId id="356" r:id="rId24"/>
    <p:sldId id="272" r:id="rId25"/>
    <p:sldId id="273" r:id="rId26"/>
    <p:sldId id="275" r:id="rId27"/>
    <p:sldId id="274" r:id="rId28"/>
    <p:sldId id="277" r:id="rId29"/>
    <p:sldId id="278" r:id="rId30"/>
    <p:sldId id="279" r:id="rId31"/>
    <p:sldId id="280" r:id="rId32"/>
    <p:sldId id="291" r:id="rId33"/>
    <p:sldId id="281" r:id="rId34"/>
    <p:sldId id="282" r:id="rId35"/>
    <p:sldId id="283" r:id="rId36"/>
    <p:sldId id="284" r:id="rId37"/>
    <p:sldId id="286" r:id="rId38"/>
    <p:sldId id="359" r:id="rId39"/>
    <p:sldId id="360" r:id="rId40"/>
    <p:sldId id="361" r:id="rId41"/>
    <p:sldId id="285" r:id="rId42"/>
    <p:sldId id="287" r:id="rId43"/>
    <p:sldId id="288" r:id="rId44"/>
    <p:sldId id="289" r:id="rId45"/>
    <p:sldId id="290" r:id="rId46"/>
    <p:sldId id="292" r:id="rId47"/>
    <p:sldId id="293" r:id="rId48"/>
    <p:sldId id="294" r:id="rId49"/>
    <p:sldId id="296" r:id="rId50"/>
    <p:sldId id="297" r:id="rId51"/>
    <p:sldId id="298" r:id="rId52"/>
    <p:sldId id="300" r:id="rId53"/>
    <p:sldId id="302" r:id="rId54"/>
    <p:sldId id="304" r:id="rId55"/>
    <p:sldId id="357" r:id="rId56"/>
    <p:sldId id="358" r:id="rId57"/>
    <p:sldId id="305" r:id="rId58"/>
    <p:sldId id="306" r:id="rId59"/>
    <p:sldId id="307" r:id="rId60"/>
    <p:sldId id="308" r:id="rId61"/>
    <p:sldId id="309" r:id="rId62"/>
    <p:sldId id="310" r:id="rId63"/>
    <p:sldId id="311" r:id="rId6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CCDDEA"/>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82993" autoAdjust="0"/>
  </p:normalViewPr>
  <p:slideViewPr>
    <p:cSldViewPr snapToGrid="0">
      <p:cViewPr varScale="1">
        <p:scale>
          <a:sx n="67" d="100"/>
          <a:sy n="67" d="100"/>
        </p:scale>
        <p:origin x="632" y="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529AA2-9184-4FD8-85F6-F3AB8DE8AA23}" type="datetimeFigureOut">
              <a:rPr lang="zh-CN" altLang="en-US" smtClean="0"/>
              <a:t>2021/10/15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3BBFFC-21AA-48E1-BBEA-3CD4665B2D1F}" type="slidenum">
              <a:rPr lang="zh-CN" altLang="en-US" smtClean="0"/>
              <a:t>‹#›</a:t>
            </a:fld>
            <a:endParaRPr lang="zh-CN" altLang="en-US"/>
          </a:p>
        </p:txBody>
      </p:sp>
    </p:spTree>
    <p:extLst>
      <p:ext uri="{BB962C8B-B14F-4D97-AF65-F5344CB8AC3E}">
        <p14:creationId xmlns:p14="http://schemas.microsoft.com/office/powerpoint/2010/main" val="941707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en.wikipedia.org/wiki/Hertz" TargetMode="External"/><Relationship Id="rId3" Type="http://schemas.openxmlformats.org/officeDocument/2006/relationships/hyperlink" Target="https://en.wikipedia.org/wiki/Stanley_Smith_Stevens" TargetMode="External"/><Relationship Id="rId7" Type="http://schemas.openxmlformats.org/officeDocument/2006/relationships/hyperlink" Target="https://en.wikipedia.org/wiki/Frequency"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en.wikipedia.org/wiki/Pitch_(music)" TargetMode="External"/><Relationship Id="rId11" Type="http://schemas.openxmlformats.org/officeDocument/2006/relationships/hyperlink" Target="https://en.wikipedia.org/wiki/Octave" TargetMode="External"/><Relationship Id="rId5" Type="http://schemas.openxmlformats.org/officeDocument/2006/relationships/hyperlink" Target="https://en.wikipedia.org/wiki/Scale_(music)" TargetMode="External"/><Relationship Id="rId10" Type="http://schemas.openxmlformats.org/officeDocument/2006/relationships/hyperlink" Target="https://en.wikipedia.org/wiki/Interval_(music)" TargetMode="External"/><Relationship Id="rId4" Type="http://schemas.openxmlformats.org/officeDocument/2006/relationships/hyperlink" Target="https://en.wikipedia.org/wiki/Mel_scale#cite_note-stevens1937-1" TargetMode="External"/><Relationship Id="rId9" Type="http://schemas.openxmlformats.org/officeDocument/2006/relationships/hyperlink" Target="https://en.wikipedia.org/wiki/Decibel"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http://195.134.76.37/applets/AppletNyquist/Appl_Nyquist2.html</a:t>
            </a:r>
            <a:endParaRPr lang="zh-CN" altLang="en-US" dirty="0"/>
          </a:p>
        </p:txBody>
      </p:sp>
      <p:sp>
        <p:nvSpPr>
          <p:cNvPr id="4" name="灯片编号占位符 3"/>
          <p:cNvSpPr>
            <a:spLocks noGrp="1"/>
          </p:cNvSpPr>
          <p:nvPr>
            <p:ph type="sldNum" sz="quarter" idx="10"/>
          </p:nvPr>
        </p:nvSpPr>
        <p:spPr/>
        <p:txBody>
          <a:bodyPr/>
          <a:lstStyle/>
          <a:p>
            <a:fld id="{443BBFFC-21AA-48E1-BBEA-3CD4665B2D1F}" type="slidenum">
              <a:rPr lang="zh-CN" altLang="en-US" smtClean="0"/>
              <a:t>8</a:t>
            </a:fld>
            <a:endParaRPr lang="zh-CN" altLang="en-US"/>
          </a:p>
        </p:txBody>
      </p:sp>
    </p:spTree>
    <p:extLst>
      <p:ext uri="{BB962C8B-B14F-4D97-AF65-F5344CB8AC3E}">
        <p14:creationId xmlns:p14="http://schemas.microsoft.com/office/powerpoint/2010/main" val="3603729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3BBFFC-21AA-48E1-BBEA-3CD4665B2D1F}" type="slidenum">
              <a:rPr lang="zh-CN" altLang="en-US" smtClean="0"/>
              <a:t>22</a:t>
            </a:fld>
            <a:endParaRPr lang="zh-CN" altLang="en-US"/>
          </a:p>
        </p:txBody>
      </p:sp>
    </p:spTree>
    <p:extLst>
      <p:ext uri="{BB962C8B-B14F-4D97-AF65-F5344CB8AC3E}">
        <p14:creationId xmlns:p14="http://schemas.microsoft.com/office/powerpoint/2010/main" val="1957103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Window size</a:t>
            </a:r>
            <a:r>
              <a:rPr lang="en-US" altLang="zh-CN" baseline="0" dirty="0"/>
              <a:t> = 1102 </a:t>
            </a:r>
            <a:r>
              <a:rPr lang="en-US" altLang="zh-CN" baseline="0" dirty="0" err="1"/>
              <a:t>fft</a:t>
            </a:r>
            <a:r>
              <a:rPr lang="en-US" altLang="zh-CN" baseline="0" dirty="0"/>
              <a:t> length=</a:t>
            </a:r>
            <a:r>
              <a:rPr lang="en-US" altLang="zh-CN" sz="1200" b="0" i="0" u="none" strike="noStrike" kern="1200" baseline="0" dirty="0">
                <a:solidFill>
                  <a:schemeClr val="tx1"/>
                </a:solidFill>
                <a:latin typeface="+mn-lt"/>
                <a:ea typeface="+mn-ea"/>
                <a:cs typeface="+mn-cs"/>
              </a:rPr>
              <a:t>16384</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a:solidFill>
                  <a:schemeClr val="tx1"/>
                </a:solidFill>
                <a:latin typeface="+mn-lt"/>
                <a:ea typeface="+mn-ea"/>
                <a:cs typeface="+mn-cs"/>
              </a:rPr>
              <a:t>“</a:t>
            </a:r>
            <a:r>
              <a:rPr lang="zh-CN" altLang="en-US" sz="1200" b="0" i="0" u="none" strike="noStrike" kern="1200" baseline="0" dirty="0">
                <a:solidFill>
                  <a:schemeClr val="tx1"/>
                </a:solidFill>
                <a:latin typeface="+mn-lt"/>
                <a:ea typeface="+mn-ea"/>
                <a:cs typeface="+mn-cs"/>
              </a:rPr>
              <a:t>你好</a:t>
            </a:r>
            <a:r>
              <a:rPr lang="en-US" altLang="zh-CN" sz="1200" b="0" i="0" u="none" strike="noStrike" kern="1200" baseline="0" dirty="0">
                <a:solidFill>
                  <a:schemeClr val="tx1"/>
                </a:solidFill>
                <a:latin typeface="+mn-lt"/>
                <a:ea typeface="+mn-ea"/>
                <a:cs typeface="+mn-cs"/>
              </a:rPr>
              <a:t>”5000-6102</a:t>
            </a:r>
            <a:r>
              <a:rPr lang="zh-CN" altLang="en-US" sz="1200" b="0" i="0" u="none" strike="noStrike" kern="1200" baseline="0" dirty="0">
                <a:solidFill>
                  <a:schemeClr val="tx1"/>
                </a:solidFill>
                <a:latin typeface="+mn-lt"/>
                <a:ea typeface="+mn-ea"/>
                <a:cs typeface="+mn-cs"/>
              </a:rPr>
              <a:t>采样点</a:t>
            </a:r>
            <a:endParaRPr lang="en-US" altLang="zh-CN" sz="1200" b="0" i="0" u="none" strike="noStrike" kern="1200" baseline="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443BBFFC-21AA-48E1-BBEA-3CD4665B2D1F}" type="slidenum">
              <a:rPr lang="zh-CN" altLang="en-US" smtClean="0"/>
              <a:t>24</a:t>
            </a:fld>
            <a:endParaRPr lang="zh-CN" altLang="en-US"/>
          </a:p>
        </p:txBody>
      </p:sp>
    </p:spTree>
    <p:extLst>
      <p:ext uri="{BB962C8B-B14F-4D97-AF65-F5344CB8AC3E}">
        <p14:creationId xmlns:p14="http://schemas.microsoft.com/office/powerpoint/2010/main" val="1801385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 Sample points=132; </a:t>
            </a:r>
            <a:r>
              <a:rPr lang="en-US" altLang="zh-CN" dirty="0" err="1"/>
              <a:t>noverlap</a:t>
            </a:r>
            <a:r>
              <a:rPr lang="en-US" altLang="zh-CN" dirty="0"/>
              <a:t>=66,nfft=256</a:t>
            </a:r>
          </a:p>
          <a:p>
            <a:r>
              <a:rPr lang="en-US" altLang="zh-CN" dirty="0"/>
              <a:t>2. Sample points=882; </a:t>
            </a:r>
            <a:r>
              <a:rPr lang="en-US" altLang="zh-CN" dirty="0" err="1"/>
              <a:t>noverlap</a:t>
            </a:r>
            <a:r>
              <a:rPr lang="en-US" altLang="zh-CN" dirty="0"/>
              <a:t>=441,nfft=1024</a:t>
            </a:r>
            <a:endParaRPr lang="zh-CN" altLang="en-US" dirty="0"/>
          </a:p>
        </p:txBody>
      </p:sp>
      <p:sp>
        <p:nvSpPr>
          <p:cNvPr id="4" name="灯片编号占位符 3"/>
          <p:cNvSpPr>
            <a:spLocks noGrp="1"/>
          </p:cNvSpPr>
          <p:nvPr>
            <p:ph type="sldNum" sz="quarter" idx="5"/>
          </p:nvPr>
        </p:nvSpPr>
        <p:spPr/>
        <p:txBody>
          <a:bodyPr/>
          <a:lstStyle/>
          <a:p>
            <a:fld id="{443BBFFC-21AA-48E1-BBEA-3CD4665B2D1F}" type="slidenum">
              <a:rPr lang="zh-CN" altLang="en-US" smtClean="0"/>
              <a:t>27</a:t>
            </a:fld>
            <a:endParaRPr lang="zh-CN" altLang="en-US"/>
          </a:p>
        </p:txBody>
      </p:sp>
    </p:spTree>
    <p:extLst>
      <p:ext uri="{BB962C8B-B14F-4D97-AF65-F5344CB8AC3E}">
        <p14:creationId xmlns:p14="http://schemas.microsoft.com/office/powerpoint/2010/main" val="352314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The </a:t>
            </a:r>
            <a:r>
              <a:rPr lang="en-US" altLang="zh-CN" sz="1200" b="1" i="0" kern="1200" dirty="0" err="1">
                <a:solidFill>
                  <a:schemeClr val="tx1"/>
                </a:solidFill>
                <a:effectLst/>
                <a:latin typeface="+mn-lt"/>
                <a:ea typeface="+mn-ea"/>
                <a:cs typeface="+mn-cs"/>
              </a:rPr>
              <a:t>mel</a:t>
            </a:r>
            <a:r>
              <a:rPr lang="en-US" altLang="zh-CN" sz="1200" b="1" i="0" kern="1200" dirty="0">
                <a:solidFill>
                  <a:schemeClr val="tx1"/>
                </a:solidFill>
                <a:effectLst/>
                <a:latin typeface="+mn-lt"/>
                <a:ea typeface="+mn-ea"/>
                <a:cs typeface="+mn-cs"/>
              </a:rPr>
              <a:t> scale</a:t>
            </a:r>
            <a:r>
              <a:rPr lang="en-US" altLang="zh-CN" sz="1200" b="0" i="0" kern="1200" dirty="0">
                <a:solidFill>
                  <a:schemeClr val="tx1"/>
                </a:solidFill>
                <a:effectLst/>
                <a:latin typeface="+mn-lt"/>
                <a:ea typeface="+mn-ea"/>
                <a:cs typeface="+mn-cs"/>
              </a:rPr>
              <a:t>, named by </a:t>
            </a:r>
            <a:r>
              <a:rPr lang="en-US" altLang="zh-CN" sz="1200" b="0" i="0" u="none" strike="noStrike" kern="1200" dirty="0">
                <a:solidFill>
                  <a:schemeClr val="tx1"/>
                </a:solidFill>
                <a:effectLst/>
                <a:latin typeface="+mn-lt"/>
                <a:ea typeface="+mn-ea"/>
                <a:cs typeface="+mn-cs"/>
                <a:hlinkClick r:id="rId3" tooltip="Stanley Smith Stevens"/>
              </a:rPr>
              <a:t>Stevens</a:t>
            </a:r>
            <a:r>
              <a:rPr lang="en-US" altLang="zh-CN" sz="1200" b="0" i="0" kern="1200" dirty="0">
                <a:solidFill>
                  <a:schemeClr val="tx1"/>
                </a:solidFill>
                <a:effectLst/>
                <a:latin typeface="+mn-lt"/>
                <a:ea typeface="+mn-ea"/>
                <a:cs typeface="+mn-cs"/>
              </a:rPr>
              <a:t>, Volkmann, and Newman in 1937,</a:t>
            </a:r>
            <a:r>
              <a:rPr lang="en-US" altLang="zh-CN" sz="1200" b="0" i="0" u="none" strike="noStrike" kern="1200" baseline="30000" dirty="0">
                <a:solidFill>
                  <a:schemeClr val="tx1"/>
                </a:solidFill>
                <a:effectLst/>
                <a:latin typeface="+mn-lt"/>
                <a:ea typeface="+mn-ea"/>
                <a:cs typeface="+mn-cs"/>
                <a:hlinkClick r:id="rId4"/>
              </a:rPr>
              <a:t>[1]</a:t>
            </a:r>
            <a:r>
              <a:rPr lang="en-US" altLang="zh-CN" sz="1200" b="0" i="0" kern="1200" dirty="0">
                <a:solidFill>
                  <a:schemeClr val="tx1"/>
                </a:solidFill>
                <a:effectLst/>
                <a:latin typeface="+mn-lt"/>
                <a:ea typeface="+mn-ea"/>
                <a:cs typeface="+mn-cs"/>
              </a:rPr>
              <a:t> is a perceptual </a:t>
            </a:r>
            <a:r>
              <a:rPr lang="en-US" altLang="zh-CN" sz="1200" b="0" i="0" u="none" strike="noStrike" kern="1200" dirty="0">
                <a:solidFill>
                  <a:schemeClr val="tx1"/>
                </a:solidFill>
                <a:effectLst/>
                <a:latin typeface="+mn-lt"/>
                <a:ea typeface="+mn-ea"/>
                <a:cs typeface="+mn-cs"/>
                <a:hlinkClick r:id="rId5" tooltip="Scale (music)"/>
              </a:rPr>
              <a:t>scale</a:t>
            </a:r>
            <a:r>
              <a:rPr lang="en-US" altLang="zh-CN" sz="1200" b="0" i="0" kern="1200" dirty="0">
                <a:solidFill>
                  <a:schemeClr val="tx1"/>
                </a:solidFill>
                <a:effectLst/>
                <a:latin typeface="+mn-lt"/>
                <a:ea typeface="+mn-ea"/>
                <a:cs typeface="+mn-cs"/>
              </a:rPr>
              <a:t> of </a:t>
            </a:r>
            <a:r>
              <a:rPr lang="en-US" altLang="zh-CN" sz="1200" b="0" i="0" u="none" strike="noStrike" kern="1200" dirty="0">
                <a:solidFill>
                  <a:schemeClr val="tx1"/>
                </a:solidFill>
                <a:effectLst/>
                <a:latin typeface="+mn-lt"/>
                <a:ea typeface="+mn-ea"/>
                <a:cs typeface="+mn-cs"/>
                <a:hlinkClick r:id="rId6" tooltip="Pitch (music)"/>
              </a:rPr>
              <a:t>pitches</a:t>
            </a:r>
            <a:r>
              <a:rPr lang="en-US" altLang="zh-CN" sz="1200" b="0" i="0" kern="1200" dirty="0">
                <a:solidFill>
                  <a:schemeClr val="tx1"/>
                </a:solidFill>
                <a:effectLst/>
                <a:latin typeface="+mn-lt"/>
                <a:ea typeface="+mn-ea"/>
                <a:cs typeface="+mn-cs"/>
              </a:rPr>
              <a:t> judged by listeners to be equal in distance from one another. The reference point between this scale and normal </a:t>
            </a:r>
            <a:r>
              <a:rPr lang="en-US" altLang="zh-CN" sz="1200" b="0" i="0" u="none" strike="noStrike" kern="1200" dirty="0">
                <a:solidFill>
                  <a:schemeClr val="tx1"/>
                </a:solidFill>
                <a:effectLst/>
                <a:latin typeface="+mn-lt"/>
                <a:ea typeface="+mn-ea"/>
                <a:cs typeface="+mn-cs"/>
                <a:hlinkClick r:id="rId7" tooltip="Frequency"/>
              </a:rPr>
              <a:t>frequency</a:t>
            </a:r>
            <a:r>
              <a:rPr lang="en-US" altLang="zh-CN" sz="1200" b="0" i="0" kern="1200" dirty="0">
                <a:solidFill>
                  <a:schemeClr val="tx1"/>
                </a:solidFill>
                <a:effectLst/>
                <a:latin typeface="+mn-lt"/>
                <a:ea typeface="+mn-ea"/>
                <a:cs typeface="+mn-cs"/>
              </a:rPr>
              <a:t> measurement is defined by assigning a perceptual pitch of 1000 </a:t>
            </a:r>
            <a:r>
              <a:rPr lang="en-US" altLang="zh-CN" sz="1200" b="0" i="0" kern="1200" dirty="0" err="1">
                <a:solidFill>
                  <a:schemeClr val="tx1"/>
                </a:solidFill>
                <a:effectLst/>
                <a:latin typeface="+mn-lt"/>
                <a:ea typeface="+mn-ea"/>
                <a:cs typeface="+mn-cs"/>
              </a:rPr>
              <a:t>mels</a:t>
            </a:r>
            <a:r>
              <a:rPr lang="en-US" altLang="zh-CN" sz="1200" b="0" i="0" kern="1200" dirty="0">
                <a:solidFill>
                  <a:schemeClr val="tx1"/>
                </a:solidFill>
                <a:effectLst/>
                <a:latin typeface="+mn-lt"/>
                <a:ea typeface="+mn-ea"/>
                <a:cs typeface="+mn-cs"/>
              </a:rPr>
              <a:t> to a 1000 </a:t>
            </a:r>
            <a:r>
              <a:rPr lang="en-US" altLang="zh-CN" sz="1200" b="0" i="0" u="none" strike="noStrike" kern="1200" dirty="0">
                <a:solidFill>
                  <a:schemeClr val="tx1"/>
                </a:solidFill>
                <a:effectLst/>
                <a:latin typeface="+mn-lt"/>
                <a:ea typeface="+mn-ea"/>
                <a:cs typeface="+mn-cs"/>
                <a:hlinkClick r:id="rId8" tooltip="Hertz"/>
              </a:rPr>
              <a:t>Hz</a:t>
            </a:r>
            <a:r>
              <a:rPr lang="en-US" altLang="zh-CN" sz="1200" b="0" i="0" kern="1200" dirty="0">
                <a:solidFill>
                  <a:schemeClr val="tx1"/>
                </a:solidFill>
                <a:effectLst/>
                <a:latin typeface="+mn-lt"/>
                <a:ea typeface="+mn-ea"/>
                <a:cs typeface="+mn-cs"/>
              </a:rPr>
              <a:t> tone, 40 </a:t>
            </a:r>
            <a:r>
              <a:rPr lang="en-US" altLang="zh-CN" sz="1200" b="0" i="0" u="none" strike="noStrike" kern="1200" dirty="0">
                <a:solidFill>
                  <a:schemeClr val="tx1"/>
                </a:solidFill>
                <a:effectLst/>
                <a:latin typeface="+mn-lt"/>
                <a:ea typeface="+mn-ea"/>
                <a:cs typeface="+mn-cs"/>
                <a:hlinkClick r:id="rId9" tooltip="Decibel"/>
              </a:rPr>
              <a:t>dB</a:t>
            </a:r>
            <a:r>
              <a:rPr lang="en-US" altLang="zh-CN" sz="1200" b="0" i="0" kern="1200" dirty="0">
                <a:solidFill>
                  <a:schemeClr val="tx1"/>
                </a:solidFill>
                <a:effectLst/>
                <a:latin typeface="+mn-lt"/>
                <a:ea typeface="+mn-ea"/>
                <a:cs typeface="+mn-cs"/>
              </a:rPr>
              <a:t> above the listener's threshold. Above about 500 Hz, increasingly large </a:t>
            </a:r>
            <a:r>
              <a:rPr lang="en-US" altLang="zh-CN" sz="1200" b="0" i="0" u="none" strike="noStrike" kern="1200" dirty="0">
                <a:solidFill>
                  <a:schemeClr val="tx1"/>
                </a:solidFill>
                <a:effectLst/>
                <a:latin typeface="+mn-lt"/>
                <a:ea typeface="+mn-ea"/>
                <a:cs typeface="+mn-cs"/>
                <a:hlinkClick r:id="rId10" tooltip="Interval (music)"/>
              </a:rPr>
              <a:t>intervals</a:t>
            </a:r>
            <a:r>
              <a:rPr lang="en-US" altLang="zh-CN" sz="1200" b="0" i="0" kern="1200" dirty="0">
                <a:solidFill>
                  <a:schemeClr val="tx1"/>
                </a:solidFill>
                <a:effectLst/>
                <a:latin typeface="+mn-lt"/>
                <a:ea typeface="+mn-ea"/>
                <a:cs typeface="+mn-cs"/>
              </a:rPr>
              <a:t> are judged by listeners to produce equal pitch increments. As a result, four </a:t>
            </a:r>
            <a:r>
              <a:rPr lang="en-US" altLang="zh-CN" sz="1200" b="0" i="0" u="none" strike="noStrike" kern="1200" dirty="0">
                <a:solidFill>
                  <a:schemeClr val="tx1"/>
                </a:solidFill>
                <a:effectLst/>
                <a:latin typeface="+mn-lt"/>
                <a:ea typeface="+mn-ea"/>
                <a:cs typeface="+mn-cs"/>
                <a:hlinkClick r:id="rId11" tooltip="Octave"/>
              </a:rPr>
              <a:t>octaves</a:t>
            </a:r>
            <a:r>
              <a:rPr lang="en-US" altLang="zh-CN" sz="1200" b="0" i="0" kern="1200" dirty="0">
                <a:solidFill>
                  <a:schemeClr val="tx1"/>
                </a:solidFill>
                <a:effectLst/>
                <a:latin typeface="+mn-lt"/>
                <a:ea typeface="+mn-ea"/>
                <a:cs typeface="+mn-cs"/>
              </a:rPr>
              <a:t> on the hertz scale above 500 Hz are judged to comprise about two octaves on the </a:t>
            </a:r>
            <a:r>
              <a:rPr lang="en-US" altLang="zh-CN" sz="1200" b="0" i="0" kern="1200" dirty="0" err="1">
                <a:solidFill>
                  <a:schemeClr val="tx1"/>
                </a:solidFill>
                <a:effectLst/>
                <a:latin typeface="+mn-lt"/>
                <a:ea typeface="+mn-ea"/>
                <a:cs typeface="+mn-cs"/>
              </a:rPr>
              <a:t>mel</a:t>
            </a:r>
            <a:r>
              <a:rPr lang="en-US" altLang="zh-CN" sz="1200" b="0" i="0" kern="1200" dirty="0">
                <a:solidFill>
                  <a:schemeClr val="tx1"/>
                </a:solidFill>
                <a:effectLst/>
                <a:latin typeface="+mn-lt"/>
                <a:ea typeface="+mn-ea"/>
                <a:cs typeface="+mn-cs"/>
              </a:rPr>
              <a:t> scale. The name </a:t>
            </a:r>
            <a:r>
              <a:rPr lang="en-US" altLang="zh-CN" sz="1200" b="1" i="0" kern="1200" dirty="0" err="1">
                <a:solidFill>
                  <a:schemeClr val="tx1"/>
                </a:solidFill>
                <a:effectLst/>
                <a:latin typeface="+mn-lt"/>
                <a:ea typeface="+mn-ea"/>
                <a:cs typeface="+mn-cs"/>
              </a:rPr>
              <a:t>mel</a:t>
            </a:r>
            <a:r>
              <a:rPr lang="en-US" altLang="zh-CN" sz="1200" b="0" i="0" kern="1200" dirty="0">
                <a:solidFill>
                  <a:schemeClr val="tx1"/>
                </a:solidFill>
                <a:effectLst/>
                <a:latin typeface="+mn-lt"/>
                <a:ea typeface="+mn-ea"/>
                <a:cs typeface="+mn-cs"/>
              </a:rPr>
              <a:t> comes from the word </a:t>
            </a:r>
            <a:r>
              <a:rPr lang="en-US" altLang="zh-CN" sz="1200" b="1" i="0" kern="1200" dirty="0">
                <a:solidFill>
                  <a:schemeClr val="tx1"/>
                </a:solidFill>
                <a:effectLst/>
                <a:latin typeface="+mn-lt"/>
                <a:ea typeface="+mn-ea"/>
                <a:cs typeface="+mn-cs"/>
              </a:rPr>
              <a:t>melody</a:t>
            </a:r>
            <a:r>
              <a:rPr lang="en-US" altLang="zh-CN" sz="1200" b="0" i="0" kern="1200" dirty="0">
                <a:solidFill>
                  <a:schemeClr val="tx1"/>
                </a:solidFill>
                <a:effectLst/>
                <a:latin typeface="+mn-lt"/>
                <a:ea typeface="+mn-ea"/>
                <a:cs typeface="+mn-cs"/>
              </a:rPr>
              <a:t> to indicate that the scale is based on pitch comparisons.</a:t>
            </a:r>
            <a:endParaRPr lang="zh-CN" altLang="en-US" dirty="0"/>
          </a:p>
        </p:txBody>
      </p:sp>
      <p:sp>
        <p:nvSpPr>
          <p:cNvPr id="4" name="灯片编号占位符 3"/>
          <p:cNvSpPr>
            <a:spLocks noGrp="1"/>
          </p:cNvSpPr>
          <p:nvPr>
            <p:ph type="sldNum" sz="quarter" idx="10"/>
          </p:nvPr>
        </p:nvSpPr>
        <p:spPr/>
        <p:txBody>
          <a:bodyPr/>
          <a:lstStyle/>
          <a:p>
            <a:fld id="{443BBFFC-21AA-48E1-BBEA-3CD4665B2D1F}" type="slidenum">
              <a:rPr lang="zh-CN" altLang="en-US" smtClean="0"/>
              <a:t>31</a:t>
            </a:fld>
            <a:endParaRPr lang="zh-CN" altLang="en-US"/>
          </a:p>
        </p:txBody>
      </p:sp>
    </p:spTree>
    <p:extLst>
      <p:ext uri="{BB962C8B-B14F-4D97-AF65-F5344CB8AC3E}">
        <p14:creationId xmlns:p14="http://schemas.microsoft.com/office/powerpoint/2010/main" val="2445877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This is a set of 20-40 (26 is standard) triangular filters that we apply to the periodogram power spectral estimate from step 2</a:t>
            </a:r>
          </a:p>
          <a:p>
            <a:r>
              <a:rPr lang="en-US" altLang="zh-CN" sz="1200" b="0" i="0" kern="1200" dirty="0">
                <a:solidFill>
                  <a:schemeClr val="tx1"/>
                </a:solidFill>
                <a:effectLst/>
                <a:latin typeface="+mn-lt"/>
                <a:ea typeface="+mn-ea"/>
                <a:cs typeface="+mn-cs"/>
              </a:rPr>
              <a:t>M</a:t>
            </a:r>
            <a:r>
              <a:rPr lang="zh-CN" altLang="en-US" sz="1200" b="0" i="0" kern="1200" dirty="0">
                <a:solidFill>
                  <a:schemeClr val="tx1"/>
                </a:solidFill>
                <a:effectLst/>
                <a:latin typeface="+mn-lt"/>
                <a:ea typeface="+mn-ea"/>
                <a:cs typeface="+mn-cs"/>
              </a:rPr>
              <a:t>是滤波器个数；</a:t>
            </a:r>
            <a:r>
              <a:rPr lang="en-US" altLang="zh-CN" sz="1200" b="0" i="0" kern="1200" dirty="0" err="1">
                <a:solidFill>
                  <a:schemeClr val="tx1"/>
                </a:solidFill>
                <a:effectLst/>
                <a:latin typeface="+mn-lt"/>
                <a:ea typeface="+mn-ea"/>
                <a:cs typeface="+mn-cs"/>
              </a:rPr>
              <a:t>K_bm</a:t>
            </a:r>
            <a:r>
              <a:rPr lang="zh-CN" altLang="en-US" sz="1200" b="0" i="0" kern="1200" dirty="0">
                <a:solidFill>
                  <a:schemeClr val="tx1"/>
                </a:solidFill>
                <a:effectLst/>
                <a:latin typeface="+mn-lt"/>
                <a:ea typeface="+mn-ea"/>
                <a:cs typeface="+mn-cs"/>
              </a:rPr>
              <a:t>是滤波器的临界频率；</a:t>
            </a:r>
            <a:r>
              <a:rPr lang="en-US" altLang="zh-CN" sz="1200" b="0" i="0" kern="1200" dirty="0">
                <a:solidFill>
                  <a:schemeClr val="tx1"/>
                </a:solidFill>
                <a:effectLst/>
                <a:latin typeface="+mn-lt"/>
                <a:ea typeface="+mn-ea"/>
                <a:cs typeface="+mn-cs"/>
              </a:rPr>
              <a:t>K</a:t>
            </a:r>
            <a:r>
              <a:rPr lang="zh-CN" altLang="en-US" sz="1200" b="0" i="0" kern="1200" dirty="0">
                <a:solidFill>
                  <a:schemeClr val="tx1"/>
                </a:solidFill>
                <a:effectLst/>
                <a:latin typeface="+mn-lt"/>
                <a:ea typeface="+mn-ea"/>
                <a:cs typeface="+mn-cs"/>
              </a:rPr>
              <a:t>是</a:t>
            </a:r>
            <a:r>
              <a:rPr lang="en-US" altLang="zh-CN" sz="1200" b="0" i="0" kern="1200" dirty="0">
                <a:solidFill>
                  <a:schemeClr val="tx1"/>
                </a:solidFill>
                <a:effectLst/>
                <a:latin typeface="+mn-lt"/>
                <a:ea typeface="+mn-ea"/>
                <a:cs typeface="+mn-cs"/>
              </a:rPr>
              <a:t>DFT</a:t>
            </a:r>
            <a:r>
              <a:rPr lang="zh-CN" altLang="en-US" sz="1200" b="0" i="0" kern="1200" dirty="0">
                <a:solidFill>
                  <a:schemeClr val="tx1"/>
                </a:solidFill>
                <a:effectLst/>
                <a:latin typeface="+mn-lt"/>
                <a:ea typeface="+mn-ea"/>
                <a:cs typeface="+mn-cs"/>
              </a:rPr>
              <a:t>变换的点数</a:t>
            </a:r>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http://practicalcryptography.com/miscellaneous/machine-learning/guide-mel-frequency-cepstral-coefficients-mfccs/</a:t>
            </a:r>
          </a:p>
        </p:txBody>
      </p:sp>
      <p:sp>
        <p:nvSpPr>
          <p:cNvPr id="4" name="灯片编号占位符 3"/>
          <p:cNvSpPr>
            <a:spLocks noGrp="1"/>
          </p:cNvSpPr>
          <p:nvPr>
            <p:ph type="sldNum" sz="quarter" idx="10"/>
          </p:nvPr>
        </p:nvSpPr>
        <p:spPr/>
        <p:txBody>
          <a:bodyPr/>
          <a:lstStyle/>
          <a:p>
            <a:fld id="{443BBFFC-21AA-48E1-BBEA-3CD4665B2D1F}" type="slidenum">
              <a:rPr lang="zh-CN" altLang="en-US" smtClean="0"/>
              <a:t>32</a:t>
            </a:fld>
            <a:endParaRPr lang="zh-CN" altLang="en-US"/>
          </a:p>
        </p:txBody>
      </p:sp>
    </p:spTree>
    <p:extLst>
      <p:ext uri="{BB962C8B-B14F-4D97-AF65-F5344CB8AC3E}">
        <p14:creationId xmlns:p14="http://schemas.microsoft.com/office/powerpoint/2010/main" val="121635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3BBFFC-21AA-48E1-BBEA-3CD4665B2D1F}" type="slidenum">
              <a:rPr lang="zh-CN" altLang="en-US" smtClean="0"/>
              <a:t>33</a:t>
            </a:fld>
            <a:endParaRPr lang="zh-CN" altLang="en-US"/>
          </a:p>
        </p:txBody>
      </p:sp>
    </p:spTree>
    <p:extLst>
      <p:ext uri="{BB962C8B-B14F-4D97-AF65-F5344CB8AC3E}">
        <p14:creationId xmlns:p14="http://schemas.microsoft.com/office/powerpoint/2010/main" val="837855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3BBFFC-21AA-48E1-BBEA-3CD4665B2D1F}" type="slidenum">
              <a:rPr lang="zh-CN" altLang="en-US" smtClean="0"/>
              <a:t>34</a:t>
            </a:fld>
            <a:endParaRPr lang="zh-CN" altLang="en-US"/>
          </a:p>
        </p:txBody>
      </p:sp>
    </p:spTree>
    <p:extLst>
      <p:ext uri="{BB962C8B-B14F-4D97-AF65-F5344CB8AC3E}">
        <p14:creationId xmlns:p14="http://schemas.microsoft.com/office/powerpoint/2010/main" val="1341346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3BBFFC-21AA-48E1-BBEA-3CD4665B2D1F}" type="slidenum">
              <a:rPr lang="zh-CN" altLang="en-US" smtClean="0"/>
              <a:t>35</a:t>
            </a:fld>
            <a:endParaRPr lang="zh-CN" altLang="en-US"/>
          </a:p>
        </p:txBody>
      </p:sp>
    </p:spTree>
    <p:extLst>
      <p:ext uri="{BB962C8B-B14F-4D97-AF65-F5344CB8AC3E}">
        <p14:creationId xmlns:p14="http://schemas.microsoft.com/office/powerpoint/2010/main" val="1739990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3BBFFC-21AA-48E1-BBEA-3CD4665B2D1F}" type="slidenum">
              <a:rPr lang="zh-CN" altLang="en-US" smtClean="0"/>
              <a:t>36</a:t>
            </a:fld>
            <a:endParaRPr lang="zh-CN" altLang="en-US"/>
          </a:p>
        </p:txBody>
      </p:sp>
    </p:spTree>
    <p:extLst>
      <p:ext uri="{BB962C8B-B14F-4D97-AF65-F5344CB8AC3E}">
        <p14:creationId xmlns:p14="http://schemas.microsoft.com/office/powerpoint/2010/main" val="4092510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3BBFFC-21AA-48E1-BBEA-3CD4665B2D1F}" type="slidenum">
              <a:rPr lang="zh-CN" altLang="en-US" smtClean="0"/>
              <a:t>37</a:t>
            </a:fld>
            <a:endParaRPr lang="zh-CN" altLang="en-US"/>
          </a:p>
        </p:txBody>
      </p:sp>
    </p:spTree>
    <p:extLst>
      <p:ext uri="{BB962C8B-B14F-4D97-AF65-F5344CB8AC3E}">
        <p14:creationId xmlns:p14="http://schemas.microsoft.com/office/powerpoint/2010/main" val="2353218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http://195.134.76.37/applets/AppletNyquist/Appl_Nyquist2.html</a:t>
            </a:r>
            <a:endParaRPr lang="zh-CN" altLang="en-US" dirty="0"/>
          </a:p>
        </p:txBody>
      </p:sp>
      <p:sp>
        <p:nvSpPr>
          <p:cNvPr id="4" name="灯片编号占位符 3"/>
          <p:cNvSpPr>
            <a:spLocks noGrp="1"/>
          </p:cNvSpPr>
          <p:nvPr>
            <p:ph type="sldNum" sz="quarter" idx="10"/>
          </p:nvPr>
        </p:nvSpPr>
        <p:spPr/>
        <p:txBody>
          <a:bodyPr/>
          <a:lstStyle/>
          <a:p>
            <a:fld id="{443BBFFC-21AA-48E1-BBEA-3CD4665B2D1F}" type="slidenum">
              <a:rPr lang="zh-CN" altLang="en-US" smtClean="0"/>
              <a:t>9</a:t>
            </a:fld>
            <a:endParaRPr lang="zh-CN" altLang="en-US"/>
          </a:p>
        </p:txBody>
      </p:sp>
    </p:spTree>
    <p:extLst>
      <p:ext uri="{BB962C8B-B14F-4D97-AF65-F5344CB8AC3E}">
        <p14:creationId xmlns:p14="http://schemas.microsoft.com/office/powerpoint/2010/main" val="247481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43BBFFC-21AA-48E1-BBEA-3CD4665B2D1F}" type="slidenum">
              <a:rPr lang="zh-CN" altLang="en-US" smtClean="0"/>
              <a:t>38</a:t>
            </a:fld>
            <a:endParaRPr lang="zh-CN" altLang="en-US"/>
          </a:p>
        </p:txBody>
      </p:sp>
    </p:spTree>
    <p:extLst>
      <p:ext uri="{BB962C8B-B14F-4D97-AF65-F5344CB8AC3E}">
        <p14:creationId xmlns:p14="http://schemas.microsoft.com/office/powerpoint/2010/main" val="101331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43BBFFC-21AA-48E1-BBEA-3CD4665B2D1F}" type="slidenum">
              <a:rPr lang="zh-CN" altLang="en-US" smtClean="0"/>
              <a:t>41</a:t>
            </a:fld>
            <a:endParaRPr lang="zh-CN" altLang="en-US"/>
          </a:p>
        </p:txBody>
      </p:sp>
    </p:spTree>
    <p:extLst>
      <p:ext uri="{BB962C8B-B14F-4D97-AF65-F5344CB8AC3E}">
        <p14:creationId xmlns:p14="http://schemas.microsoft.com/office/powerpoint/2010/main" val="3139684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43BBFFC-21AA-48E1-BBEA-3CD4665B2D1F}" type="slidenum">
              <a:rPr lang="zh-CN" altLang="en-US" smtClean="0"/>
              <a:t>43</a:t>
            </a:fld>
            <a:endParaRPr lang="zh-CN" altLang="en-US"/>
          </a:p>
        </p:txBody>
      </p:sp>
    </p:spTree>
    <p:extLst>
      <p:ext uri="{BB962C8B-B14F-4D97-AF65-F5344CB8AC3E}">
        <p14:creationId xmlns:p14="http://schemas.microsoft.com/office/powerpoint/2010/main" val="1118842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http://www.speech.cs.cmu.edu/15-492/slides/03_mfcc.pdf</a:t>
            </a:r>
            <a:endParaRPr lang="zh-CN" altLang="en-US" dirty="0"/>
          </a:p>
        </p:txBody>
      </p:sp>
      <p:sp>
        <p:nvSpPr>
          <p:cNvPr id="4" name="灯片编号占位符 3"/>
          <p:cNvSpPr>
            <a:spLocks noGrp="1"/>
          </p:cNvSpPr>
          <p:nvPr>
            <p:ph type="sldNum" sz="quarter" idx="5"/>
          </p:nvPr>
        </p:nvSpPr>
        <p:spPr/>
        <p:txBody>
          <a:bodyPr/>
          <a:lstStyle/>
          <a:p>
            <a:fld id="{443BBFFC-21AA-48E1-BBEA-3CD4665B2D1F}" type="slidenum">
              <a:rPr lang="zh-CN" altLang="en-US" smtClean="0"/>
              <a:t>44</a:t>
            </a:fld>
            <a:endParaRPr lang="zh-CN" altLang="en-US"/>
          </a:p>
        </p:txBody>
      </p:sp>
    </p:spTree>
    <p:extLst>
      <p:ext uri="{BB962C8B-B14F-4D97-AF65-F5344CB8AC3E}">
        <p14:creationId xmlns:p14="http://schemas.microsoft.com/office/powerpoint/2010/main" val="1724004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①“基频：指一个复杂声波中最低的一个频率（其他频率叫谐波）。‘基频’即</a:t>
            </a:r>
            <a:r>
              <a:rPr lang="en-US" altLang="zh-CN" sz="1200" b="0" i="0" kern="1200" dirty="0">
                <a:solidFill>
                  <a:schemeClr val="tx1"/>
                </a:solidFill>
                <a:effectLst/>
                <a:latin typeface="+mn-lt"/>
                <a:ea typeface="+mn-ea"/>
                <a:cs typeface="+mn-cs"/>
              </a:rPr>
              <a:t>F0</a:t>
            </a:r>
            <a:r>
              <a:rPr lang="zh-CN" altLang="en-US" sz="1200" b="0" i="0" kern="1200" dirty="0">
                <a:solidFill>
                  <a:schemeClr val="tx1"/>
                </a:solidFill>
                <a:effectLst/>
                <a:latin typeface="+mn-lt"/>
                <a:ea typeface="+mn-ea"/>
                <a:cs typeface="+mn-cs"/>
              </a:rPr>
              <a:t>，对语调的研究特别重要，语调中的基频与涉及的音高变化之间有相当紧密的对应关系。”（</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现代语言学词典</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  </a:t>
            </a:r>
            <a:br>
              <a:rPr lang="zh-CN" altLang="en-US" dirty="0"/>
            </a:br>
            <a:r>
              <a:rPr lang="zh-CN" altLang="en-US" sz="1200" b="0" i="0" kern="1200" dirty="0">
                <a:solidFill>
                  <a:schemeClr val="tx1"/>
                </a:solidFill>
                <a:effectLst/>
                <a:latin typeface="+mn-lt"/>
                <a:ea typeface="+mn-ea"/>
                <a:cs typeface="+mn-cs"/>
              </a:rPr>
              <a:t>②“基音的振动频率叫基频，它决定语音音调的高低；陪音的频率叫谐波频率，它们决定语音的音色区别。因此，两个具有相同的基频的语音可以因为谐波频率不同而具有不同的音色；相反，两个相同音色的语音可以因为基频的不同而具有不同的音高。”</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语言文字学常用辞典</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 </a:t>
            </a:r>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443BBFFC-21AA-48E1-BBEA-3CD4665B2D1F}" type="slidenum">
              <a:rPr lang="zh-CN" altLang="en-US" smtClean="0"/>
              <a:t>45</a:t>
            </a:fld>
            <a:endParaRPr lang="zh-CN" altLang="en-US"/>
          </a:p>
        </p:txBody>
      </p:sp>
    </p:spTree>
    <p:extLst>
      <p:ext uri="{BB962C8B-B14F-4D97-AF65-F5344CB8AC3E}">
        <p14:creationId xmlns:p14="http://schemas.microsoft.com/office/powerpoint/2010/main" val="1705577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err="1">
                <a:solidFill>
                  <a:schemeClr val="tx1"/>
                </a:solidFill>
                <a:effectLst/>
                <a:latin typeface="+mn-lt"/>
                <a:ea typeface="+mn-ea"/>
                <a:cs typeface="+mn-cs"/>
              </a:rPr>
              <a:t>Cepstrum</a:t>
            </a:r>
            <a:r>
              <a:rPr lang="en-US" altLang="zh-CN" sz="1200" b="0" i="0" kern="1200" dirty="0">
                <a:solidFill>
                  <a:schemeClr val="tx1"/>
                </a:solidFill>
                <a:effectLst/>
                <a:latin typeface="+mn-lt"/>
                <a:ea typeface="+mn-ea"/>
                <a:cs typeface="+mn-cs"/>
              </a:rPr>
              <a:t> serves as a tool to investigate periodic structures in frequency spectra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mn-lt"/>
                <a:ea typeface="+mn-ea"/>
                <a:cs typeface="+mn-cs"/>
              </a:rPr>
              <a:t>The term </a:t>
            </a:r>
            <a:r>
              <a:rPr lang="en-US" altLang="zh-CN" sz="1200" b="0" i="1" kern="1200" dirty="0" err="1">
                <a:solidFill>
                  <a:schemeClr val="tx1"/>
                </a:solidFill>
                <a:effectLst/>
                <a:latin typeface="+mn-lt"/>
                <a:ea typeface="+mn-ea"/>
                <a:cs typeface="+mn-cs"/>
              </a:rPr>
              <a:t>cepstrum</a:t>
            </a:r>
            <a:r>
              <a:rPr lang="en-US" altLang="zh-CN" sz="1200" b="0" i="0" kern="1200" dirty="0">
                <a:solidFill>
                  <a:schemeClr val="tx1"/>
                </a:solidFill>
                <a:effectLst/>
                <a:latin typeface="+mn-lt"/>
                <a:ea typeface="+mn-ea"/>
                <a:cs typeface="+mn-cs"/>
              </a:rPr>
              <a:t> was derived by reversing the first four letters of </a:t>
            </a:r>
            <a:r>
              <a:rPr lang="en-US" altLang="zh-CN" sz="1200" b="0" i="1" kern="1200" dirty="0">
                <a:solidFill>
                  <a:schemeClr val="tx1"/>
                </a:solidFill>
                <a:effectLst/>
                <a:latin typeface="+mn-lt"/>
                <a:ea typeface="+mn-ea"/>
                <a:cs typeface="+mn-cs"/>
              </a:rPr>
              <a:t>spectrum</a:t>
            </a:r>
            <a:r>
              <a:rPr lang="en-US" altLang="zh-CN" sz="1200" b="0" i="0" kern="1200" dirty="0">
                <a:solidFill>
                  <a:schemeClr val="tx1"/>
                </a:solidFill>
                <a:effectLst/>
                <a:latin typeface="+mn-lt"/>
                <a:ea typeface="+mn-ea"/>
                <a:cs typeface="+mn-cs"/>
              </a:rPr>
              <a:t>. Operations on </a:t>
            </a:r>
            <a:r>
              <a:rPr lang="en-US" altLang="zh-CN" sz="1200" b="0" i="0" kern="1200" dirty="0" err="1">
                <a:solidFill>
                  <a:schemeClr val="tx1"/>
                </a:solidFill>
                <a:effectLst/>
                <a:latin typeface="+mn-lt"/>
                <a:ea typeface="+mn-ea"/>
                <a:cs typeface="+mn-cs"/>
              </a:rPr>
              <a:t>cepstra</a:t>
            </a:r>
            <a:r>
              <a:rPr lang="en-US" altLang="zh-CN" sz="1200" b="0" i="0" kern="1200" dirty="0">
                <a:solidFill>
                  <a:schemeClr val="tx1"/>
                </a:solidFill>
                <a:effectLst/>
                <a:latin typeface="+mn-lt"/>
                <a:ea typeface="+mn-ea"/>
                <a:cs typeface="+mn-cs"/>
              </a:rPr>
              <a:t> are labelled </a:t>
            </a:r>
            <a:r>
              <a:rPr lang="en-US" altLang="zh-CN" sz="1200" b="0" i="1" kern="1200" dirty="0">
                <a:solidFill>
                  <a:schemeClr val="tx1"/>
                </a:solidFill>
                <a:effectLst/>
                <a:latin typeface="+mn-lt"/>
                <a:ea typeface="+mn-ea"/>
                <a:cs typeface="+mn-cs"/>
              </a:rPr>
              <a:t>quefrency analysis</a:t>
            </a:r>
            <a:r>
              <a:rPr lang="en-US" altLang="zh-CN" sz="1200" b="0" i="0" kern="1200" dirty="0">
                <a:solidFill>
                  <a:schemeClr val="tx1"/>
                </a:solidFill>
                <a:effectLst/>
                <a:latin typeface="+mn-lt"/>
                <a:ea typeface="+mn-ea"/>
                <a:cs typeface="+mn-cs"/>
              </a:rPr>
              <a:t> (or </a:t>
            </a:r>
            <a:r>
              <a:rPr lang="en-US" altLang="zh-CN" sz="1200" b="0" i="1" kern="1200" dirty="0">
                <a:solidFill>
                  <a:schemeClr val="tx1"/>
                </a:solidFill>
                <a:effectLst/>
                <a:latin typeface="+mn-lt"/>
                <a:ea typeface="+mn-ea"/>
                <a:cs typeface="+mn-cs"/>
              </a:rPr>
              <a:t>quefrency </a:t>
            </a:r>
            <a:r>
              <a:rPr lang="en-US" altLang="zh-CN" sz="1200" b="0" i="1" kern="1200" dirty="0" err="1">
                <a:solidFill>
                  <a:schemeClr val="tx1"/>
                </a:solidFill>
                <a:effectLst/>
                <a:latin typeface="+mn-lt"/>
                <a:ea typeface="+mn-ea"/>
                <a:cs typeface="+mn-cs"/>
              </a:rPr>
              <a:t>alanysis</a:t>
            </a:r>
            <a:r>
              <a:rPr lang="en-US" altLang="zh-CN" sz="1200" b="0" i="0" kern="1200" dirty="0">
                <a:solidFill>
                  <a:schemeClr val="tx1"/>
                </a:solidFill>
                <a:effectLst/>
                <a:latin typeface="+mn-lt"/>
                <a:ea typeface="+mn-ea"/>
                <a:cs typeface="+mn-cs"/>
              </a:rPr>
              <a:t>), </a:t>
            </a:r>
            <a:r>
              <a:rPr lang="en-US" altLang="zh-CN" sz="1200" b="0" i="1" kern="1200" dirty="0">
                <a:solidFill>
                  <a:schemeClr val="tx1"/>
                </a:solidFill>
                <a:effectLst/>
                <a:latin typeface="+mn-lt"/>
                <a:ea typeface="+mn-ea"/>
                <a:cs typeface="+mn-cs"/>
              </a:rPr>
              <a:t>liftering</a:t>
            </a:r>
            <a:r>
              <a:rPr lang="en-US" altLang="zh-CN" sz="1200" b="0" i="0" kern="1200" dirty="0">
                <a:solidFill>
                  <a:schemeClr val="tx1"/>
                </a:solidFill>
                <a:effectLst/>
                <a:latin typeface="+mn-lt"/>
                <a:ea typeface="+mn-ea"/>
                <a:cs typeface="+mn-cs"/>
              </a:rPr>
              <a:t>, or </a:t>
            </a:r>
            <a:r>
              <a:rPr lang="en-US" altLang="zh-CN" sz="1200" b="0" i="1" kern="1200" dirty="0">
                <a:solidFill>
                  <a:schemeClr val="tx1"/>
                </a:solidFill>
                <a:effectLst/>
                <a:latin typeface="+mn-lt"/>
                <a:ea typeface="+mn-ea"/>
                <a:cs typeface="+mn-cs"/>
              </a:rPr>
              <a:t>cepstral analysis</a:t>
            </a:r>
            <a:r>
              <a:rPr lang="en-US" altLang="zh-CN" sz="1200" b="0" i="0" kern="1200" dirty="0">
                <a:solidFill>
                  <a:schemeClr val="tx1"/>
                </a:solidFill>
                <a:effectLst/>
                <a:latin typeface="+mn-lt"/>
                <a:ea typeface="+mn-ea"/>
                <a:cs typeface="+mn-cs"/>
              </a:rPr>
              <a:t>. </a:t>
            </a:r>
            <a:endParaRPr lang="zh-CN" altLang="en-US" dirty="0"/>
          </a:p>
        </p:txBody>
      </p:sp>
      <p:sp>
        <p:nvSpPr>
          <p:cNvPr id="4" name="灯片编号占位符 3"/>
          <p:cNvSpPr>
            <a:spLocks noGrp="1"/>
          </p:cNvSpPr>
          <p:nvPr>
            <p:ph type="sldNum" sz="quarter" idx="5"/>
          </p:nvPr>
        </p:nvSpPr>
        <p:spPr/>
        <p:txBody>
          <a:bodyPr/>
          <a:lstStyle/>
          <a:p>
            <a:fld id="{443BBFFC-21AA-48E1-BBEA-3CD4665B2D1F}" type="slidenum">
              <a:rPr lang="zh-CN" altLang="en-US" smtClean="0"/>
              <a:t>48</a:t>
            </a:fld>
            <a:endParaRPr lang="zh-CN" altLang="en-US"/>
          </a:p>
        </p:txBody>
      </p:sp>
    </p:spTree>
    <p:extLst>
      <p:ext uri="{BB962C8B-B14F-4D97-AF65-F5344CB8AC3E}">
        <p14:creationId xmlns:p14="http://schemas.microsoft.com/office/powerpoint/2010/main" val="1064054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43BBFFC-21AA-48E1-BBEA-3CD4665B2D1F}" type="slidenum">
              <a:rPr lang="zh-CN" altLang="en-US" smtClean="0"/>
              <a:t>49</a:t>
            </a:fld>
            <a:endParaRPr lang="zh-CN" altLang="en-US"/>
          </a:p>
        </p:txBody>
      </p:sp>
    </p:spTree>
    <p:extLst>
      <p:ext uri="{BB962C8B-B14F-4D97-AF65-F5344CB8AC3E}">
        <p14:creationId xmlns:p14="http://schemas.microsoft.com/office/powerpoint/2010/main" val="37033316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43BBFFC-21AA-48E1-BBEA-3CD4665B2D1F}" type="slidenum">
              <a:rPr lang="zh-CN" altLang="en-US" smtClean="0"/>
              <a:t>50</a:t>
            </a:fld>
            <a:endParaRPr lang="zh-CN" altLang="en-US"/>
          </a:p>
        </p:txBody>
      </p:sp>
    </p:spTree>
    <p:extLst>
      <p:ext uri="{BB962C8B-B14F-4D97-AF65-F5344CB8AC3E}">
        <p14:creationId xmlns:p14="http://schemas.microsoft.com/office/powerpoint/2010/main" val="28126709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43BBFFC-21AA-48E1-BBEA-3CD4665B2D1F}" type="slidenum">
              <a:rPr lang="zh-CN" altLang="en-US" smtClean="0"/>
              <a:t>52</a:t>
            </a:fld>
            <a:endParaRPr lang="zh-CN" altLang="en-US"/>
          </a:p>
        </p:txBody>
      </p:sp>
    </p:spTree>
    <p:extLst>
      <p:ext uri="{BB962C8B-B14F-4D97-AF65-F5344CB8AC3E}">
        <p14:creationId xmlns:p14="http://schemas.microsoft.com/office/powerpoint/2010/main" val="1794920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http://practicalcryptography.com/miscellaneous/machine-learning/guide-mel-frequency-cepstral-coefficients-mfccs/</a:t>
            </a:r>
          </a:p>
          <a:p>
            <a:r>
              <a:rPr lang="en-US" altLang="zh-CN" sz="1200" b="0" i="0" kern="1200" dirty="0">
                <a:solidFill>
                  <a:schemeClr val="tx1"/>
                </a:solidFill>
                <a:effectLst/>
                <a:latin typeface="+mn-lt"/>
                <a:ea typeface="+mn-ea"/>
                <a:cs typeface="+mn-cs"/>
              </a:rPr>
              <a:t>1. The first 400 sample frame starts at sample 0, the next 400 sample frame starts at sample 160 etc.</a:t>
            </a:r>
            <a:endParaRPr lang="zh-CN" altLang="en-US" dirty="0"/>
          </a:p>
        </p:txBody>
      </p:sp>
      <p:sp>
        <p:nvSpPr>
          <p:cNvPr id="4" name="灯片编号占位符 3"/>
          <p:cNvSpPr>
            <a:spLocks noGrp="1"/>
          </p:cNvSpPr>
          <p:nvPr>
            <p:ph type="sldNum" sz="quarter" idx="5"/>
          </p:nvPr>
        </p:nvSpPr>
        <p:spPr/>
        <p:txBody>
          <a:bodyPr/>
          <a:lstStyle/>
          <a:p>
            <a:fld id="{443BBFFC-21AA-48E1-BBEA-3CD4665B2D1F}" type="slidenum">
              <a:rPr lang="zh-CN" altLang="en-US" smtClean="0"/>
              <a:t>55</a:t>
            </a:fld>
            <a:endParaRPr lang="zh-CN" altLang="en-US"/>
          </a:p>
        </p:txBody>
      </p:sp>
    </p:spTree>
    <p:extLst>
      <p:ext uri="{BB962C8B-B14F-4D97-AF65-F5344CB8AC3E}">
        <p14:creationId xmlns:p14="http://schemas.microsoft.com/office/powerpoint/2010/main" val="3397446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http://195.134.76.37/applets/AppletNyquist/Appl_Nyquist2.html</a:t>
            </a:r>
            <a:endParaRPr lang="zh-CN" altLang="en-US" dirty="0"/>
          </a:p>
        </p:txBody>
      </p:sp>
      <p:sp>
        <p:nvSpPr>
          <p:cNvPr id="4" name="灯片编号占位符 3"/>
          <p:cNvSpPr>
            <a:spLocks noGrp="1"/>
          </p:cNvSpPr>
          <p:nvPr>
            <p:ph type="sldNum" sz="quarter" idx="10"/>
          </p:nvPr>
        </p:nvSpPr>
        <p:spPr/>
        <p:txBody>
          <a:bodyPr/>
          <a:lstStyle/>
          <a:p>
            <a:fld id="{443BBFFC-21AA-48E1-BBEA-3CD4665B2D1F}" type="slidenum">
              <a:rPr lang="zh-CN" altLang="en-US" smtClean="0"/>
              <a:t>10</a:t>
            </a:fld>
            <a:endParaRPr lang="zh-CN" altLang="en-US"/>
          </a:p>
        </p:txBody>
      </p:sp>
    </p:spTree>
    <p:extLst>
      <p:ext uri="{BB962C8B-B14F-4D97-AF65-F5344CB8AC3E}">
        <p14:creationId xmlns:p14="http://schemas.microsoft.com/office/powerpoint/2010/main" val="1157757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3. Our </a:t>
            </a:r>
            <a:r>
              <a:rPr lang="en-US" altLang="zh-CN" sz="1200" b="0" i="0" kern="1200" dirty="0" err="1">
                <a:solidFill>
                  <a:schemeClr val="tx1"/>
                </a:solidFill>
                <a:effectLst/>
                <a:latin typeface="+mn-lt"/>
                <a:ea typeface="+mn-ea"/>
                <a:cs typeface="+mn-cs"/>
              </a:rPr>
              <a:t>filterbank</a:t>
            </a:r>
            <a:r>
              <a:rPr lang="en-US" altLang="zh-CN" sz="1200" b="0" i="0" kern="1200" dirty="0">
                <a:solidFill>
                  <a:schemeClr val="tx1"/>
                </a:solidFill>
                <a:effectLst/>
                <a:latin typeface="+mn-lt"/>
                <a:ea typeface="+mn-ea"/>
                <a:cs typeface="+mn-cs"/>
              </a:rPr>
              <a:t> comes in the form of 26 vectors of length 257 (assuming the FFT settings from step 2). Each vector is mostly zeros, but is non-zero for a certain section of the spectrum. </a:t>
            </a:r>
          </a:p>
          <a:p>
            <a:endParaRPr lang="zh-CN" altLang="en-US" dirty="0"/>
          </a:p>
        </p:txBody>
      </p:sp>
      <p:sp>
        <p:nvSpPr>
          <p:cNvPr id="4" name="灯片编号占位符 3"/>
          <p:cNvSpPr>
            <a:spLocks noGrp="1"/>
          </p:cNvSpPr>
          <p:nvPr>
            <p:ph type="sldNum" sz="quarter" idx="5"/>
          </p:nvPr>
        </p:nvSpPr>
        <p:spPr/>
        <p:txBody>
          <a:bodyPr/>
          <a:lstStyle/>
          <a:p>
            <a:fld id="{443BBFFC-21AA-48E1-BBEA-3CD4665B2D1F}" type="slidenum">
              <a:rPr lang="zh-CN" altLang="en-US" smtClean="0"/>
              <a:t>56</a:t>
            </a:fld>
            <a:endParaRPr lang="zh-CN" altLang="en-US"/>
          </a:p>
        </p:txBody>
      </p:sp>
    </p:spTree>
    <p:extLst>
      <p:ext uri="{BB962C8B-B14F-4D97-AF65-F5344CB8AC3E}">
        <p14:creationId xmlns:p14="http://schemas.microsoft.com/office/powerpoint/2010/main" val="3624365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i="0" kern="1200" dirty="0">
                <a:solidFill>
                  <a:schemeClr val="tx1"/>
                </a:solidFill>
                <a:effectLst/>
                <a:latin typeface="+mn-lt"/>
                <a:ea typeface="+mn-ea"/>
                <a:cs typeface="+mn-cs"/>
              </a:rPr>
              <a:t>f0</a:t>
            </a:r>
            <a:r>
              <a:rPr lang="en-US" altLang="zh-CN" sz="1200" b="0" i="0" kern="1200" dirty="0">
                <a:solidFill>
                  <a:schemeClr val="tx1"/>
                </a:solidFill>
                <a:effectLst/>
                <a:latin typeface="+mn-lt"/>
                <a:ea typeface="+mn-ea"/>
                <a:cs typeface="+mn-cs"/>
              </a:rPr>
              <a:t> – Also known as the fundamental frequency, </a:t>
            </a:r>
            <a:r>
              <a:rPr lang="en-US" altLang="zh-CN" sz="1200" b="1" i="0" kern="1200" dirty="0">
                <a:solidFill>
                  <a:schemeClr val="tx1"/>
                </a:solidFill>
                <a:effectLst/>
                <a:latin typeface="+mn-lt"/>
                <a:ea typeface="+mn-ea"/>
                <a:cs typeface="+mn-cs"/>
              </a:rPr>
              <a:t>f0</a:t>
            </a:r>
            <a:r>
              <a:rPr lang="en-US" altLang="zh-CN" sz="1200" b="0" i="0" kern="1200" dirty="0">
                <a:solidFill>
                  <a:schemeClr val="tx1"/>
                </a:solidFill>
                <a:effectLst/>
                <a:latin typeface="+mn-lt"/>
                <a:ea typeface="+mn-ea"/>
                <a:cs typeface="+mn-cs"/>
              </a:rPr>
              <a:t> is a property of the source and is perceived by the ear as pitch. The </a:t>
            </a:r>
            <a:r>
              <a:rPr lang="en-US" altLang="zh-CN" sz="1200" b="1" i="0" kern="1200" dirty="0">
                <a:solidFill>
                  <a:schemeClr val="tx1"/>
                </a:solidFill>
                <a:effectLst/>
                <a:latin typeface="+mn-lt"/>
                <a:ea typeface="+mn-ea"/>
                <a:cs typeface="+mn-cs"/>
              </a:rPr>
              <a:t>f0</a:t>
            </a:r>
            <a:r>
              <a:rPr lang="en-US" altLang="zh-CN" sz="1200" b="0" i="0" kern="1200" dirty="0">
                <a:solidFill>
                  <a:schemeClr val="tx1"/>
                </a:solidFill>
                <a:effectLst/>
                <a:latin typeface="+mn-lt"/>
                <a:ea typeface="+mn-ea"/>
                <a:cs typeface="+mn-cs"/>
              </a:rPr>
              <a:t> of the adult human voice ranges from 100-300 Hz.</a:t>
            </a:r>
          </a:p>
          <a:p>
            <a:r>
              <a:rPr lang="en-US" altLang="zh-CN" sz="1200" b="0" i="0" kern="1200" dirty="0">
                <a:solidFill>
                  <a:schemeClr val="tx1"/>
                </a:solidFill>
                <a:effectLst/>
                <a:latin typeface="+mn-lt"/>
                <a:ea typeface="+mn-ea"/>
                <a:cs typeface="+mn-cs"/>
              </a:rPr>
              <a:t>The </a:t>
            </a:r>
            <a:r>
              <a:rPr lang="en-US" altLang="zh-CN" sz="1200" b="1" i="0" kern="1200" dirty="0">
                <a:solidFill>
                  <a:schemeClr val="tx1"/>
                </a:solidFill>
                <a:effectLst/>
                <a:latin typeface="+mn-lt"/>
                <a:ea typeface="+mn-ea"/>
                <a:cs typeface="+mn-cs"/>
              </a:rPr>
              <a:t>fundamental frequency</a:t>
            </a:r>
            <a:r>
              <a:rPr lang="en-US" altLang="zh-CN" sz="1200" b="0" i="0" kern="1200" dirty="0">
                <a:solidFill>
                  <a:schemeClr val="tx1"/>
                </a:solidFill>
                <a:effectLst/>
                <a:latin typeface="+mn-lt"/>
                <a:ea typeface="+mn-ea"/>
                <a:cs typeface="+mn-cs"/>
              </a:rPr>
              <a:t> or </a:t>
            </a:r>
            <a:r>
              <a:rPr lang="en-US" altLang="zh-CN" sz="1200" b="1" i="0" kern="1200" dirty="0">
                <a:solidFill>
                  <a:schemeClr val="tx1"/>
                </a:solidFill>
                <a:effectLst/>
                <a:latin typeface="+mn-lt"/>
                <a:ea typeface="+mn-ea"/>
                <a:cs typeface="+mn-cs"/>
              </a:rPr>
              <a:t>F0</a:t>
            </a:r>
            <a:r>
              <a:rPr lang="en-US" altLang="zh-CN" sz="1200" b="0" i="0" kern="1200" dirty="0">
                <a:solidFill>
                  <a:schemeClr val="tx1"/>
                </a:solidFill>
                <a:effectLst/>
                <a:latin typeface="+mn-lt"/>
                <a:ea typeface="+mn-ea"/>
                <a:cs typeface="+mn-cs"/>
              </a:rPr>
              <a:t> is the </a:t>
            </a:r>
            <a:r>
              <a:rPr lang="en-US" altLang="zh-CN" sz="1200" b="1" i="0" kern="1200" dirty="0">
                <a:solidFill>
                  <a:schemeClr val="tx1"/>
                </a:solidFill>
                <a:effectLst/>
                <a:latin typeface="+mn-lt"/>
                <a:ea typeface="+mn-ea"/>
                <a:cs typeface="+mn-cs"/>
              </a:rPr>
              <a:t>frequency</a:t>
            </a:r>
            <a:r>
              <a:rPr lang="en-US" altLang="zh-CN" sz="1200" b="0" i="0" kern="1200" dirty="0">
                <a:solidFill>
                  <a:schemeClr val="tx1"/>
                </a:solidFill>
                <a:effectLst/>
                <a:latin typeface="+mn-lt"/>
                <a:ea typeface="+mn-ea"/>
                <a:cs typeface="+mn-cs"/>
              </a:rPr>
              <a:t> at which vocal chords vibrate in voiced sounds. This </a:t>
            </a:r>
            <a:r>
              <a:rPr lang="en-US" altLang="zh-CN" sz="1200" b="1" i="0" kern="1200" dirty="0">
                <a:solidFill>
                  <a:schemeClr val="tx1"/>
                </a:solidFill>
                <a:effectLst/>
                <a:latin typeface="+mn-lt"/>
                <a:ea typeface="+mn-ea"/>
                <a:cs typeface="+mn-cs"/>
              </a:rPr>
              <a:t>frequency</a:t>
            </a:r>
            <a:r>
              <a:rPr lang="en-US" altLang="zh-CN" sz="1200" b="0" i="0" kern="1200" dirty="0">
                <a:solidFill>
                  <a:schemeClr val="tx1"/>
                </a:solidFill>
                <a:effectLst/>
                <a:latin typeface="+mn-lt"/>
                <a:ea typeface="+mn-ea"/>
                <a:cs typeface="+mn-cs"/>
              </a:rPr>
              <a:t> can be identified in the sound produced, which presents quasi-periodicity, the pitch period being the </a:t>
            </a:r>
            <a:r>
              <a:rPr lang="en-US" altLang="zh-CN" sz="1200" b="1" i="0" kern="1200" dirty="0">
                <a:solidFill>
                  <a:schemeClr val="tx1"/>
                </a:solidFill>
                <a:effectLst/>
                <a:latin typeface="+mn-lt"/>
                <a:ea typeface="+mn-ea"/>
                <a:cs typeface="+mn-cs"/>
              </a:rPr>
              <a:t>fundamental</a:t>
            </a:r>
            <a:r>
              <a:rPr lang="en-US" altLang="zh-CN" sz="1200" b="0" i="0" kern="1200" dirty="0">
                <a:solidFill>
                  <a:schemeClr val="tx1"/>
                </a:solidFill>
                <a:effectLst/>
                <a:latin typeface="+mn-lt"/>
                <a:ea typeface="+mn-ea"/>
                <a:cs typeface="+mn-cs"/>
              </a:rPr>
              <a:t> period of the signal (the inverse of the </a:t>
            </a:r>
            <a:r>
              <a:rPr lang="en-US" altLang="zh-CN" sz="1200" b="1" i="0" kern="1200" dirty="0">
                <a:solidFill>
                  <a:schemeClr val="tx1"/>
                </a:solidFill>
                <a:effectLst/>
                <a:latin typeface="+mn-lt"/>
                <a:ea typeface="+mn-ea"/>
                <a:cs typeface="+mn-cs"/>
              </a:rPr>
              <a:t>fundamental frequency</a:t>
            </a:r>
            <a:r>
              <a:rPr lang="en-US" altLang="zh-CN" sz="1200" b="0" i="0" kern="1200" dirty="0">
                <a:solidFill>
                  <a:schemeClr val="tx1"/>
                </a:solidFill>
                <a:effectLst/>
                <a:latin typeface="+mn-lt"/>
                <a:ea typeface="+mn-ea"/>
                <a:cs typeface="+mn-cs"/>
              </a:rPr>
              <a:t>). Pitch is more often used to refer to how the fundamental frequency is perceived.</a:t>
            </a:r>
            <a:endParaRPr lang="zh-CN" altLang="en-US" dirty="0"/>
          </a:p>
        </p:txBody>
      </p:sp>
      <p:sp>
        <p:nvSpPr>
          <p:cNvPr id="4" name="灯片编号占位符 3"/>
          <p:cNvSpPr>
            <a:spLocks noGrp="1"/>
          </p:cNvSpPr>
          <p:nvPr>
            <p:ph type="sldNum" sz="quarter" idx="10"/>
          </p:nvPr>
        </p:nvSpPr>
        <p:spPr/>
        <p:txBody>
          <a:bodyPr/>
          <a:lstStyle/>
          <a:p>
            <a:fld id="{443BBFFC-21AA-48E1-BBEA-3CD4665B2D1F}" type="slidenum">
              <a:rPr lang="zh-CN" altLang="en-US" smtClean="0"/>
              <a:t>12</a:t>
            </a:fld>
            <a:endParaRPr lang="zh-CN" altLang="en-US"/>
          </a:p>
        </p:txBody>
      </p:sp>
    </p:spTree>
    <p:extLst>
      <p:ext uri="{BB962C8B-B14F-4D97-AF65-F5344CB8AC3E}">
        <p14:creationId xmlns:p14="http://schemas.microsoft.com/office/powerpoint/2010/main" val="205630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https://haythamfayek.com/2016/04/21/speech-processing-for-machine-learning.html</a:t>
            </a:r>
          </a:p>
          <a:p>
            <a:r>
              <a:rPr lang="en-US" altLang="zh-CN" dirty="0"/>
              <a:t>https://wiki.aalto.fi/display/ITSP/Cepstrum+and+MFCC</a:t>
            </a:r>
            <a:endParaRPr lang="zh-CN" altLang="en-US" dirty="0"/>
          </a:p>
        </p:txBody>
      </p:sp>
      <p:sp>
        <p:nvSpPr>
          <p:cNvPr id="4" name="灯片编号占位符 3"/>
          <p:cNvSpPr>
            <a:spLocks noGrp="1"/>
          </p:cNvSpPr>
          <p:nvPr>
            <p:ph type="sldNum" sz="quarter" idx="10"/>
          </p:nvPr>
        </p:nvSpPr>
        <p:spPr/>
        <p:txBody>
          <a:bodyPr/>
          <a:lstStyle/>
          <a:p>
            <a:fld id="{443BBFFC-21AA-48E1-BBEA-3CD4665B2D1F}" type="slidenum">
              <a:rPr lang="zh-CN" altLang="en-US" smtClean="0"/>
              <a:t>13</a:t>
            </a:fld>
            <a:endParaRPr lang="zh-CN" altLang="en-US"/>
          </a:p>
        </p:txBody>
      </p:sp>
    </p:spTree>
    <p:extLst>
      <p:ext uri="{BB962C8B-B14F-4D97-AF65-F5344CB8AC3E}">
        <p14:creationId xmlns:p14="http://schemas.microsoft.com/office/powerpoint/2010/main" val="97391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语音信号的预加重，目的是为了对语音的高频部分进行加重，去除口唇辐射的影响，增加语音的高频分辨率。对于语音信号，我们需要进行这步是因为高频信号的信息量更大。一般来说元音的频率更低，辅音的频率更高。假如给你一个单词 </a:t>
            </a:r>
            <a:r>
              <a:rPr lang="en-US" altLang="zh-CN" sz="1200" b="0" i="0" kern="1200" dirty="0">
                <a:solidFill>
                  <a:schemeClr val="tx1"/>
                </a:solidFill>
                <a:effectLst/>
                <a:latin typeface="+mn-lt"/>
                <a:ea typeface="+mn-ea"/>
                <a:cs typeface="+mn-cs"/>
              </a:rPr>
              <a:t>Microsoft</a:t>
            </a:r>
            <a:r>
              <a:rPr lang="zh-CN" altLang="en-US" sz="1200" b="0" i="0" kern="1200" dirty="0">
                <a:solidFill>
                  <a:schemeClr val="tx1"/>
                </a:solidFill>
                <a:effectLst/>
                <a:latin typeface="+mn-lt"/>
                <a:ea typeface="+mn-ea"/>
                <a:cs typeface="+mn-cs"/>
              </a:rPr>
              <a:t>，如果只保留辅音部分 </a:t>
            </a:r>
            <a:r>
              <a:rPr lang="en-US" altLang="zh-CN" sz="1200" b="0" i="0" kern="1200" dirty="0" err="1">
                <a:solidFill>
                  <a:schemeClr val="tx1"/>
                </a:solidFill>
                <a:effectLst/>
                <a:latin typeface="+mn-lt"/>
                <a:ea typeface="+mn-ea"/>
                <a:cs typeface="+mn-cs"/>
              </a:rPr>
              <a:t>Mcsft</a:t>
            </a:r>
            <a:r>
              <a:rPr lang="zh-CN" altLang="en-US" sz="1200" b="0" i="0" kern="1200" dirty="0">
                <a:solidFill>
                  <a:schemeClr val="tx1"/>
                </a:solidFill>
                <a:effectLst/>
                <a:latin typeface="+mn-lt"/>
                <a:ea typeface="+mn-ea"/>
                <a:cs typeface="+mn-cs"/>
              </a:rPr>
              <a:t>，还是可以明白它表达了什么，这就是为什么说辅音的信息量更大。</a:t>
            </a:r>
            <a:endParaRPr lang="zh-CN" altLang="en-US" dirty="0"/>
          </a:p>
        </p:txBody>
      </p:sp>
      <p:sp>
        <p:nvSpPr>
          <p:cNvPr id="4" name="灯片编号占位符 3"/>
          <p:cNvSpPr>
            <a:spLocks noGrp="1"/>
          </p:cNvSpPr>
          <p:nvPr>
            <p:ph type="sldNum" sz="quarter" idx="10"/>
          </p:nvPr>
        </p:nvSpPr>
        <p:spPr/>
        <p:txBody>
          <a:bodyPr/>
          <a:lstStyle/>
          <a:p>
            <a:fld id="{443BBFFC-21AA-48E1-BBEA-3CD4665B2D1F}" type="slidenum">
              <a:rPr lang="zh-CN" altLang="en-US" smtClean="0"/>
              <a:t>14</a:t>
            </a:fld>
            <a:endParaRPr lang="zh-CN" altLang="en-US"/>
          </a:p>
        </p:txBody>
      </p:sp>
    </p:spTree>
    <p:extLst>
      <p:ext uri="{BB962C8B-B14F-4D97-AF65-F5344CB8AC3E}">
        <p14:creationId xmlns:p14="http://schemas.microsoft.com/office/powerpoint/2010/main" val="2090637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语言发音模型的理论基础是言语产生的声学理论。根据 </a:t>
            </a:r>
            <a:r>
              <a:rPr lang="en-US" altLang="zh-CN" dirty="0"/>
              <a:t>Stevens </a:t>
            </a:r>
            <a:r>
              <a:rPr lang="zh-CN" altLang="en-US" dirty="0"/>
              <a:t>的观点，声门把气流通道分成了上下两部分，对于大多数语音的产生过程而言，声门以下的系统提供了气流能量，喉部和声门以上的结构对气流进行调制，产生可以听到的声音。经过对语音进行深入研究，学者们普遍认为：（</a:t>
            </a:r>
            <a:r>
              <a:rPr lang="en-US" altLang="zh-CN" dirty="0"/>
              <a:t>1</a:t>
            </a:r>
            <a:r>
              <a:rPr lang="zh-CN" altLang="en-US" dirty="0"/>
              <a:t>）由声带震动产生周期信号，通过声道共鸣，形成浊音；（</a:t>
            </a:r>
            <a:r>
              <a:rPr lang="en-US" altLang="zh-CN" dirty="0"/>
              <a:t>2</a:t>
            </a:r>
            <a:r>
              <a:rPr lang="zh-CN" altLang="en-US" dirty="0"/>
              <a:t>）由气流爆破或者摩擦产生非周期噪声，形成清音；（</a:t>
            </a:r>
            <a:r>
              <a:rPr lang="en-US" altLang="zh-CN" dirty="0"/>
              <a:t>3</a:t>
            </a:r>
            <a:r>
              <a:rPr lang="zh-CN" altLang="en-US"/>
              <a:t>）清音和浊音经过唇、鼻辐射，在空间进行传播，形成语音。根据这种理论，只要掌握了声源、共鸣、辐射的声学规律，就可以模拟语音的产生过程。</a:t>
            </a:r>
            <a:endParaRPr lang="zh-CN" altLang="en-US" dirty="0"/>
          </a:p>
        </p:txBody>
      </p:sp>
      <p:sp>
        <p:nvSpPr>
          <p:cNvPr id="4" name="灯片编号占位符 3"/>
          <p:cNvSpPr>
            <a:spLocks noGrp="1"/>
          </p:cNvSpPr>
          <p:nvPr>
            <p:ph type="sldNum" sz="quarter" idx="10"/>
          </p:nvPr>
        </p:nvSpPr>
        <p:spPr/>
        <p:txBody>
          <a:bodyPr/>
          <a:lstStyle/>
          <a:p>
            <a:fld id="{443BBFFC-21AA-48E1-BBEA-3CD4665B2D1F}" type="slidenum">
              <a:rPr lang="zh-CN" altLang="en-US" smtClean="0"/>
              <a:t>15</a:t>
            </a:fld>
            <a:endParaRPr lang="zh-CN" altLang="en-US"/>
          </a:p>
        </p:txBody>
      </p:sp>
    </p:spTree>
    <p:extLst>
      <p:ext uri="{BB962C8B-B14F-4D97-AF65-F5344CB8AC3E}">
        <p14:creationId xmlns:p14="http://schemas.microsoft.com/office/powerpoint/2010/main" val="3852079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dirty="0"/>
              <a:t>你好</a:t>
            </a:r>
            <a:r>
              <a:rPr lang="en-US" altLang="zh-CN" dirty="0"/>
              <a:t>.wav</a:t>
            </a:r>
            <a:endParaRPr lang="zh-CN" altLang="en-US" dirty="0"/>
          </a:p>
        </p:txBody>
      </p:sp>
      <p:sp>
        <p:nvSpPr>
          <p:cNvPr id="4" name="灯片编号占位符 3"/>
          <p:cNvSpPr>
            <a:spLocks noGrp="1"/>
          </p:cNvSpPr>
          <p:nvPr>
            <p:ph type="sldNum" sz="quarter" idx="10"/>
          </p:nvPr>
        </p:nvSpPr>
        <p:spPr/>
        <p:txBody>
          <a:bodyPr/>
          <a:lstStyle/>
          <a:p>
            <a:fld id="{443BBFFC-21AA-48E1-BBEA-3CD4665B2D1F}" type="slidenum">
              <a:rPr lang="zh-CN" altLang="en-US" smtClean="0"/>
              <a:t>16</a:t>
            </a:fld>
            <a:endParaRPr lang="zh-CN" altLang="en-US"/>
          </a:p>
        </p:txBody>
      </p:sp>
    </p:spTree>
    <p:extLst>
      <p:ext uri="{BB962C8B-B14F-4D97-AF65-F5344CB8AC3E}">
        <p14:creationId xmlns:p14="http://schemas.microsoft.com/office/powerpoint/2010/main" val="1540043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sz="1200" b="1" i="0" kern="1200" dirty="0">
                <a:solidFill>
                  <a:schemeClr val="tx1"/>
                </a:solidFill>
                <a:effectLst/>
                <a:latin typeface="+mn-lt"/>
                <a:ea typeface="+mn-ea"/>
                <a:cs typeface="+mn-cs"/>
              </a:rPr>
              <a:t>宽带</a:t>
            </a:r>
            <a:r>
              <a:rPr lang="en-US" altLang="zh-CN" sz="1200" b="1" i="0" kern="1200" dirty="0">
                <a:solidFill>
                  <a:schemeClr val="tx1"/>
                </a:solidFill>
                <a:effectLst/>
                <a:latin typeface="+mn-lt"/>
                <a:ea typeface="+mn-ea"/>
                <a:cs typeface="+mn-cs"/>
              </a:rPr>
              <a:t>spectrogram: </a:t>
            </a:r>
            <a:r>
              <a:rPr lang="zh-CN" altLang="en-US" sz="1200" b="0" i="0" kern="1200" dirty="0">
                <a:solidFill>
                  <a:schemeClr val="tx1"/>
                </a:solidFill>
                <a:effectLst/>
                <a:latin typeface="+mn-lt"/>
                <a:ea typeface="+mn-ea"/>
                <a:cs typeface="+mn-cs"/>
              </a:rPr>
              <a:t>以</a:t>
            </a:r>
            <a:r>
              <a:rPr lang="en-US" altLang="zh-CN" sz="1200" b="0" i="0" kern="1200" dirty="0">
                <a:solidFill>
                  <a:schemeClr val="tx1"/>
                </a:solidFill>
                <a:effectLst/>
                <a:latin typeface="+mn-lt"/>
                <a:ea typeface="+mn-ea"/>
                <a:cs typeface="+mn-cs"/>
              </a:rPr>
              <a:t>3ms(</a:t>
            </a:r>
            <a:r>
              <a:rPr lang="zh-CN" altLang="en-US" sz="1200" b="0" i="0" kern="1200" dirty="0">
                <a:solidFill>
                  <a:schemeClr val="tx1"/>
                </a:solidFill>
                <a:effectLst/>
                <a:latin typeface="+mn-lt"/>
                <a:ea typeface="+mn-ea"/>
                <a:cs typeface="+mn-cs"/>
              </a:rPr>
              <a:t>或</a:t>
            </a:r>
            <a:r>
              <a:rPr lang="en-US" altLang="zh-CN" sz="1200" b="0" i="0" kern="1200" dirty="0">
                <a:solidFill>
                  <a:schemeClr val="tx1"/>
                </a:solidFill>
                <a:effectLst/>
                <a:latin typeface="+mn-lt"/>
                <a:ea typeface="+mn-ea"/>
                <a:cs typeface="+mn-cs"/>
              </a:rPr>
              <a:t>300Hz</a:t>
            </a:r>
            <a:r>
              <a:rPr lang="zh-CN" altLang="en-US" sz="1200" b="0" i="0" kern="1200" dirty="0">
                <a:solidFill>
                  <a:schemeClr val="tx1"/>
                </a:solidFill>
                <a:effectLst/>
                <a:latin typeface="+mn-lt"/>
                <a:ea typeface="+mn-ea"/>
                <a:cs typeface="+mn-cs"/>
              </a:rPr>
              <a:t>左右的带宽</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左右进行分帧之后制成的</a:t>
            </a:r>
            <a:r>
              <a:rPr lang="en-US" altLang="zh-CN" sz="1200" b="0" i="0" kern="1200" dirty="0">
                <a:solidFill>
                  <a:schemeClr val="tx1"/>
                </a:solidFill>
                <a:effectLst/>
                <a:latin typeface="+mn-lt"/>
                <a:ea typeface="+mn-ea"/>
                <a:cs typeface="+mn-cs"/>
              </a:rPr>
              <a:t>spectrogram</a:t>
            </a:r>
          </a:p>
          <a:p>
            <a:r>
              <a:rPr lang="zh-CN" altLang="en-US" sz="1200" b="1" i="0" kern="1200" dirty="0">
                <a:solidFill>
                  <a:schemeClr val="tx1"/>
                </a:solidFill>
                <a:effectLst/>
                <a:latin typeface="+mn-lt"/>
                <a:ea typeface="+mn-ea"/>
                <a:cs typeface="+mn-cs"/>
              </a:rPr>
              <a:t>窄带</a:t>
            </a:r>
            <a:r>
              <a:rPr lang="en-US" altLang="zh-CN" sz="1200" b="1" i="0" kern="1200" dirty="0">
                <a:solidFill>
                  <a:schemeClr val="tx1"/>
                </a:solidFill>
                <a:effectLst/>
                <a:latin typeface="+mn-lt"/>
                <a:ea typeface="+mn-ea"/>
                <a:cs typeface="+mn-cs"/>
              </a:rPr>
              <a:t>spectrogram: </a:t>
            </a:r>
            <a:r>
              <a:rPr lang="zh-CN" altLang="en-US" sz="1200" b="0" i="0" kern="1200" dirty="0">
                <a:solidFill>
                  <a:schemeClr val="tx1"/>
                </a:solidFill>
                <a:effectLst/>
                <a:latin typeface="+mn-lt"/>
                <a:ea typeface="+mn-ea"/>
                <a:cs typeface="+mn-cs"/>
              </a:rPr>
              <a:t>以</a:t>
            </a:r>
            <a:r>
              <a:rPr lang="en-US" altLang="zh-CN" sz="1200" b="0" i="0" kern="1200" dirty="0">
                <a:solidFill>
                  <a:schemeClr val="tx1"/>
                </a:solidFill>
                <a:effectLst/>
                <a:latin typeface="+mn-lt"/>
                <a:ea typeface="+mn-ea"/>
                <a:cs typeface="+mn-cs"/>
              </a:rPr>
              <a:t>20ms(</a:t>
            </a:r>
            <a:r>
              <a:rPr lang="zh-CN" altLang="en-US" sz="1200" b="0" i="0" kern="1200" dirty="0">
                <a:solidFill>
                  <a:schemeClr val="tx1"/>
                </a:solidFill>
                <a:effectLst/>
                <a:latin typeface="+mn-lt"/>
                <a:ea typeface="+mn-ea"/>
                <a:cs typeface="+mn-cs"/>
              </a:rPr>
              <a:t>或</a:t>
            </a:r>
            <a:r>
              <a:rPr lang="en-US" altLang="zh-CN" sz="1200" b="0" i="0" kern="1200" dirty="0">
                <a:solidFill>
                  <a:schemeClr val="tx1"/>
                </a:solidFill>
                <a:effectLst/>
                <a:latin typeface="+mn-lt"/>
                <a:ea typeface="+mn-ea"/>
                <a:cs typeface="+mn-cs"/>
              </a:rPr>
              <a:t>45Hz</a:t>
            </a:r>
            <a:r>
              <a:rPr lang="zh-CN" altLang="en-US" sz="1200" b="0" i="0" kern="1200" dirty="0">
                <a:solidFill>
                  <a:schemeClr val="tx1"/>
                </a:solidFill>
                <a:effectLst/>
                <a:latin typeface="+mn-lt"/>
                <a:ea typeface="+mn-ea"/>
                <a:cs typeface="+mn-cs"/>
              </a:rPr>
              <a:t>左右的带宽</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左右进行分帧之后制成的</a:t>
            </a:r>
            <a:r>
              <a:rPr lang="en-US" altLang="zh-CN" sz="1200" b="0" i="0" kern="1200" dirty="0">
                <a:solidFill>
                  <a:schemeClr val="tx1"/>
                </a:solidFill>
                <a:effectLst/>
                <a:latin typeface="+mn-lt"/>
                <a:ea typeface="+mn-ea"/>
                <a:cs typeface="+mn-cs"/>
              </a:rPr>
              <a:t>spectrogram</a:t>
            </a:r>
          </a:p>
          <a:p>
            <a:r>
              <a:rPr lang="zh-CN" altLang="en-US" sz="1200" b="0" i="0" kern="1200" dirty="0">
                <a:solidFill>
                  <a:schemeClr val="tx1"/>
                </a:solidFill>
                <a:effectLst/>
                <a:latin typeface="+mn-lt"/>
                <a:ea typeface="+mn-ea"/>
                <a:cs typeface="+mn-cs"/>
              </a:rPr>
              <a:t>对于</a:t>
            </a:r>
            <a:r>
              <a:rPr lang="en-US" altLang="zh-CN" sz="1200" b="0" i="0" kern="1200" dirty="0">
                <a:solidFill>
                  <a:schemeClr val="tx1"/>
                </a:solidFill>
                <a:effectLst/>
                <a:latin typeface="+mn-lt"/>
                <a:ea typeface="+mn-ea"/>
                <a:cs typeface="+mn-cs"/>
              </a:rPr>
              <a:t>τ=3 </a:t>
            </a:r>
            <a:r>
              <a:rPr lang="en-US" altLang="zh-CN" sz="1200" b="0" i="0" kern="1200" dirty="0" err="1">
                <a:solidFill>
                  <a:schemeClr val="tx1"/>
                </a:solidFill>
                <a:effectLst/>
                <a:latin typeface="+mn-lt"/>
                <a:ea typeface="+mn-ea"/>
                <a:cs typeface="+mn-cs"/>
              </a:rPr>
              <a:t>ms</a:t>
            </a:r>
            <a:r>
              <a:rPr lang="en-US" altLang="zh-CN" sz="1200" b="0" i="0" kern="1200" dirty="0">
                <a:solidFill>
                  <a:schemeClr val="tx1"/>
                </a:solidFill>
                <a:effectLst/>
                <a:latin typeface="+mn-lt"/>
                <a:ea typeface="+mn-ea"/>
                <a:cs typeface="+mn-cs"/>
              </a:rPr>
              <a:t> , </a:t>
            </a:r>
            <a:r>
              <a:rPr lang="zh-CN" altLang="en-US" sz="1200" b="0" i="0" kern="1200" dirty="0">
                <a:solidFill>
                  <a:schemeClr val="tx1"/>
                </a:solidFill>
                <a:effectLst/>
                <a:latin typeface="+mn-lt"/>
                <a:ea typeface="+mn-ea"/>
                <a:cs typeface="+mn-cs"/>
              </a:rPr>
              <a:t>对应带宽为</a:t>
            </a:r>
            <a:r>
              <a:rPr lang="en-US" altLang="zh-CN" sz="1200" b="0" i="0" kern="1200" dirty="0">
                <a:solidFill>
                  <a:schemeClr val="tx1"/>
                </a:solidFill>
                <a:effectLst/>
                <a:latin typeface="+mn-lt"/>
                <a:ea typeface="+mn-ea"/>
                <a:cs typeface="+mn-cs"/>
              </a:rPr>
              <a:t>293Hz,</a:t>
            </a:r>
          </a:p>
          <a:p>
            <a:r>
              <a:rPr lang="zh-CN" altLang="en-US" sz="1200" b="0" i="0" kern="1200" dirty="0">
                <a:solidFill>
                  <a:schemeClr val="tx1"/>
                </a:solidFill>
                <a:effectLst/>
                <a:latin typeface="+mn-lt"/>
                <a:ea typeface="+mn-ea"/>
                <a:cs typeface="+mn-cs"/>
              </a:rPr>
              <a:t>对于</a:t>
            </a:r>
            <a:r>
              <a:rPr lang="en-US" altLang="zh-CN" sz="1200" b="0" i="0" kern="1200" dirty="0">
                <a:solidFill>
                  <a:schemeClr val="tx1"/>
                </a:solidFill>
                <a:effectLst/>
                <a:latin typeface="+mn-lt"/>
                <a:ea typeface="+mn-ea"/>
                <a:cs typeface="+mn-cs"/>
              </a:rPr>
              <a:t>τ=20 </a:t>
            </a:r>
            <a:r>
              <a:rPr lang="en-US" altLang="zh-CN" sz="1200" b="0" i="0" kern="1200" dirty="0" err="1">
                <a:solidFill>
                  <a:schemeClr val="tx1"/>
                </a:solidFill>
                <a:effectLst/>
                <a:latin typeface="+mn-lt"/>
                <a:ea typeface="+mn-ea"/>
                <a:cs typeface="+mn-cs"/>
              </a:rPr>
              <a:t>ms</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，对应带宽为</a:t>
            </a:r>
            <a:r>
              <a:rPr lang="en-US" altLang="zh-CN" sz="1200" b="0" i="0" kern="1200" dirty="0">
                <a:solidFill>
                  <a:schemeClr val="tx1"/>
                </a:solidFill>
                <a:effectLst/>
                <a:latin typeface="+mn-lt"/>
                <a:ea typeface="+mn-ea"/>
                <a:cs typeface="+mn-cs"/>
              </a:rPr>
              <a:t>44Hz. </a:t>
            </a:r>
          </a:p>
          <a:p>
            <a:endParaRPr lang="zh-CN" altLang="en-US" dirty="0"/>
          </a:p>
        </p:txBody>
      </p:sp>
      <p:sp>
        <p:nvSpPr>
          <p:cNvPr id="4" name="灯片编号占位符 3"/>
          <p:cNvSpPr>
            <a:spLocks noGrp="1"/>
          </p:cNvSpPr>
          <p:nvPr>
            <p:ph type="sldNum" sz="quarter" idx="10"/>
          </p:nvPr>
        </p:nvSpPr>
        <p:spPr/>
        <p:txBody>
          <a:bodyPr/>
          <a:lstStyle/>
          <a:p>
            <a:fld id="{443BBFFC-21AA-48E1-BBEA-3CD4665B2D1F}" type="slidenum">
              <a:rPr lang="zh-CN" altLang="en-US" smtClean="0"/>
              <a:t>21</a:t>
            </a:fld>
            <a:endParaRPr lang="zh-CN" altLang="en-US"/>
          </a:p>
        </p:txBody>
      </p:sp>
    </p:spTree>
    <p:extLst>
      <p:ext uri="{BB962C8B-B14F-4D97-AF65-F5344CB8AC3E}">
        <p14:creationId xmlns:p14="http://schemas.microsoft.com/office/powerpoint/2010/main" val="2472873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3180" y="6459786"/>
            <a:ext cx="12188825"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6600" spc="-51" baseline="0">
                <a:solidFill>
                  <a:schemeClr val="tx1">
                    <a:lumMod val="85000"/>
                    <a:lumOff val="15000"/>
                  </a:schemeClr>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000" cap="all" spc="200" baseline="0">
                <a:solidFill>
                  <a:schemeClr val="tx2"/>
                </a:solidFill>
                <a:latin typeface="+mj-lt"/>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pPr>
              <a:defRPr/>
            </a:pPr>
            <a:fld id="{70FADB8D-A5E9-48AC-9BF6-6BF87A0B48B5}" type="datetime1">
              <a:rPr lang="en-US" altLang="zh-TW" smtClean="0"/>
              <a:t>10/15/2021</a:t>
            </a:fld>
            <a:endParaRPr lang="en-US" altLang="zh-TW"/>
          </a:p>
        </p:txBody>
      </p:sp>
      <p:sp>
        <p:nvSpPr>
          <p:cNvPr id="5" name="Footer Placeholder 4"/>
          <p:cNvSpPr>
            <a:spLocks noGrp="1"/>
          </p:cNvSpPr>
          <p:nvPr>
            <p:ph type="ftr" sz="quarter" idx="11"/>
          </p:nvPr>
        </p:nvSpPr>
        <p:spPr/>
        <p:txBody>
          <a:bodyPr/>
          <a:lstStyle/>
          <a:p>
            <a:pPr>
              <a:defRPr/>
            </a:pPr>
            <a:r>
              <a:rPr lang="en-US" altLang="zh-TW"/>
              <a:t>Speech Recognition</a:t>
            </a:r>
            <a:endParaRPr lang="en-US" altLang="zh-TW" dirty="0"/>
          </a:p>
        </p:txBody>
      </p:sp>
      <p:sp>
        <p:nvSpPr>
          <p:cNvPr id="6" name="Slide Number Placeholder 5"/>
          <p:cNvSpPr>
            <a:spLocks noGrp="1"/>
          </p:cNvSpPr>
          <p:nvPr>
            <p:ph type="sldNum" sz="quarter" idx="12"/>
          </p:nvPr>
        </p:nvSpPr>
        <p:spPr/>
        <p:txBody>
          <a:bodyPr/>
          <a:lstStyle/>
          <a:p>
            <a:pPr>
              <a:defRPr/>
            </a:pPr>
            <a:fld id="{75B77AB6-A536-43F3-9826-6CD10DB7A8AC}" type="slidenum">
              <a:rPr lang="zh-TW" altLang="en-US" smtClean="0"/>
              <a:pPr>
                <a:defRPr/>
              </a:pPr>
              <a:t>‹#›</a:t>
            </a:fld>
            <a:endParaRPr lang="en-US" altLang="zh-TW"/>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8"/>
          <p:cNvSpPr/>
          <p:nvPr/>
        </p:nvSpPr>
        <p:spPr>
          <a:xfrm>
            <a:off x="4" y="6399635"/>
            <a:ext cx="12192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79063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37B075CD-D236-41BB-B38B-6689184E2DBA}" type="datetime1">
              <a:rPr lang="en-US" altLang="zh-TW" smtClean="0"/>
              <a:t>10/15/2021</a:t>
            </a:fld>
            <a:endParaRPr lang="en-US" altLang="zh-TW"/>
          </a:p>
        </p:txBody>
      </p:sp>
      <p:sp>
        <p:nvSpPr>
          <p:cNvPr id="5" name="Footer Placeholder 4"/>
          <p:cNvSpPr>
            <a:spLocks noGrp="1"/>
          </p:cNvSpPr>
          <p:nvPr>
            <p:ph type="ftr" sz="quarter" idx="11"/>
          </p:nvPr>
        </p:nvSpPr>
        <p:spPr/>
        <p:txBody>
          <a:bodyPr/>
          <a:lstStyle/>
          <a:p>
            <a:pPr>
              <a:defRPr/>
            </a:pPr>
            <a:r>
              <a:rPr lang="en-US" altLang="zh-TW"/>
              <a:t>Speech Recognition</a:t>
            </a:r>
          </a:p>
        </p:txBody>
      </p:sp>
      <p:sp>
        <p:nvSpPr>
          <p:cNvPr id="6" name="Slide Number Placeholder 5"/>
          <p:cNvSpPr>
            <a:spLocks noGrp="1"/>
          </p:cNvSpPr>
          <p:nvPr>
            <p:ph type="sldNum" sz="quarter" idx="12"/>
          </p:nvPr>
        </p:nvSpPr>
        <p:spPr/>
        <p:txBody>
          <a:bodyPr/>
          <a:lstStyle/>
          <a:p>
            <a:pPr>
              <a:defRPr/>
            </a:pPr>
            <a:fld id="{AAE49EC9-DD13-454A-BEC9-CFD8877B7E7E}" type="slidenum">
              <a:rPr lang="zh-TW" altLang="en-US" smtClean="0"/>
              <a:pPr>
                <a:defRPr/>
              </a:pPr>
              <a:t>‹#›</a:t>
            </a:fld>
            <a:endParaRPr lang="en-US" altLang="zh-TW"/>
          </a:p>
        </p:txBody>
      </p:sp>
    </p:spTree>
    <p:extLst>
      <p:ext uri="{BB962C8B-B14F-4D97-AF65-F5344CB8AC3E}">
        <p14:creationId xmlns:p14="http://schemas.microsoft.com/office/powerpoint/2010/main" val="15329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2" y="414784"/>
            <a:ext cx="2628900" cy="575742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3" y="414779"/>
            <a:ext cx="7734300" cy="5757420"/>
          </a:xfrm>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F696E6A0-09A9-4FD8-BBC2-B7153B2B3EDD}" type="datetime1">
              <a:rPr lang="en-US" altLang="zh-TW" smtClean="0"/>
              <a:t>10/15/2021</a:t>
            </a:fld>
            <a:endParaRPr lang="en-US" altLang="zh-TW"/>
          </a:p>
        </p:txBody>
      </p:sp>
      <p:sp>
        <p:nvSpPr>
          <p:cNvPr id="5" name="Footer Placeholder 4"/>
          <p:cNvSpPr>
            <a:spLocks noGrp="1"/>
          </p:cNvSpPr>
          <p:nvPr>
            <p:ph type="ftr" sz="quarter" idx="11"/>
          </p:nvPr>
        </p:nvSpPr>
        <p:spPr/>
        <p:txBody>
          <a:bodyPr/>
          <a:lstStyle/>
          <a:p>
            <a:pPr>
              <a:defRPr/>
            </a:pPr>
            <a:r>
              <a:rPr lang="en-US" altLang="zh-TW"/>
              <a:t>Speech Recognition</a:t>
            </a:r>
          </a:p>
        </p:txBody>
      </p:sp>
      <p:sp>
        <p:nvSpPr>
          <p:cNvPr id="6" name="Slide Number Placeholder 5"/>
          <p:cNvSpPr>
            <a:spLocks noGrp="1"/>
          </p:cNvSpPr>
          <p:nvPr>
            <p:ph type="sldNum" sz="quarter" idx="12"/>
          </p:nvPr>
        </p:nvSpPr>
        <p:spPr/>
        <p:txBody>
          <a:bodyPr/>
          <a:lstStyle/>
          <a:p>
            <a:pPr>
              <a:defRPr/>
            </a:pPr>
            <a:fld id="{E9C2C3DE-445A-4A22-8308-9ED99E091616}" type="slidenum">
              <a:rPr lang="zh-TW" altLang="en-US" smtClean="0"/>
              <a:pPr>
                <a:defRPr/>
              </a:pPr>
              <a:t>‹#›</a:t>
            </a:fld>
            <a:endParaRPr lang="en-US" altLang="zh-TW"/>
          </a:p>
        </p:txBody>
      </p:sp>
    </p:spTree>
    <p:extLst>
      <p:ext uri="{BB962C8B-B14F-4D97-AF65-F5344CB8AC3E}">
        <p14:creationId xmlns:p14="http://schemas.microsoft.com/office/powerpoint/2010/main" val="3639126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a:t>单击此处编辑母版标题样式</a:t>
            </a:r>
            <a:endParaRPr lang="en-US"/>
          </a:p>
        </p:txBody>
      </p:sp>
      <p:sp>
        <p:nvSpPr>
          <p:cNvPr id="3" name="文本占位符 2"/>
          <p:cNvSpPr>
            <a:spLocks noGrp="1"/>
          </p:cNvSpPr>
          <p:nvPr>
            <p:ph type="body" sz="half" idx="1"/>
          </p:nvPr>
        </p:nvSpPr>
        <p:spPr>
          <a:xfrm>
            <a:off x="609600" y="1600205"/>
            <a:ext cx="5384800" cy="45307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6197600" y="1600205"/>
            <a:ext cx="5384800" cy="45307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4"/>
          <p:cNvSpPr>
            <a:spLocks noGrp="1"/>
          </p:cNvSpPr>
          <p:nvPr>
            <p:ph type="dt" sz="half" idx="10"/>
          </p:nvPr>
        </p:nvSpPr>
        <p:spPr>
          <a:xfrm>
            <a:off x="609600" y="6248400"/>
            <a:ext cx="2844800" cy="457200"/>
          </a:xfrm>
        </p:spPr>
        <p:txBody>
          <a:bodyPr/>
          <a:lstStyle>
            <a:lvl1pPr>
              <a:defRPr/>
            </a:lvl1pPr>
          </a:lstStyle>
          <a:p>
            <a:fld id="{55270826-DD32-4215-8546-BC86024B12C2}" type="datetime1">
              <a:rPr lang="en-US" altLang="en-US" smtClean="0"/>
              <a:t>10/15/2021</a:t>
            </a:fld>
            <a:endParaRPr lang="en-US" altLang="en-US"/>
          </a:p>
        </p:txBody>
      </p:sp>
      <p:sp>
        <p:nvSpPr>
          <p:cNvPr id="6" name="页脚占位符 5"/>
          <p:cNvSpPr>
            <a:spLocks noGrp="1"/>
          </p:cNvSpPr>
          <p:nvPr>
            <p:ph type="ftr" sz="quarter" idx="11"/>
          </p:nvPr>
        </p:nvSpPr>
        <p:spPr>
          <a:xfrm>
            <a:off x="4165600" y="6248400"/>
            <a:ext cx="3860800" cy="457200"/>
          </a:xfrm>
        </p:spPr>
        <p:txBody>
          <a:bodyPr/>
          <a:lstStyle>
            <a:lvl1pPr>
              <a:defRPr/>
            </a:lvl1pPr>
          </a:lstStyle>
          <a:p>
            <a:r>
              <a:rPr lang="en-US" altLang="en-US"/>
              <a:t>Speech Recognition</a:t>
            </a:r>
          </a:p>
        </p:txBody>
      </p:sp>
      <p:sp>
        <p:nvSpPr>
          <p:cNvPr id="7" name="灯片编号占位符 6"/>
          <p:cNvSpPr>
            <a:spLocks noGrp="1"/>
          </p:cNvSpPr>
          <p:nvPr>
            <p:ph type="sldNum" sz="quarter" idx="12"/>
          </p:nvPr>
        </p:nvSpPr>
        <p:spPr>
          <a:xfrm>
            <a:off x="8737600" y="6248400"/>
            <a:ext cx="2844800" cy="457200"/>
          </a:xfrm>
        </p:spPr>
        <p:txBody>
          <a:bodyPr/>
          <a:lstStyle>
            <a:lvl1pPr>
              <a:defRPr/>
            </a:lvl1pPr>
          </a:lstStyle>
          <a:p>
            <a:fld id="{C0FE1A20-854F-4752-8431-01006330E41B}" type="slidenum">
              <a:rPr lang="en-US" altLang="en-US" smtClean="0"/>
              <a:pPr/>
              <a:t>‹#›</a:t>
            </a:fld>
            <a:endParaRPr lang="en-US" altLang="en-US"/>
          </a:p>
        </p:txBody>
      </p:sp>
    </p:spTree>
    <p:extLst>
      <p:ext uri="{BB962C8B-B14F-4D97-AF65-F5344CB8AC3E}">
        <p14:creationId xmlns:p14="http://schemas.microsoft.com/office/powerpoint/2010/main" val="1290511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lvl1pPr>
              <a:spcAft>
                <a:spcPts val="600"/>
              </a:spcAft>
              <a:defRPr/>
            </a:lvl1pPr>
            <a:lvl2pPr>
              <a:spcBef>
                <a:spcPts val="600"/>
              </a:spcBef>
              <a:spcAft>
                <a:spcPts val="600"/>
              </a:spcAft>
              <a:defRPr>
                <a:latin typeface="Arial" panose="020B0604020202020204" pitchFamily="34" charset="0"/>
                <a:cs typeface="Arial" panose="020B0604020202020204" pitchFamily="34" charset="0"/>
              </a:defRPr>
            </a:lvl2pPr>
            <a:lvl3pPr marL="723882" indent="-339717">
              <a:defRPr sz="2000">
                <a:latin typeface="Times New Roman" panose="02020603050405020304" pitchFamily="18" charset="0"/>
                <a:cs typeface="Times New Roman" panose="02020603050405020304" pitchFamily="18" charset="0"/>
              </a:defRPr>
            </a:lvl3pPr>
            <a:lvl4pPr marL="900091" indent="-333366">
              <a:buClr>
                <a:schemeClr val="bg2">
                  <a:lumMod val="75000"/>
                </a:schemeClr>
              </a:buClr>
              <a:buSzPct val="90000"/>
              <a:buFont typeface="Wingdings" panose="05000000000000000000" pitchFamily="2" charset="2"/>
              <a:buChar char="Ø"/>
              <a:defRPr/>
            </a:lvl4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p:txBody>
          <a:bodyPr/>
          <a:lstStyle/>
          <a:p>
            <a:pPr>
              <a:defRPr/>
            </a:pPr>
            <a:fld id="{1906AC86-83E3-4C58-B1ED-F6E0569FF96A}" type="datetime1">
              <a:rPr lang="en-US" altLang="zh-TW" smtClean="0"/>
              <a:t>10/15/2021</a:t>
            </a:fld>
            <a:endParaRPr lang="en-US" altLang="zh-TW"/>
          </a:p>
        </p:txBody>
      </p:sp>
      <p:sp>
        <p:nvSpPr>
          <p:cNvPr id="5" name="Footer Placeholder 4"/>
          <p:cNvSpPr>
            <a:spLocks noGrp="1"/>
          </p:cNvSpPr>
          <p:nvPr>
            <p:ph type="ftr" sz="quarter" idx="11"/>
          </p:nvPr>
        </p:nvSpPr>
        <p:spPr/>
        <p:txBody>
          <a:bodyPr/>
          <a:lstStyle/>
          <a:p>
            <a:pPr>
              <a:defRPr/>
            </a:pPr>
            <a:r>
              <a:rPr lang="en-US" altLang="zh-TW"/>
              <a:t>Speech Recognition</a:t>
            </a:r>
          </a:p>
        </p:txBody>
      </p:sp>
      <p:sp>
        <p:nvSpPr>
          <p:cNvPr id="6" name="Slide Number Placeholder 5"/>
          <p:cNvSpPr>
            <a:spLocks noGrp="1"/>
          </p:cNvSpPr>
          <p:nvPr>
            <p:ph type="sldNum" sz="quarter" idx="12"/>
          </p:nvPr>
        </p:nvSpPr>
        <p:spPr>
          <a:xfrm>
            <a:off x="10255310" y="6459791"/>
            <a:ext cx="1312025" cy="365125"/>
          </a:xfrm>
        </p:spPr>
        <p:txBody>
          <a:bodyPr/>
          <a:lstStyle>
            <a:lvl1pPr>
              <a:defRPr sz="1600">
                <a:solidFill>
                  <a:schemeClr val="tx1"/>
                </a:solidFill>
              </a:defRPr>
            </a:lvl1pPr>
          </a:lstStyle>
          <a:p>
            <a:pPr>
              <a:defRPr/>
            </a:pPr>
            <a:fld id="{B9CD4CCB-73CB-499F-9483-72A1F6A46DBE}" type="slidenum">
              <a:rPr lang="zh-TW" altLang="en-US" smtClean="0"/>
              <a:pPr>
                <a:defRPr/>
              </a:pPr>
              <a:t>‹#›</a:t>
            </a:fld>
            <a:endParaRPr lang="en-US" altLang="zh-TW" dirty="0"/>
          </a:p>
        </p:txBody>
      </p:sp>
    </p:spTree>
    <p:extLst>
      <p:ext uri="{BB962C8B-B14F-4D97-AF65-F5344CB8AC3E}">
        <p14:creationId xmlns:p14="http://schemas.microsoft.com/office/powerpoint/2010/main" val="2102289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a:defRPr/>
            </a:pPr>
            <a:fld id="{44BB800C-0C7B-41B0-BF07-5AA52390A4F8}" type="datetime1">
              <a:rPr lang="en-US" altLang="zh-TW" smtClean="0"/>
              <a:t>10/15/2021</a:t>
            </a:fld>
            <a:endParaRPr lang="en-US" altLang="zh-TW"/>
          </a:p>
        </p:txBody>
      </p:sp>
      <p:sp>
        <p:nvSpPr>
          <p:cNvPr id="5" name="Footer Placeholder 4"/>
          <p:cNvSpPr>
            <a:spLocks noGrp="1"/>
          </p:cNvSpPr>
          <p:nvPr>
            <p:ph type="ftr" sz="quarter" idx="11"/>
          </p:nvPr>
        </p:nvSpPr>
        <p:spPr/>
        <p:txBody>
          <a:bodyPr/>
          <a:lstStyle/>
          <a:p>
            <a:pPr>
              <a:defRPr/>
            </a:pPr>
            <a:r>
              <a:rPr lang="en-US" altLang="zh-TW"/>
              <a:t>Speech Recognition</a:t>
            </a:r>
          </a:p>
        </p:txBody>
      </p:sp>
      <p:sp>
        <p:nvSpPr>
          <p:cNvPr id="6" name="Slide Number Placeholder 5"/>
          <p:cNvSpPr>
            <a:spLocks noGrp="1"/>
          </p:cNvSpPr>
          <p:nvPr>
            <p:ph type="sldNum" sz="quarter" idx="12"/>
          </p:nvPr>
        </p:nvSpPr>
        <p:spPr/>
        <p:txBody>
          <a:bodyPr/>
          <a:lstStyle/>
          <a:p>
            <a:pPr>
              <a:defRPr/>
            </a:pPr>
            <a:fld id="{B2BC3B0A-9A00-4550-ACAD-06E36F744573}" type="slidenum">
              <a:rPr lang="zh-TW" altLang="en-US" smtClean="0"/>
              <a:pPr>
                <a:defRPr/>
              </a:pPr>
              <a:t>‹#›</a:t>
            </a:fld>
            <a:endParaRPr lang="en-US" altLang="zh-TW"/>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955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7"/>
            <a:ext cx="10058400" cy="1450757"/>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217920" y="1845741"/>
            <a:ext cx="4937760" cy="402335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a:defRPr/>
            </a:pPr>
            <a:fld id="{21B92108-4611-496F-94B2-8ED01A554B6D}" type="datetime1">
              <a:rPr lang="en-US" altLang="zh-TW" smtClean="0"/>
              <a:t>10/15/2021</a:t>
            </a:fld>
            <a:endParaRPr lang="en-US" altLang="zh-TW"/>
          </a:p>
        </p:txBody>
      </p:sp>
      <p:sp>
        <p:nvSpPr>
          <p:cNvPr id="6" name="Footer Placeholder 5"/>
          <p:cNvSpPr>
            <a:spLocks noGrp="1"/>
          </p:cNvSpPr>
          <p:nvPr>
            <p:ph type="ftr" sz="quarter" idx="11"/>
          </p:nvPr>
        </p:nvSpPr>
        <p:spPr/>
        <p:txBody>
          <a:bodyPr/>
          <a:lstStyle/>
          <a:p>
            <a:pPr>
              <a:defRPr/>
            </a:pPr>
            <a:r>
              <a:rPr lang="en-US" altLang="zh-TW"/>
              <a:t>Speech Recognition</a:t>
            </a:r>
          </a:p>
        </p:txBody>
      </p:sp>
      <p:sp>
        <p:nvSpPr>
          <p:cNvPr id="7" name="Slide Number Placeholder 6"/>
          <p:cNvSpPr>
            <a:spLocks noGrp="1"/>
          </p:cNvSpPr>
          <p:nvPr>
            <p:ph type="sldNum" sz="quarter" idx="12"/>
          </p:nvPr>
        </p:nvSpPr>
        <p:spPr/>
        <p:txBody>
          <a:bodyPr/>
          <a:lstStyle/>
          <a:p>
            <a:pPr>
              <a:defRPr/>
            </a:pPr>
            <a:fld id="{CCD5E233-F18C-4DC5-93D6-052FE4DA490C}" type="slidenum">
              <a:rPr lang="zh-TW" altLang="en-US" smtClean="0"/>
              <a:pPr>
                <a:defRPr/>
              </a:pPr>
              <a:t>‹#›</a:t>
            </a:fld>
            <a:endParaRPr lang="en-US" altLang="zh-TW"/>
          </a:p>
        </p:txBody>
      </p:sp>
    </p:spTree>
    <p:extLst>
      <p:ext uri="{BB962C8B-B14F-4D97-AF65-F5344CB8AC3E}">
        <p14:creationId xmlns:p14="http://schemas.microsoft.com/office/powerpoint/2010/main" val="793845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7"/>
            <a:ext cx="10058400" cy="145075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1097280" y="2582334"/>
            <a:ext cx="4937760" cy="32867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217920" y="2582334"/>
            <a:ext cx="4937760" cy="32867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a:defRPr/>
            </a:pPr>
            <a:fld id="{5F198799-D9EE-44D3-A656-33F12463D0A2}" type="datetime1">
              <a:rPr lang="en-US" altLang="zh-TW" smtClean="0"/>
              <a:t>10/15/2021</a:t>
            </a:fld>
            <a:endParaRPr lang="en-US" altLang="zh-TW"/>
          </a:p>
        </p:txBody>
      </p:sp>
      <p:sp>
        <p:nvSpPr>
          <p:cNvPr id="8" name="Footer Placeholder 7"/>
          <p:cNvSpPr>
            <a:spLocks noGrp="1"/>
          </p:cNvSpPr>
          <p:nvPr>
            <p:ph type="ftr" sz="quarter" idx="11"/>
          </p:nvPr>
        </p:nvSpPr>
        <p:spPr/>
        <p:txBody>
          <a:bodyPr/>
          <a:lstStyle/>
          <a:p>
            <a:pPr>
              <a:defRPr/>
            </a:pPr>
            <a:r>
              <a:rPr lang="en-US" altLang="zh-TW"/>
              <a:t>Speech Recognition</a:t>
            </a:r>
          </a:p>
        </p:txBody>
      </p:sp>
      <p:sp>
        <p:nvSpPr>
          <p:cNvPr id="9" name="Slide Number Placeholder 8"/>
          <p:cNvSpPr>
            <a:spLocks noGrp="1"/>
          </p:cNvSpPr>
          <p:nvPr>
            <p:ph type="sldNum" sz="quarter" idx="12"/>
          </p:nvPr>
        </p:nvSpPr>
        <p:spPr/>
        <p:txBody>
          <a:bodyPr/>
          <a:lstStyle/>
          <a:p>
            <a:pPr>
              <a:defRPr/>
            </a:pPr>
            <a:fld id="{55CA789B-D082-4F85-A170-B06446C3BDF3}" type="slidenum">
              <a:rPr lang="zh-TW" altLang="en-US" smtClean="0"/>
              <a:pPr>
                <a:defRPr/>
              </a:pPr>
              <a:t>‹#›</a:t>
            </a:fld>
            <a:endParaRPr lang="en-US" altLang="zh-TW"/>
          </a:p>
        </p:txBody>
      </p:sp>
    </p:spTree>
    <p:extLst>
      <p:ext uri="{BB962C8B-B14F-4D97-AF65-F5344CB8AC3E}">
        <p14:creationId xmlns:p14="http://schemas.microsoft.com/office/powerpoint/2010/main" val="2799728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a:defRPr/>
            </a:pPr>
            <a:fld id="{6172064A-7EC9-403E-9020-4867A2DCDA3A}" type="datetime1">
              <a:rPr lang="en-US" altLang="zh-TW" smtClean="0"/>
              <a:t>10/15/2021</a:t>
            </a:fld>
            <a:endParaRPr lang="en-US" altLang="zh-TW"/>
          </a:p>
        </p:txBody>
      </p:sp>
      <p:sp>
        <p:nvSpPr>
          <p:cNvPr id="4" name="Footer Placeholder 3"/>
          <p:cNvSpPr>
            <a:spLocks noGrp="1"/>
          </p:cNvSpPr>
          <p:nvPr>
            <p:ph type="ftr" sz="quarter" idx="11"/>
          </p:nvPr>
        </p:nvSpPr>
        <p:spPr/>
        <p:txBody>
          <a:bodyPr/>
          <a:lstStyle/>
          <a:p>
            <a:pPr>
              <a:defRPr/>
            </a:pPr>
            <a:r>
              <a:rPr lang="en-US" altLang="zh-TW"/>
              <a:t>Speech Recognition</a:t>
            </a:r>
          </a:p>
        </p:txBody>
      </p:sp>
      <p:sp>
        <p:nvSpPr>
          <p:cNvPr id="5" name="Slide Number Placeholder 4"/>
          <p:cNvSpPr>
            <a:spLocks noGrp="1"/>
          </p:cNvSpPr>
          <p:nvPr>
            <p:ph type="sldNum" sz="quarter" idx="12"/>
          </p:nvPr>
        </p:nvSpPr>
        <p:spPr/>
        <p:txBody>
          <a:bodyPr/>
          <a:lstStyle/>
          <a:p>
            <a:pPr>
              <a:defRPr/>
            </a:pPr>
            <a:fld id="{C5C527AC-74EB-4EE5-94EE-190C0152E5DA}" type="slidenum">
              <a:rPr lang="zh-TW" altLang="en-US" smtClean="0"/>
              <a:pPr>
                <a:defRPr/>
              </a:pPr>
              <a:t>‹#›</a:t>
            </a:fld>
            <a:endParaRPr lang="en-US" altLang="zh-TW"/>
          </a:p>
        </p:txBody>
      </p:sp>
    </p:spTree>
    <p:extLst>
      <p:ext uri="{BB962C8B-B14F-4D97-AF65-F5344CB8AC3E}">
        <p14:creationId xmlns:p14="http://schemas.microsoft.com/office/powerpoint/2010/main" val="1484902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85FE2E67-9E01-471F-8283-C8C5E6715A10}" type="datetime1">
              <a:rPr lang="en-US" altLang="zh-TW" smtClean="0"/>
              <a:t>10/15/2021</a:t>
            </a:fld>
            <a:endParaRPr lang="en-US" altLang="zh-TW"/>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r>
              <a:rPr lang="en-US" altLang="zh-TW"/>
              <a:t>Speech Recognition</a:t>
            </a:r>
          </a:p>
        </p:txBody>
      </p:sp>
      <p:sp>
        <p:nvSpPr>
          <p:cNvPr id="9" name="Slide Number Placeholder 8"/>
          <p:cNvSpPr>
            <a:spLocks noGrp="1"/>
          </p:cNvSpPr>
          <p:nvPr>
            <p:ph type="sldNum" sz="quarter" idx="12"/>
          </p:nvPr>
        </p:nvSpPr>
        <p:spPr/>
        <p:txBody>
          <a:bodyPr/>
          <a:lstStyle/>
          <a:p>
            <a:pPr>
              <a:defRPr/>
            </a:pPr>
            <a:fld id="{BE21F828-2D39-48F5-B4EE-EC7CCB58113D}" type="slidenum">
              <a:rPr lang="zh-TW" altLang="en-US" smtClean="0"/>
              <a:pPr>
                <a:defRPr/>
              </a:pPr>
              <a:t>‹#›</a:t>
            </a:fld>
            <a:endParaRPr lang="en-US" altLang="zh-TW"/>
          </a:p>
        </p:txBody>
      </p:sp>
    </p:spTree>
    <p:extLst>
      <p:ext uri="{BB962C8B-B14F-4D97-AF65-F5344CB8AC3E}">
        <p14:creationId xmlns:p14="http://schemas.microsoft.com/office/powerpoint/2010/main" val="1761757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21"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4613653" y="731520"/>
            <a:ext cx="6679191" cy="52578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zh-CN" altLang="en-US"/>
              <a:t>编辑母版文本样式</a:t>
            </a:r>
          </a:p>
        </p:txBody>
      </p:sp>
      <p:sp>
        <p:nvSpPr>
          <p:cNvPr id="5" name="Date Placeholder 4"/>
          <p:cNvSpPr>
            <a:spLocks noGrp="1"/>
          </p:cNvSpPr>
          <p:nvPr>
            <p:ph type="dt" sz="half" idx="10"/>
          </p:nvPr>
        </p:nvSpPr>
        <p:spPr>
          <a:xfrm>
            <a:off x="465515" y="6459791"/>
            <a:ext cx="2618511" cy="365125"/>
          </a:xfrm>
        </p:spPr>
        <p:txBody>
          <a:bodyPr/>
          <a:lstStyle>
            <a:lvl1pPr algn="l">
              <a:defRPr/>
            </a:lvl1pPr>
          </a:lstStyle>
          <a:p>
            <a:pPr>
              <a:defRPr/>
            </a:pPr>
            <a:fld id="{86EDBF1A-7F4B-4C25-B469-AE2C2AA80B85}" type="datetime1">
              <a:rPr lang="en-US" altLang="zh-TW" smtClean="0"/>
              <a:t>10/15/2021</a:t>
            </a:fld>
            <a:endParaRPr lang="en-US" altLang="zh-TW"/>
          </a:p>
        </p:txBody>
      </p:sp>
      <p:sp>
        <p:nvSpPr>
          <p:cNvPr id="6" name="Footer Placeholder 5"/>
          <p:cNvSpPr>
            <a:spLocks noGrp="1"/>
          </p:cNvSpPr>
          <p:nvPr>
            <p:ph type="ftr" sz="quarter" idx="11"/>
          </p:nvPr>
        </p:nvSpPr>
        <p:spPr>
          <a:xfrm>
            <a:off x="4800600" y="6459791"/>
            <a:ext cx="4648200" cy="365125"/>
          </a:xfrm>
        </p:spPr>
        <p:txBody>
          <a:bodyPr/>
          <a:lstStyle>
            <a:lvl1pPr algn="l">
              <a:defRPr>
                <a:solidFill>
                  <a:schemeClr val="tx2"/>
                </a:solidFill>
              </a:defRPr>
            </a:lvl1pPr>
          </a:lstStyle>
          <a:p>
            <a:pPr>
              <a:defRPr/>
            </a:pPr>
            <a:r>
              <a:rPr lang="en-US" altLang="zh-TW">
                <a:solidFill>
                  <a:srgbClr val="637052"/>
                </a:solidFill>
              </a:rPr>
              <a:t>Speech Recognition</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82D47578-4A8C-4275-B392-43F1AAA4A0B6}" type="slidenum">
              <a:rPr lang="zh-TW" altLang="en-US" smtClean="0">
                <a:solidFill>
                  <a:srgbClr val="637052"/>
                </a:solidFill>
              </a:rPr>
              <a:pPr>
                <a:defRPr/>
              </a:pPr>
              <a:t>‹#›</a:t>
            </a:fld>
            <a:endParaRPr lang="en-US" altLang="zh-TW">
              <a:solidFill>
                <a:srgbClr val="637052"/>
              </a:solidFill>
            </a:endParaRPr>
          </a:p>
        </p:txBody>
      </p:sp>
    </p:spTree>
    <p:extLst>
      <p:ext uri="{BB962C8B-B14F-4D97-AF65-F5344CB8AC3E}">
        <p14:creationId xmlns:p14="http://schemas.microsoft.com/office/powerpoint/2010/main" val="3269461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4"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0"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chor="b">
            <a:noAutofit/>
          </a:bodyPr>
          <a:lstStyle>
            <a:lvl1pPr>
              <a:defRPr sz="3600" b="0">
                <a:solidFill>
                  <a:srgbClr val="FFFFFF"/>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0"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pPr>
              <a:defRPr/>
            </a:pPr>
            <a:fld id="{4CE2DCEE-227A-4002-BD1E-CCE7B9DEDF65}" type="datetime1">
              <a:rPr lang="en-US" altLang="zh-TW" smtClean="0"/>
              <a:t>10/15/2021</a:t>
            </a:fld>
            <a:endParaRPr lang="en-US" altLang="zh-TW"/>
          </a:p>
        </p:txBody>
      </p:sp>
      <p:sp>
        <p:nvSpPr>
          <p:cNvPr id="6" name="Footer Placeholder 5"/>
          <p:cNvSpPr>
            <a:spLocks noGrp="1"/>
          </p:cNvSpPr>
          <p:nvPr>
            <p:ph type="ftr" sz="quarter" idx="11"/>
          </p:nvPr>
        </p:nvSpPr>
        <p:spPr/>
        <p:txBody>
          <a:bodyPr/>
          <a:lstStyle/>
          <a:p>
            <a:pPr>
              <a:defRPr/>
            </a:pPr>
            <a:r>
              <a:rPr lang="en-US" altLang="zh-TW"/>
              <a:t>Speech Recognition</a:t>
            </a:r>
          </a:p>
        </p:txBody>
      </p:sp>
      <p:sp>
        <p:nvSpPr>
          <p:cNvPr id="7" name="Slide Number Placeholder 6"/>
          <p:cNvSpPr>
            <a:spLocks noGrp="1"/>
          </p:cNvSpPr>
          <p:nvPr>
            <p:ph type="sldNum" sz="quarter" idx="12"/>
          </p:nvPr>
        </p:nvSpPr>
        <p:spPr/>
        <p:txBody>
          <a:bodyPr/>
          <a:lstStyle/>
          <a:p>
            <a:pPr>
              <a:defRPr/>
            </a:pPr>
            <a:fld id="{B9D462DA-4C31-479E-96E8-20A498E018B2}" type="slidenum">
              <a:rPr lang="zh-TW" altLang="en-US" smtClean="0"/>
              <a:pPr>
                <a:defRPr/>
              </a:pPr>
              <a:t>‹#›</a:t>
            </a:fld>
            <a:endParaRPr lang="en-US" altLang="zh-TW"/>
          </a:p>
        </p:txBody>
      </p:sp>
    </p:spTree>
    <p:extLst>
      <p:ext uri="{BB962C8B-B14F-4D97-AF65-F5344CB8AC3E}">
        <p14:creationId xmlns:p14="http://schemas.microsoft.com/office/powerpoint/2010/main" val="4229778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3772" y="116789"/>
            <a:ext cx="10694125" cy="680047"/>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783772" y="856989"/>
            <a:ext cx="10694125" cy="5444238"/>
          </a:xfrm>
          <a:prstGeom prst="rect">
            <a:avLst/>
          </a:prstGeom>
        </p:spPr>
        <p:txBody>
          <a:bodyPr vert="horz" lIns="0" tIns="45720" rIns="0" bIns="45720" rtlCol="0">
            <a:normAutofit/>
          </a:bodyPr>
          <a:lstStyle/>
          <a:p>
            <a:pPr lvl="0"/>
            <a:r>
              <a:rPr lang="zh-CN" altLang="en-US" dirty="0"/>
              <a:t>编辑母版文本样式</a:t>
            </a:r>
          </a:p>
          <a:p>
            <a:pPr lvl="1"/>
            <a:r>
              <a:rPr lang="zh-CN" altLang="en-US" dirty="0"/>
              <a:t>第二级</a:t>
            </a:r>
          </a:p>
          <a:p>
            <a:pPr lvl="3"/>
            <a:r>
              <a:rPr lang="zh-CN" altLang="en-US" dirty="0"/>
              <a:t>第三级</a:t>
            </a:r>
          </a:p>
          <a:p>
            <a:pPr lvl="4"/>
            <a:r>
              <a:rPr lang="zh-CN" altLang="en-US" dirty="0"/>
              <a:t>第四级</a:t>
            </a:r>
          </a:p>
          <a:p>
            <a:pPr lvl="5"/>
            <a:r>
              <a:rPr lang="zh-CN" altLang="en-US" dirty="0"/>
              <a:t>第五级</a:t>
            </a:r>
            <a:endParaRPr lang="en-US" dirty="0"/>
          </a:p>
        </p:txBody>
      </p:sp>
      <p:sp>
        <p:nvSpPr>
          <p:cNvPr id="4" name="Date Placeholder 3"/>
          <p:cNvSpPr>
            <a:spLocks noGrp="1"/>
          </p:cNvSpPr>
          <p:nvPr>
            <p:ph type="dt" sz="half" idx="2"/>
          </p:nvPr>
        </p:nvSpPr>
        <p:spPr>
          <a:xfrm>
            <a:off x="1097285" y="6459791"/>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fld id="{04BFB8A3-52D5-40A0-A46B-D3A19D19DC58}" type="datetime1">
              <a:rPr lang="en-US" altLang="zh-TW" smtClean="0"/>
              <a:t>10/15/2021</a:t>
            </a:fld>
            <a:endParaRPr lang="en-US" altLang="zh-TW"/>
          </a:p>
        </p:txBody>
      </p:sp>
      <p:sp>
        <p:nvSpPr>
          <p:cNvPr id="5" name="Footer Placeholder 4"/>
          <p:cNvSpPr>
            <a:spLocks noGrp="1"/>
          </p:cNvSpPr>
          <p:nvPr>
            <p:ph type="ftr" sz="quarter" idx="3"/>
          </p:nvPr>
        </p:nvSpPr>
        <p:spPr>
          <a:xfrm>
            <a:off x="3686187" y="6459791"/>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r>
              <a:rPr lang="en-US" altLang="zh-TW"/>
              <a:t>Speech Recognition</a:t>
            </a:r>
          </a:p>
        </p:txBody>
      </p:sp>
      <p:sp>
        <p:nvSpPr>
          <p:cNvPr id="6" name="Slide Number Placeholder 5"/>
          <p:cNvSpPr>
            <a:spLocks noGrp="1"/>
          </p:cNvSpPr>
          <p:nvPr>
            <p:ph type="sldNum" sz="quarter" idx="4"/>
          </p:nvPr>
        </p:nvSpPr>
        <p:spPr>
          <a:xfrm>
            <a:off x="9900462" y="6459791"/>
            <a:ext cx="1312025" cy="365125"/>
          </a:xfrm>
          <a:prstGeom prst="rect">
            <a:avLst/>
          </a:prstGeom>
        </p:spPr>
        <p:txBody>
          <a:bodyPr vert="horz" lIns="91440" tIns="45720" rIns="91440" bIns="45720" rtlCol="0" anchor="ctr"/>
          <a:lstStyle>
            <a:lvl1pPr algn="r">
              <a:defRPr sz="1051">
                <a:solidFill>
                  <a:srgbClr val="FFFFFF"/>
                </a:solidFill>
              </a:defRPr>
            </a:lvl1pPr>
          </a:lstStyle>
          <a:p>
            <a:pPr>
              <a:defRPr/>
            </a:pPr>
            <a:fld id="{E9C2C3DE-445A-4A22-8308-9ED99E091616}" type="slidenum">
              <a:rPr lang="zh-TW" altLang="en-US" smtClean="0"/>
              <a:pPr>
                <a:defRPr/>
              </a:pPr>
              <a:t>‹#›</a:t>
            </a:fld>
            <a:endParaRPr lang="en-US" altLang="zh-TW"/>
          </a:p>
        </p:txBody>
      </p:sp>
      <p:cxnSp>
        <p:nvCxnSpPr>
          <p:cNvPr id="10" name="Straight Connector 9"/>
          <p:cNvCxnSpPr/>
          <p:nvPr/>
        </p:nvCxnSpPr>
        <p:spPr>
          <a:xfrm>
            <a:off x="783772" y="796832"/>
            <a:ext cx="106941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532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77" rtl="0" eaLnBrk="1" latinLnBrk="0" hangingPunct="1">
        <a:lnSpc>
          <a:spcPct val="85000"/>
        </a:lnSpc>
        <a:spcBef>
          <a:spcPct val="0"/>
        </a:spcBef>
        <a:buNone/>
        <a:defRPr sz="4000" kern="1200" spc="-51" baseline="0">
          <a:solidFill>
            <a:schemeClr val="tx1">
              <a:lumMod val="75000"/>
              <a:lumOff val="25000"/>
            </a:schemeClr>
          </a:solidFill>
          <a:latin typeface="+mj-lt"/>
          <a:ea typeface="+mj-ea"/>
          <a:cs typeface="+mj-cs"/>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531800" indent="-331780" algn="l" defTabSz="914377" rtl="0" eaLnBrk="1" latinLnBrk="0" hangingPunct="1">
        <a:lnSpc>
          <a:spcPct val="90000"/>
        </a:lnSpc>
        <a:spcBef>
          <a:spcPts val="200"/>
        </a:spcBef>
        <a:spcAft>
          <a:spcPts val="400"/>
        </a:spcAft>
        <a:buClr>
          <a:schemeClr val="accent1"/>
        </a:buClr>
        <a:buFont typeface="Calibri" panose="020F050202020403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14" indent="-182875" algn="l" defTabSz="914377"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18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3pPr>
      <a:lvl4pPr marL="900091" indent="-333366" algn="l" defTabSz="914377"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610.png"/><Relationship Id="rId4" Type="http://schemas.openxmlformats.org/officeDocument/2006/relationships/image" Target="../media/image510.png"/></Relationships>
</file>

<file path=ppt/slides/_rels/slide1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image" Target="../media/image180.png"/><Relationship Id="rId3" Type="http://schemas.openxmlformats.org/officeDocument/2006/relationships/image" Target="../media/image80.png"/><Relationship Id="rId7" Type="http://schemas.openxmlformats.org/officeDocument/2006/relationships/image" Target="../media/image120.png"/><Relationship Id="rId12" Type="http://schemas.openxmlformats.org/officeDocument/2006/relationships/image" Target="../media/image17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0.png"/><Relationship Id="rId15" Type="http://schemas.openxmlformats.org/officeDocument/2006/relationships/image" Target="../media/image20.png"/><Relationship Id="rId4" Type="http://schemas.openxmlformats.org/officeDocument/2006/relationships/image" Target="../media/image90.png"/><Relationship Id="rId9" Type="http://schemas.openxmlformats.org/officeDocument/2006/relationships/image" Target="../media/image140.png"/><Relationship Id="rId1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3.emf"/><Relationship Id="rId3" Type="http://schemas.microsoft.com/office/2007/relationships/media" Target="../media/media3.wav"/><Relationship Id="rId7" Type="http://schemas.openxmlformats.org/officeDocument/2006/relationships/image" Target="../media/image22.emf"/><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notesSlide" Target="../notesSlides/notesSlide8.xml"/><Relationship Id="rId5" Type="http://schemas.openxmlformats.org/officeDocument/2006/relationships/slideLayout" Target="../slideLayouts/slideLayout2.xml"/><Relationship Id="rId10" Type="http://schemas.openxmlformats.org/officeDocument/2006/relationships/image" Target="../media/image4.png"/><Relationship Id="rId4" Type="http://schemas.openxmlformats.org/officeDocument/2006/relationships/audio" Target="../media/media3.wav"/><Relationship Id="rId9" Type="http://schemas.openxmlformats.org/officeDocument/2006/relationships/image" Target="../media/image24.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30.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27.emf"/></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30.png"/><Relationship Id="rId4" Type="http://schemas.openxmlformats.org/officeDocument/2006/relationships/image" Target="../media/image29.emf"/></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1.emf"/><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emf"/><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0.png"/></Relationships>
</file>

<file path=ppt/slides/_rels/slide2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33.emf"/></Relationships>
</file>

<file path=ppt/slides/_rels/slide25.xml.rels><?xml version="1.0" encoding="UTF-8" standalone="yes"?>
<Relationships xmlns="http://schemas.openxmlformats.org/package/2006/relationships"><Relationship Id="rId8" Type="http://schemas.openxmlformats.org/officeDocument/2006/relationships/image" Target="../media/image430.png"/><Relationship Id="rId3" Type="http://schemas.openxmlformats.org/officeDocument/2006/relationships/image" Target="../media/image30.png"/><Relationship Id="rId7" Type="http://schemas.openxmlformats.org/officeDocument/2006/relationships/image" Target="../media/image28.png"/><Relationship Id="rId2" Type="http://schemas.openxmlformats.org/officeDocument/2006/relationships/image" Target="../media/image29.emf"/><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32.png"/><Relationship Id="rId4" Type="http://schemas.openxmlformats.org/officeDocument/2006/relationships/image" Target="../media/image30.emf"/></Relationships>
</file>

<file path=ppt/slides/_rels/slide26.xml.rels><?xml version="1.0" encoding="UTF-8" standalone="yes"?>
<Relationships xmlns="http://schemas.openxmlformats.org/package/2006/relationships"><Relationship Id="rId8" Type="http://schemas.openxmlformats.org/officeDocument/2006/relationships/image" Target="../media/image370.png"/><Relationship Id="rId3" Type="http://schemas.openxmlformats.org/officeDocument/2006/relationships/image" Target="../media/image31.emf"/><Relationship Id="rId7"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0.png"/><Relationship Id="rId4" Type="http://schemas.openxmlformats.org/officeDocument/2006/relationships/image" Target="../media/image29.emf"/><Relationship Id="rId9"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28.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19.png"/><Relationship Id="rId3" Type="http://schemas.openxmlformats.org/officeDocument/2006/relationships/image" Target="../media/image90.png"/><Relationship Id="rId7" Type="http://schemas.openxmlformats.org/officeDocument/2006/relationships/image" Target="../media/image130.png"/><Relationship Id="rId12" Type="http://schemas.openxmlformats.org/officeDocument/2006/relationships/image" Target="../media/image180.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120.png"/><Relationship Id="rId11" Type="http://schemas.openxmlformats.org/officeDocument/2006/relationships/image" Target="../media/image170.png"/><Relationship Id="rId5" Type="http://schemas.openxmlformats.org/officeDocument/2006/relationships/image" Target="../media/image110.png"/><Relationship Id="rId4" Type="http://schemas.openxmlformats.org/officeDocument/2006/relationships/image" Target="../media/image100.png"/><Relationship Id="rId14"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45.png"/><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2.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19.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4" Type="http://schemas.openxmlformats.org/officeDocument/2006/relationships/image" Target="../media/image62.png"/><Relationship Id="rId1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19.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7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9.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550.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20.png"/><Relationship Id="rId4" Type="http://schemas.openxmlformats.org/officeDocument/2006/relationships/image" Target="../media/image62.png"/><Relationship Id="rId9" Type="http://schemas.openxmlformats.org/officeDocument/2006/relationships/image" Target="../media/image19.png"/></Relationships>
</file>

<file path=ppt/slides/_rels/slide5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53.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19.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4" Type="http://schemas.openxmlformats.org/officeDocument/2006/relationships/image" Target="../media/image62.png"/><Relationship Id="rId14" Type="http://schemas.openxmlformats.org/officeDocument/2006/relationships/image" Target="../media/image20.png"/></Relationships>
</file>

<file path=ppt/slides/_rels/slide5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6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6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t>Speech Signal Analysis</a:t>
            </a:r>
            <a:endParaRPr lang="en-US" dirty="0"/>
          </a:p>
        </p:txBody>
      </p:sp>
      <p:sp>
        <p:nvSpPr>
          <p:cNvPr id="3" name="副标题 2"/>
          <p:cNvSpPr>
            <a:spLocks noGrp="1"/>
          </p:cNvSpPr>
          <p:nvPr>
            <p:ph type="subTitle" idx="1"/>
          </p:nvPr>
        </p:nvSpPr>
        <p:spPr/>
        <p:txBody>
          <a:bodyPr>
            <a:normAutofit fontScale="92500" lnSpcReduction="20000"/>
          </a:bodyPr>
          <a:lstStyle/>
          <a:p>
            <a:r>
              <a:rPr lang="en-US" dirty="0"/>
              <a:t>Ying </a:t>
            </a:r>
            <a:r>
              <a:rPr lang="en-US" dirty="0" err="1"/>
              <a:t>shen</a:t>
            </a:r>
            <a:endParaRPr lang="en-US" dirty="0"/>
          </a:p>
          <a:p>
            <a:r>
              <a:rPr lang="en-US" dirty="0"/>
              <a:t>School of software engineering</a:t>
            </a:r>
          </a:p>
          <a:p>
            <a:r>
              <a:rPr lang="en-US" dirty="0" err="1"/>
              <a:t>Tongji</a:t>
            </a:r>
            <a:r>
              <a:rPr lang="en-US" dirty="0"/>
              <a:t> university</a:t>
            </a:r>
          </a:p>
        </p:txBody>
      </p:sp>
      <p:sp>
        <p:nvSpPr>
          <p:cNvPr id="4" name="文本框 3"/>
          <p:cNvSpPr txBox="1"/>
          <p:nvPr/>
        </p:nvSpPr>
        <p:spPr>
          <a:xfrm>
            <a:off x="0" y="0"/>
            <a:ext cx="9212825" cy="369332"/>
          </a:xfrm>
          <a:prstGeom prst="rect">
            <a:avLst/>
          </a:prstGeom>
          <a:noFill/>
        </p:spPr>
        <p:txBody>
          <a:bodyPr wrap="square" rtlCol="0">
            <a:spAutoFit/>
          </a:bodyPr>
          <a:lstStyle/>
          <a:p>
            <a:r>
              <a:rPr lang="en-US" altLang="zh-CN" dirty="0">
                <a:solidFill>
                  <a:schemeClr val="tx1">
                    <a:lumMod val="65000"/>
                    <a:lumOff val="35000"/>
                  </a:schemeClr>
                </a:solidFill>
              </a:rPr>
              <a:t>Most slides come from http://www.inf.ed.ac.uk/teaching/courses/asr/2019-20/asr04-signal.pdf</a:t>
            </a:r>
            <a:endParaRPr lang="zh-CN" altLang="en-US" dirty="0">
              <a:solidFill>
                <a:schemeClr val="tx1">
                  <a:lumMod val="65000"/>
                  <a:lumOff val="35000"/>
                </a:schemeClr>
              </a:solidFill>
            </a:endParaRPr>
          </a:p>
        </p:txBody>
      </p:sp>
    </p:spTree>
    <p:extLst>
      <p:ext uri="{BB962C8B-B14F-4D97-AF65-F5344CB8AC3E}">
        <p14:creationId xmlns:p14="http://schemas.microsoft.com/office/powerpoint/2010/main" val="3676824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Nyquist</a:t>
            </a:r>
            <a:r>
              <a:rPr lang="en-US" altLang="zh-CN" dirty="0"/>
              <a:t>-Shannon sampling theorem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783772" y="856988"/>
                <a:ext cx="5087639" cy="6001011"/>
              </a:xfrm>
            </p:spPr>
            <p:txBody>
              <a:bodyPr>
                <a:noAutofit/>
              </a:bodyPr>
              <a:lstStyle/>
              <a:p>
                <a:r>
                  <a:rPr lang="en-US" altLang="zh-CN" dirty="0"/>
                  <a:t>Notes:</a:t>
                </a:r>
              </a:p>
              <a:p>
                <a:r>
                  <a:rPr lang="en-US" altLang="zh-CN" dirty="0"/>
                  <a:t>(1) In practice, the sampling rate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𝑓</m:t>
                        </m:r>
                      </m:e>
                      <m:sub>
                        <m:r>
                          <a:rPr lang="en-US" altLang="zh-CN" b="0" i="1" dirty="0" smtClean="0">
                            <a:latin typeface="Cambria Math" panose="02040503050406030204" pitchFamily="18" charset="0"/>
                          </a:rPr>
                          <m:t>𝑠</m:t>
                        </m:r>
                      </m:sub>
                    </m:sSub>
                  </m:oMath>
                </a14:m>
                <a:r>
                  <a:rPr lang="en-US" altLang="zh-CN" dirty="0"/>
                  <a:t> is commonly selected in the range 2.5 ~4</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𝑓</m:t>
                        </m:r>
                      </m:e>
                      <m:sub>
                        <m:r>
                          <a:rPr lang="en-US" altLang="zh-CN" i="1" dirty="0" smtClean="0">
                            <a:latin typeface="Cambria Math" panose="02040503050406030204" pitchFamily="18" charset="0"/>
                          </a:rPr>
                          <m:t>𝑚𝑎</m:t>
                        </m:r>
                        <m:r>
                          <a:rPr lang="en-US" altLang="zh-CN" b="0" i="1" dirty="0" smtClean="0">
                            <a:latin typeface="Cambria Math" panose="02040503050406030204" pitchFamily="18" charset="0"/>
                          </a:rPr>
                          <m:t>𝑥</m:t>
                        </m:r>
                      </m:sub>
                    </m:sSub>
                  </m:oMath>
                </a14:m>
                <a:r>
                  <a:rPr lang="en-US" altLang="zh-CN" dirty="0"/>
                  <a:t>. For digital recording of music in CD a sampling rate of 44.1 kHz is commonly used.</a:t>
                </a:r>
              </a:p>
              <a:p>
                <a:r>
                  <a:rPr lang="en-US" altLang="zh-CN" dirty="0"/>
                  <a:t>(2) Prior to sampling, the signal must pass through a low-pass filter which will remove all unnecessary components (e.g. noise) higher than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𝑓</m:t>
                        </m:r>
                      </m:e>
                      <m:sub>
                        <m:r>
                          <a:rPr lang="en-US" altLang="zh-CN" i="1" dirty="0">
                            <a:latin typeface="Cambria Math" panose="02040503050406030204" pitchFamily="18" charset="0"/>
                          </a:rPr>
                          <m:t>𝑚𝑎𝑥</m:t>
                        </m:r>
                      </m:sub>
                    </m:sSub>
                  </m:oMath>
                </a14:m>
                <a:r>
                  <a:rPr lang="en-US" altLang="zh-CN" dirty="0"/>
                  <a:t>, preventing thus the “contamination” of the stored signal by their aliased frequencies.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783772" y="856988"/>
                <a:ext cx="5087639" cy="6001011"/>
              </a:xfrm>
              <a:blipFill>
                <a:blip r:embed="rId3"/>
                <a:stretch>
                  <a:fillRect l="-1918" t="-1423" r="-3957"/>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pPr>
              <a:defRPr/>
            </a:pPr>
            <a:r>
              <a:rPr lang="en-US" altLang="zh-TW"/>
              <a:t>Speech Recognition</a:t>
            </a:r>
          </a:p>
        </p:txBody>
      </p:sp>
      <p:sp>
        <p:nvSpPr>
          <p:cNvPr id="5" name="灯片编号占位符 4"/>
          <p:cNvSpPr>
            <a:spLocks noGrp="1"/>
          </p:cNvSpPr>
          <p:nvPr>
            <p:ph type="sldNum" sz="quarter" idx="12"/>
          </p:nvPr>
        </p:nvSpPr>
        <p:spPr/>
        <p:txBody>
          <a:bodyPr/>
          <a:lstStyle/>
          <a:p>
            <a:pPr>
              <a:defRPr/>
            </a:pPr>
            <a:fld id="{B9CD4CCB-73CB-499F-9483-72A1F6A46DBE}" type="slidenum">
              <a:rPr lang="zh-TW" altLang="en-US" smtClean="0"/>
              <a:pPr>
                <a:defRPr/>
              </a:pPr>
              <a:t>10</a:t>
            </a:fld>
            <a:endParaRPr lang="en-US" altLang="zh-TW" dirty="0"/>
          </a:p>
        </p:txBody>
      </p:sp>
      <p:pic>
        <p:nvPicPr>
          <p:cNvPr id="2050" name="Picture 2" descr="http://195.134.76.37/applets/AppletNyquist/Fig_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7081" y="1573837"/>
            <a:ext cx="6144919" cy="4108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154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Acoustic Features for ASR</a:t>
            </a:r>
            <a:endParaRPr lang="zh-CN" altLang="en-US" dirty="0"/>
          </a:p>
        </p:txBody>
      </p:sp>
      <p:sp>
        <p:nvSpPr>
          <p:cNvPr id="3" name="内容占位符 2"/>
          <p:cNvSpPr>
            <a:spLocks noGrp="1"/>
          </p:cNvSpPr>
          <p:nvPr>
            <p:ph idx="1"/>
          </p:nvPr>
        </p:nvSpPr>
        <p:spPr/>
        <p:txBody>
          <a:bodyPr/>
          <a:lstStyle/>
          <a:p>
            <a:r>
              <a:rPr lang="en-US" altLang="zh-CN" dirty="0"/>
              <a:t>Speech signal analysis to produce a sequence of acoustic feature vectors</a:t>
            </a:r>
          </a:p>
          <a:p>
            <a:endParaRPr lang="zh-CN" altLang="en-US" dirty="0"/>
          </a:p>
        </p:txBody>
      </p:sp>
      <p:sp>
        <p:nvSpPr>
          <p:cNvPr id="5" name="页脚占位符 4"/>
          <p:cNvSpPr>
            <a:spLocks noGrp="1"/>
          </p:cNvSpPr>
          <p:nvPr>
            <p:ph type="ftr" sz="quarter" idx="11"/>
          </p:nvPr>
        </p:nvSpPr>
        <p:spPr/>
        <p:txBody>
          <a:bodyPr/>
          <a:lstStyle/>
          <a:p>
            <a:pPr>
              <a:defRPr/>
            </a:pPr>
            <a:r>
              <a:rPr lang="en-US" altLang="zh-TW"/>
              <a:t>Speech Recognition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11</a:t>
            </a:fld>
            <a:endParaRPr lang="en-US" altLang="zh-TW"/>
          </a:p>
        </p:txBody>
      </p:sp>
      <p:cxnSp>
        <p:nvCxnSpPr>
          <p:cNvPr id="14" name="直接箭头连接符 13"/>
          <p:cNvCxnSpPr>
            <a:endCxn id="18" idx="1"/>
          </p:cNvCxnSpPr>
          <p:nvPr/>
        </p:nvCxnSpPr>
        <p:spPr>
          <a:xfrm>
            <a:off x="1886858" y="3759200"/>
            <a:ext cx="2186137"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文本框 16"/>
              <p:cNvSpPr txBox="1"/>
              <p:nvPr/>
            </p:nvSpPr>
            <p:spPr>
              <a:xfrm>
                <a:off x="2602511" y="3917764"/>
                <a:ext cx="56515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i="1">
                          <a:latin typeface="Cambria Math" panose="02040503050406030204" pitchFamily="18" charset="0"/>
                        </a:rPr>
                        <m:t>𝑥</m:t>
                      </m:r>
                      <m:r>
                        <a:rPr lang="en-US" altLang="zh-CN" sz="2000" i="1">
                          <a:latin typeface="Cambria Math" panose="02040503050406030204" pitchFamily="18" charset="0"/>
                        </a:rPr>
                        <m:t>(</m:t>
                      </m:r>
                      <m:r>
                        <a:rPr lang="en-US" altLang="zh-CN" sz="2000" i="1">
                          <a:latin typeface="Cambria Math" panose="02040503050406030204" pitchFamily="18" charset="0"/>
                        </a:rPr>
                        <m:t>𝑛</m:t>
                      </m:r>
                      <m:r>
                        <a:rPr lang="en-US" altLang="zh-CN" sz="2000" i="1">
                          <a:latin typeface="Cambria Math" panose="02040503050406030204" pitchFamily="18" charset="0"/>
                        </a:rPr>
                        <m:t>)</m:t>
                      </m:r>
                    </m:oMath>
                  </m:oMathPara>
                </a14:m>
                <a:endParaRPr lang="zh-CN" altLang="en-US" sz="2000" dirty="0"/>
              </a:p>
            </p:txBody>
          </p:sp>
        </mc:Choice>
        <mc:Fallback xmlns="">
          <p:sp>
            <p:nvSpPr>
              <p:cNvPr id="17" name="文本框 16"/>
              <p:cNvSpPr txBox="1">
                <a:spLocks noRot="1" noChangeAspect="1" noMove="1" noResize="1" noEditPoints="1" noAdjustHandles="1" noChangeArrowheads="1" noChangeShapeType="1" noTextEdit="1"/>
              </p:cNvSpPr>
              <p:nvPr/>
            </p:nvSpPr>
            <p:spPr>
              <a:xfrm>
                <a:off x="2602511" y="3917764"/>
                <a:ext cx="565155" cy="307777"/>
              </a:xfrm>
              <a:prstGeom prst="rect">
                <a:avLst/>
              </a:prstGeom>
              <a:blipFill>
                <a:blip r:embed="rId4"/>
                <a:stretch>
                  <a:fillRect l="-6452" t="-4000" r="-15054" b="-36000"/>
                </a:stretch>
              </a:blipFill>
            </p:spPr>
            <p:txBody>
              <a:bodyPr/>
              <a:lstStyle/>
              <a:p>
                <a:r>
                  <a:rPr lang="zh-CN" altLang="en-US">
                    <a:noFill/>
                  </a:rPr>
                  <a:t> </a:t>
                </a:r>
              </a:p>
            </p:txBody>
          </p:sp>
        </mc:Fallback>
      </mc:AlternateContent>
      <p:sp>
        <p:nvSpPr>
          <p:cNvPr id="18" name="流程图: 终止 17"/>
          <p:cNvSpPr/>
          <p:nvPr/>
        </p:nvSpPr>
        <p:spPr>
          <a:xfrm>
            <a:off x="4072995" y="3342319"/>
            <a:ext cx="1791605" cy="833763"/>
          </a:xfrm>
          <a:prstGeom prst="flowChartTerminator">
            <a:avLst/>
          </a:prstGeom>
          <a:solidFill>
            <a:schemeClr val="bg1"/>
          </a:solidFill>
          <a:ln>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ASR </a:t>
            </a:r>
          </a:p>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Front End</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9" name="直接箭头连接符 18"/>
          <p:cNvCxnSpPr/>
          <p:nvPr/>
        </p:nvCxnSpPr>
        <p:spPr>
          <a:xfrm>
            <a:off x="5864593" y="3759199"/>
            <a:ext cx="2698834"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5860869" y="3371346"/>
            <a:ext cx="2644503" cy="338554"/>
          </a:xfrm>
          <a:prstGeom prst="rect">
            <a:avLst/>
          </a:prstGeom>
          <a:noFill/>
        </p:spPr>
        <p:txBody>
          <a:bodyPr wrap="square" rtlCol="0">
            <a:spAutoFit/>
          </a:bodyPr>
          <a:lstStyle/>
          <a:p>
            <a:r>
              <a:rPr lang="en-US" altLang="zh-CN" sz="1600" dirty="0">
                <a:latin typeface="微软雅黑" panose="020B0503020204020204" pitchFamily="34" charset="-122"/>
                <a:ea typeface="微软雅黑" panose="020B0503020204020204" pitchFamily="34" charset="-122"/>
                <a:cs typeface="Arial" panose="020B0604020202020204" pitchFamily="34" charset="0"/>
              </a:rPr>
              <a:t>Acoustic Feature Vectors</a:t>
            </a: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23" name="文本框 22"/>
              <p:cNvSpPr txBox="1"/>
              <p:nvPr/>
            </p:nvSpPr>
            <p:spPr>
              <a:xfrm>
                <a:off x="6829445" y="3917764"/>
                <a:ext cx="64338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𝑜</m:t>
                          </m:r>
                        </m:e>
                        <m:sub>
                          <m:r>
                            <a:rPr lang="en-US" altLang="zh-CN" sz="2000" i="1">
                              <a:latin typeface="Cambria Math" panose="02040503050406030204" pitchFamily="18" charset="0"/>
                            </a:rPr>
                            <m:t>𝑡</m:t>
                          </m:r>
                        </m:sub>
                      </m:sSub>
                      <m:r>
                        <a:rPr lang="en-US" altLang="zh-CN" sz="2000" i="1">
                          <a:latin typeface="Cambria Math" panose="02040503050406030204" pitchFamily="18" charset="0"/>
                        </a:rPr>
                        <m:t>(</m:t>
                      </m:r>
                      <m:r>
                        <a:rPr lang="en-US" altLang="zh-CN" sz="2000" i="1">
                          <a:latin typeface="Cambria Math" panose="02040503050406030204" pitchFamily="18" charset="0"/>
                        </a:rPr>
                        <m:t>𝑘</m:t>
                      </m:r>
                      <m:r>
                        <a:rPr lang="en-US" altLang="zh-CN" sz="2000" i="1">
                          <a:latin typeface="Cambria Math" panose="02040503050406030204" pitchFamily="18" charset="0"/>
                        </a:rPr>
                        <m:t>)</m:t>
                      </m:r>
                    </m:oMath>
                  </m:oMathPara>
                </a14:m>
                <a:endParaRPr lang="zh-CN" altLang="en-US" sz="2000" dirty="0"/>
              </a:p>
            </p:txBody>
          </p:sp>
        </mc:Choice>
        <mc:Fallback xmlns="">
          <p:sp>
            <p:nvSpPr>
              <p:cNvPr id="23" name="文本框 22"/>
              <p:cNvSpPr txBox="1">
                <a:spLocks noRot="1" noChangeAspect="1" noMove="1" noResize="1" noEditPoints="1" noAdjustHandles="1" noChangeArrowheads="1" noChangeShapeType="1" noTextEdit="1"/>
              </p:cNvSpPr>
              <p:nvPr/>
            </p:nvSpPr>
            <p:spPr>
              <a:xfrm>
                <a:off x="6829445" y="3917764"/>
                <a:ext cx="643381" cy="307777"/>
              </a:xfrm>
              <a:prstGeom prst="rect">
                <a:avLst/>
              </a:prstGeom>
              <a:blipFill>
                <a:blip r:embed="rId5"/>
                <a:stretch>
                  <a:fillRect l="-4717" t="-4000" r="-13208" b="-36000"/>
                </a:stretch>
              </a:blipFill>
            </p:spPr>
            <p:txBody>
              <a:bodyPr/>
              <a:lstStyle/>
              <a:p>
                <a:r>
                  <a:rPr lang="zh-CN" altLang="en-US">
                    <a:noFill/>
                  </a:rPr>
                  <a:t> </a:t>
                </a:r>
              </a:p>
            </p:txBody>
          </p:sp>
        </mc:Fallback>
      </mc:AlternateContent>
      <p:sp>
        <p:nvSpPr>
          <p:cNvPr id="25" name="流程图: 终止 24"/>
          <p:cNvSpPr/>
          <p:nvPr/>
        </p:nvSpPr>
        <p:spPr>
          <a:xfrm>
            <a:off x="8563428" y="3342318"/>
            <a:ext cx="1791605" cy="833763"/>
          </a:xfrm>
          <a:prstGeom prst="flowChartTerminator">
            <a:avLst/>
          </a:prstGeom>
          <a:solidFill>
            <a:schemeClr val="bg1"/>
          </a:solidFill>
          <a:ln>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Acoustic Model</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5" name="直接连接符 14"/>
          <p:cNvCxnSpPr/>
          <p:nvPr/>
        </p:nvCxnSpPr>
        <p:spPr>
          <a:xfrm>
            <a:off x="1805605" y="3497633"/>
            <a:ext cx="2194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任意多边形 19"/>
          <p:cNvSpPr/>
          <p:nvPr/>
        </p:nvSpPr>
        <p:spPr>
          <a:xfrm>
            <a:off x="1886858" y="2713883"/>
            <a:ext cx="1957137" cy="519531"/>
          </a:xfrm>
          <a:custGeom>
            <a:avLst/>
            <a:gdLst>
              <a:gd name="connsiteX0" fmla="*/ 0 w 1957137"/>
              <a:gd name="connsiteY0" fmla="*/ 519531 h 519531"/>
              <a:gd name="connsiteX1" fmla="*/ 401053 w 1957137"/>
              <a:gd name="connsiteY1" fmla="*/ 198689 h 519531"/>
              <a:gd name="connsiteX2" fmla="*/ 914400 w 1957137"/>
              <a:gd name="connsiteY2" fmla="*/ 471405 h 519531"/>
              <a:gd name="connsiteX3" fmla="*/ 1395664 w 1957137"/>
              <a:gd name="connsiteY3" fmla="*/ 6184 h 519531"/>
              <a:gd name="connsiteX4" fmla="*/ 1957137 w 1957137"/>
              <a:gd name="connsiteY4" fmla="*/ 246815 h 51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7137" h="519531">
                <a:moveTo>
                  <a:pt x="0" y="519531"/>
                </a:moveTo>
                <a:cubicBezTo>
                  <a:pt x="124326" y="363120"/>
                  <a:pt x="248653" y="206710"/>
                  <a:pt x="401053" y="198689"/>
                </a:cubicBezTo>
                <a:cubicBezTo>
                  <a:pt x="553453" y="190668"/>
                  <a:pt x="748632" y="503489"/>
                  <a:pt x="914400" y="471405"/>
                </a:cubicBezTo>
                <a:cubicBezTo>
                  <a:pt x="1080168" y="439321"/>
                  <a:pt x="1221875" y="43616"/>
                  <a:pt x="1395664" y="6184"/>
                </a:cubicBezTo>
                <a:cubicBezTo>
                  <a:pt x="1569454" y="-31248"/>
                  <a:pt x="1763295" y="107783"/>
                  <a:pt x="1957137" y="246815"/>
                </a:cubicBezTo>
              </a:path>
            </a:pathLst>
          </a:cu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箭头连接符 21"/>
          <p:cNvCxnSpPr/>
          <p:nvPr/>
        </p:nvCxnSpPr>
        <p:spPr>
          <a:xfrm flipV="1">
            <a:off x="2021447" y="3083707"/>
            <a:ext cx="0" cy="413927"/>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V="1">
            <a:off x="2211947" y="2954167"/>
            <a:ext cx="0" cy="532618"/>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V="1">
            <a:off x="2394827" y="2954167"/>
            <a:ext cx="0" cy="532618"/>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V="1">
            <a:off x="2575941" y="3083707"/>
            <a:ext cx="0" cy="413927"/>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V="1">
            <a:off x="2760587" y="3165791"/>
            <a:ext cx="0" cy="331842"/>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V="1">
            <a:off x="2951087" y="3068467"/>
            <a:ext cx="0" cy="413927"/>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flipV="1">
            <a:off x="3133967" y="2855107"/>
            <a:ext cx="0" cy="627288"/>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flipV="1">
            <a:off x="3324467" y="2713883"/>
            <a:ext cx="0" cy="772902"/>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V="1">
            <a:off x="3514967" y="2750432"/>
            <a:ext cx="0" cy="747203"/>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flipV="1">
            <a:off x="3720707" y="2855107"/>
            <a:ext cx="0" cy="627288"/>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a:off x="1996558" y="3062116"/>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186538" y="2912392"/>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2370889" y="2920459"/>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2547957" y="3054615"/>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2737960" y="3164836"/>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2922142" y="3045606"/>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109318" y="2824628"/>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3296892" y="2701765"/>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3482310" y="2726529"/>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3697847" y="2841774"/>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1957915" y="2191758"/>
            <a:ext cx="1744388" cy="400110"/>
          </a:xfrm>
          <a:prstGeom prst="rect">
            <a:avLst/>
          </a:prstGeom>
        </p:spPr>
        <p:txBody>
          <a:bodyPr wrap="none">
            <a:spAutoFit/>
          </a:bodyPr>
          <a:lstStyle/>
          <a:p>
            <a:r>
              <a:rPr lang="en-US" altLang="zh-CN" sz="2000" dirty="0"/>
              <a:t>Sampled signal</a:t>
            </a:r>
            <a:endParaRPr lang="zh-CN" altLang="en-US" sz="2000" dirty="0"/>
          </a:p>
        </p:txBody>
      </p:sp>
    </p:spTree>
    <p:extLst>
      <p:ext uri="{BB962C8B-B14F-4D97-AF65-F5344CB8AC3E}">
        <p14:creationId xmlns:p14="http://schemas.microsoft.com/office/powerpoint/2010/main" val="475058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Acoustic Features for ASR</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altLang="zh-CN" dirty="0"/>
                  <a:t>Features should contain sufficient information to distinguish between phones</a:t>
                </a:r>
              </a:p>
              <a:p>
                <a:pPr lvl="1"/>
                <a:r>
                  <a:rPr lang="en-US" altLang="zh-CN" dirty="0"/>
                  <a:t>Good time resolution (10ms)</a:t>
                </a:r>
              </a:p>
              <a:p>
                <a:pPr lvl="1"/>
                <a:r>
                  <a:rPr lang="en-US" altLang="zh-CN" dirty="0"/>
                  <a:t>Good frequency resolution (20 ∼ 40 channels)</a:t>
                </a:r>
              </a:p>
              <a:p>
                <a:r>
                  <a:rPr lang="en-US" altLang="zh-CN" dirty="0"/>
                  <a:t>Be separated from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𝐹</m:t>
                        </m:r>
                      </m:e>
                      <m:sub>
                        <m:r>
                          <a:rPr lang="en-US" altLang="zh-CN" i="1" dirty="0" smtClean="0">
                            <a:latin typeface="Cambria Math" panose="02040503050406030204" pitchFamily="18" charset="0"/>
                          </a:rPr>
                          <m:t>0</m:t>
                        </m:r>
                      </m:sub>
                    </m:sSub>
                  </m:oMath>
                </a14:m>
                <a:r>
                  <a:rPr lang="en-US" altLang="zh-CN" dirty="0"/>
                  <a:t> and its harmonics </a:t>
                </a:r>
              </a:p>
              <a:p>
                <a:r>
                  <a:rPr lang="en-US" altLang="zh-CN" dirty="0"/>
                  <a:t>Be robust against speaker variation</a:t>
                </a:r>
              </a:p>
              <a:p>
                <a:r>
                  <a:rPr lang="en-US" altLang="zh-CN" dirty="0"/>
                  <a:t>Be robust against noise or channel distortions</a:t>
                </a:r>
              </a:p>
              <a:p>
                <a:r>
                  <a:rPr lang="en-US" altLang="zh-CN" dirty="0"/>
                  <a:t>Have good “pattern recognition characteristics”</a:t>
                </a:r>
              </a:p>
              <a:p>
                <a:pPr lvl="1"/>
                <a:r>
                  <a:rPr lang="en-US" altLang="zh-CN" dirty="0"/>
                  <a:t>Low feature dimension</a:t>
                </a:r>
              </a:p>
              <a:p>
                <a:pPr lvl="1"/>
                <a:r>
                  <a:rPr lang="en-US" altLang="zh-CN" dirty="0"/>
                  <a:t>Features are independent of each other (NB: this applies to GMMs, but not required for NN-based systems)</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912" t="-1568"/>
                </a:stretch>
              </a:blipFill>
            </p:spPr>
            <p:txBody>
              <a:bodyPr/>
              <a:lstStyle/>
              <a:p>
                <a:r>
                  <a:rPr lang="zh-CN" altLang="en-US">
                    <a:noFill/>
                  </a:rPr>
                  <a:t> </a:t>
                </a:r>
              </a:p>
            </p:txBody>
          </p:sp>
        </mc:Fallback>
      </mc:AlternateContent>
      <p:sp>
        <p:nvSpPr>
          <p:cNvPr id="5" name="页脚占位符 4"/>
          <p:cNvSpPr>
            <a:spLocks noGrp="1"/>
          </p:cNvSpPr>
          <p:nvPr>
            <p:ph type="ftr" sz="quarter" idx="11"/>
          </p:nvPr>
        </p:nvSpPr>
        <p:spPr/>
        <p:txBody>
          <a:bodyPr/>
          <a:lstStyle/>
          <a:p>
            <a:pPr>
              <a:defRPr/>
            </a:pPr>
            <a:r>
              <a:rPr lang="en-US" altLang="zh-TW"/>
              <a:t>Speech Recognition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12</a:t>
            </a:fld>
            <a:endParaRPr lang="en-US" altLang="zh-TW"/>
          </a:p>
        </p:txBody>
      </p:sp>
    </p:spTree>
    <p:extLst>
      <p:ext uri="{BB962C8B-B14F-4D97-AF65-F5344CB8AC3E}">
        <p14:creationId xmlns:p14="http://schemas.microsoft.com/office/powerpoint/2010/main" val="1856897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MFCC-based front end for ASR </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5" name="页脚占位符 4"/>
          <p:cNvSpPr>
            <a:spLocks noGrp="1"/>
          </p:cNvSpPr>
          <p:nvPr>
            <p:ph type="ftr" sz="quarter" idx="11"/>
          </p:nvPr>
        </p:nvSpPr>
        <p:spPr/>
        <p:txBody>
          <a:bodyPr/>
          <a:lstStyle/>
          <a:p>
            <a:pPr>
              <a:defRPr/>
            </a:pPr>
            <a:r>
              <a:rPr lang="en-US" altLang="zh-TW"/>
              <a:t>Speech Recognition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13</a:t>
            </a:fld>
            <a:endParaRPr lang="en-US" altLang="zh-TW"/>
          </a:p>
        </p:txBody>
      </p:sp>
      <p:sp>
        <p:nvSpPr>
          <p:cNvPr id="7" name="流程图: 终止 6"/>
          <p:cNvSpPr/>
          <p:nvPr/>
        </p:nvSpPr>
        <p:spPr>
          <a:xfrm>
            <a:off x="2925627" y="912503"/>
            <a:ext cx="2023100" cy="49776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1"/>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A/D Conversion</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8" name="文本框 7"/>
              <p:cNvSpPr txBox="1"/>
              <p:nvPr/>
            </p:nvSpPr>
            <p:spPr>
              <a:xfrm>
                <a:off x="1694576" y="1021695"/>
                <a:ext cx="56348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𝑥</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𝑐</m:t>
                          </m:r>
                        </m:sub>
                      </m:sSub>
                      <m:r>
                        <a:rPr lang="en-US" altLang="zh-CN" i="1">
                          <a:latin typeface="Cambria Math" panose="02040503050406030204" pitchFamily="18" charset="0"/>
                        </a:rPr>
                        <m:t>)</m:t>
                      </m:r>
                    </m:oMath>
                  </m:oMathPara>
                </a14:m>
                <a:endParaRPr lang="zh-CN" alt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1694576" y="1021695"/>
                <a:ext cx="563488" cy="276999"/>
              </a:xfrm>
              <a:prstGeom prst="rect">
                <a:avLst/>
              </a:prstGeom>
              <a:blipFill>
                <a:blip r:embed="rId3"/>
                <a:stretch>
                  <a:fillRect l="-5435" t="-4444" r="-16304" b="-35556"/>
                </a:stretch>
              </a:blipFill>
            </p:spPr>
            <p:txBody>
              <a:bodyPr/>
              <a:lstStyle/>
              <a:p>
                <a:r>
                  <a:rPr lang="zh-CN" altLang="en-US">
                    <a:noFill/>
                  </a:rPr>
                  <a:t> </a:t>
                </a:r>
              </a:p>
            </p:txBody>
          </p:sp>
        </mc:Fallback>
      </mc:AlternateContent>
      <p:cxnSp>
        <p:nvCxnSpPr>
          <p:cNvPr id="13" name="直接箭头连接符 12"/>
          <p:cNvCxnSpPr/>
          <p:nvPr/>
        </p:nvCxnSpPr>
        <p:spPr>
          <a:xfrm>
            <a:off x="2258065" y="1170933"/>
            <a:ext cx="667657"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5" name="流程图: 终止 6"/>
          <p:cNvSpPr/>
          <p:nvPr/>
        </p:nvSpPr>
        <p:spPr>
          <a:xfrm>
            <a:off x="5616290" y="912503"/>
            <a:ext cx="2023100" cy="49776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1"/>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Preempahsis</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6" name="直接箭头连接符 15"/>
          <p:cNvCxnSpPr/>
          <p:nvPr/>
        </p:nvCxnSpPr>
        <p:spPr>
          <a:xfrm>
            <a:off x="4948728" y="1170933"/>
            <a:ext cx="667657"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文本框 16"/>
              <p:cNvSpPr txBox="1"/>
              <p:nvPr/>
            </p:nvSpPr>
            <p:spPr>
              <a:xfrm>
                <a:off x="4985528" y="1346379"/>
                <a:ext cx="5538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𝑥</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𝑑</m:t>
                          </m:r>
                        </m:sub>
                      </m:sSub>
                      <m:r>
                        <a:rPr lang="en-US" altLang="zh-CN" i="1">
                          <a:latin typeface="Cambria Math" panose="02040503050406030204" pitchFamily="18" charset="0"/>
                        </a:rPr>
                        <m:t>]</m:t>
                      </m:r>
                    </m:oMath>
                  </m:oMathPara>
                </a14:m>
                <a:endParaRPr lang="zh-CN" altLang="en-US" dirty="0"/>
              </a:p>
            </p:txBody>
          </p:sp>
        </mc:Choice>
        <mc:Fallback xmlns="">
          <p:sp>
            <p:nvSpPr>
              <p:cNvPr id="17" name="文本框 16"/>
              <p:cNvSpPr txBox="1">
                <a:spLocks noRot="1" noChangeAspect="1" noMove="1" noResize="1" noEditPoints="1" noAdjustHandles="1" noChangeArrowheads="1" noChangeShapeType="1" noTextEdit="1"/>
              </p:cNvSpPr>
              <p:nvPr/>
            </p:nvSpPr>
            <p:spPr>
              <a:xfrm>
                <a:off x="4985528" y="1346379"/>
                <a:ext cx="553870" cy="276999"/>
              </a:xfrm>
              <a:prstGeom prst="rect">
                <a:avLst/>
              </a:prstGeom>
              <a:blipFill>
                <a:blip r:embed="rId4"/>
                <a:stretch>
                  <a:fillRect l="-5495" t="-4444" r="-15385" b="-37778"/>
                </a:stretch>
              </a:blipFill>
            </p:spPr>
            <p:txBody>
              <a:bodyPr/>
              <a:lstStyle/>
              <a:p>
                <a:r>
                  <a:rPr lang="zh-CN" altLang="en-US">
                    <a:noFill/>
                  </a:rPr>
                  <a:t> </a:t>
                </a:r>
              </a:p>
            </p:txBody>
          </p:sp>
        </mc:Fallback>
      </mc:AlternateContent>
      <p:sp>
        <p:nvSpPr>
          <p:cNvPr id="19" name="流程图: 终止 6"/>
          <p:cNvSpPr/>
          <p:nvPr/>
        </p:nvSpPr>
        <p:spPr>
          <a:xfrm>
            <a:off x="8306953" y="912503"/>
            <a:ext cx="2023100" cy="49776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1"/>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Windowing</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20" name="直接箭头连接符 19"/>
          <p:cNvCxnSpPr/>
          <p:nvPr/>
        </p:nvCxnSpPr>
        <p:spPr>
          <a:xfrm>
            <a:off x="7639391" y="1170933"/>
            <a:ext cx="667657"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文本框 20"/>
              <p:cNvSpPr txBox="1"/>
              <p:nvPr/>
            </p:nvSpPr>
            <p:spPr>
              <a:xfrm>
                <a:off x="7639390" y="1352582"/>
                <a:ext cx="6061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𝑥</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𝑑</m:t>
                          </m:r>
                        </m:sub>
                      </m:sSub>
                      <m:r>
                        <a:rPr lang="en-US" altLang="zh-CN" i="1">
                          <a:latin typeface="Cambria Math" panose="02040503050406030204" pitchFamily="18" charset="0"/>
                        </a:rPr>
                        <m:t>]</m:t>
                      </m:r>
                    </m:oMath>
                  </m:oMathPara>
                </a14:m>
                <a:endParaRPr lang="zh-CN" altLang="en-US" dirty="0"/>
              </a:p>
            </p:txBody>
          </p:sp>
        </mc:Choice>
        <mc:Fallback xmlns="">
          <p:sp>
            <p:nvSpPr>
              <p:cNvPr id="21" name="文本框 20"/>
              <p:cNvSpPr txBox="1">
                <a:spLocks noRot="1" noChangeAspect="1" noMove="1" noResize="1" noEditPoints="1" noAdjustHandles="1" noChangeArrowheads="1" noChangeShapeType="1" noTextEdit="1"/>
              </p:cNvSpPr>
              <p:nvPr/>
            </p:nvSpPr>
            <p:spPr>
              <a:xfrm>
                <a:off x="7639390" y="1352582"/>
                <a:ext cx="606192" cy="276999"/>
              </a:xfrm>
              <a:prstGeom prst="rect">
                <a:avLst/>
              </a:prstGeom>
              <a:blipFill>
                <a:blip r:embed="rId5"/>
                <a:stretch>
                  <a:fillRect l="-10000" t="-4444" r="-15000" b="-37778"/>
                </a:stretch>
              </a:blipFill>
            </p:spPr>
            <p:txBody>
              <a:bodyPr/>
              <a:lstStyle/>
              <a:p>
                <a:r>
                  <a:rPr lang="zh-CN" altLang="en-US">
                    <a:noFill/>
                  </a:rPr>
                  <a:t> </a:t>
                </a:r>
              </a:p>
            </p:txBody>
          </p:sp>
        </mc:Fallback>
      </mc:AlternateContent>
      <p:cxnSp>
        <p:nvCxnSpPr>
          <p:cNvPr id="22" name="直接箭头连接符 21"/>
          <p:cNvCxnSpPr/>
          <p:nvPr/>
        </p:nvCxnSpPr>
        <p:spPr>
          <a:xfrm>
            <a:off x="9318503" y="1398926"/>
            <a:ext cx="10650" cy="563556"/>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4" name="流程图: 终止 6"/>
          <p:cNvSpPr/>
          <p:nvPr/>
        </p:nvSpPr>
        <p:spPr>
          <a:xfrm>
            <a:off x="8306953" y="1963065"/>
            <a:ext cx="2023100" cy="49776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1"/>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DFT</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26" name="直接箭头连接符 25"/>
          <p:cNvCxnSpPr/>
          <p:nvPr/>
        </p:nvCxnSpPr>
        <p:spPr>
          <a:xfrm>
            <a:off x="9329153" y="2449488"/>
            <a:ext cx="10650" cy="563556"/>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7" name="流程图: 终止 6"/>
          <p:cNvSpPr/>
          <p:nvPr/>
        </p:nvSpPr>
        <p:spPr>
          <a:xfrm>
            <a:off x="8317603" y="3013627"/>
            <a:ext cx="2023100" cy="49776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1"/>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Mel </a:t>
            </a:r>
            <a:r>
              <a:rPr lang="en-US" altLang="zh-CN" dirty="0" err="1">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filterbank</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28" name="文本框 27"/>
              <p:cNvSpPr txBox="1"/>
              <p:nvPr/>
            </p:nvSpPr>
            <p:spPr>
              <a:xfrm>
                <a:off x="9466810" y="1540491"/>
                <a:ext cx="5591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𝑛</m:t>
                      </m:r>
                      <m:r>
                        <a:rPr lang="en-US" altLang="zh-CN" i="1">
                          <a:latin typeface="Cambria Math" panose="02040503050406030204" pitchFamily="18" charset="0"/>
                        </a:rPr>
                        <m:t>]</m:t>
                      </m:r>
                    </m:oMath>
                  </m:oMathPara>
                </a14:m>
                <a:endParaRPr lang="zh-CN" altLang="en-US" dirty="0"/>
              </a:p>
            </p:txBody>
          </p:sp>
        </mc:Choice>
        <mc:Fallback xmlns="">
          <p:sp>
            <p:nvSpPr>
              <p:cNvPr id="28" name="文本框 27"/>
              <p:cNvSpPr txBox="1">
                <a:spLocks noRot="1" noChangeAspect="1" noMove="1" noResize="1" noEditPoints="1" noAdjustHandles="1" noChangeArrowheads="1" noChangeShapeType="1" noTextEdit="1"/>
              </p:cNvSpPr>
              <p:nvPr/>
            </p:nvSpPr>
            <p:spPr>
              <a:xfrm>
                <a:off x="9466810" y="1540491"/>
                <a:ext cx="559192" cy="276999"/>
              </a:xfrm>
              <a:prstGeom prst="rect">
                <a:avLst/>
              </a:prstGeom>
              <a:blipFill>
                <a:blip r:embed="rId6"/>
                <a:stretch>
                  <a:fillRect l="-5435" t="-4444" r="-14130" b="-37778"/>
                </a:stretch>
              </a:blipFill>
            </p:spPr>
            <p:txBody>
              <a:bodyPr/>
              <a:lstStyle/>
              <a:p>
                <a:r>
                  <a:rPr lang="zh-CN" altLang="en-US">
                    <a:noFill/>
                  </a:rPr>
                  <a:t> </a:t>
                </a:r>
              </a:p>
            </p:txBody>
          </p:sp>
        </mc:Fallback>
      </mc:AlternateContent>
      <p:cxnSp>
        <p:nvCxnSpPr>
          <p:cNvPr id="29" name="直接箭头连接符 28"/>
          <p:cNvCxnSpPr/>
          <p:nvPr/>
        </p:nvCxnSpPr>
        <p:spPr>
          <a:xfrm>
            <a:off x="9329153" y="3511395"/>
            <a:ext cx="10650" cy="563556"/>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0" name="流程图: 终止 6"/>
          <p:cNvSpPr/>
          <p:nvPr/>
        </p:nvSpPr>
        <p:spPr>
          <a:xfrm>
            <a:off x="8317603" y="4075534"/>
            <a:ext cx="2023100" cy="49776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1"/>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log()</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32" name="直接箭头连接符 31"/>
          <p:cNvCxnSpPr/>
          <p:nvPr/>
        </p:nvCxnSpPr>
        <p:spPr>
          <a:xfrm>
            <a:off x="9329153" y="4573302"/>
            <a:ext cx="10650" cy="563556"/>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3" name="流程图: 终止 6"/>
          <p:cNvSpPr/>
          <p:nvPr/>
        </p:nvSpPr>
        <p:spPr>
          <a:xfrm>
            <a:off x="8317603" y="5141452"/>
            <a:ext cx="2023100" cy="61164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1"/>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DCT</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5" name="流程图: 终止 6"/>
          <p:cNvSpPr/>
          <p:nvPr/>
        </p:nvSpPr>
        <p:spPr>
          <a:xfrm>
            <a:off x="6400800" y="5137438"/>
            <a:ext cx="1225890" cy="61566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1"/>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Dynamic</a:t>
            </a:r>
          </a:p>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features</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36" name="直接箭头连接符 35"/>
          <p:cNvCxnSpPr/>
          <p:nvPr/>
        </p:nvCxnSpPr>
        <p:spPr>
          <a:xfrm flipH="1">
            <a:off x="5619033" y="5442681"/>
            <a:ext cx="757244"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1" name="流程图: 终止 6"/>
          <p:cNvSpPr/>
          <p:nvPr/>
        </p:nvSpPr>
        <p:spPr>
          <a:xfrm>
            <a:off x="3933040" y="5132262"/>
            <a:ext cx="1675141" cy="62083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1"/>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Feature Transform</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44" name="直接箭头连接符 43"/>
          <p:cNvCxnSpPr/>
          <p:nvPr/>
        </p:nvCxnSpPr>
        <p:spPr>
          <a:xfrm flipH="1">
            <a:off x="3272577" y="5442682"/>
            <a:ext cx="663500" cy="8327"/>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7" name="流程图: 终止 6"/>
          <p:cNvSpPr/>
          <p:nvPr/>
        </p:nvSpPr>
        <p:spPr>
          <a:xfrm>
            <a:off x="1622672" y="5132262"/>
            <a:ext cx="1697423" cy="62083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1"/>
          </a:solidFill>
          <a:ln>
            <a:solidFill>
              <a:schemeClr val="tx1">
                <a:lumMod val="50000"/>
                <a:lumOff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Acoustic Model</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50" name="文本框 49"/>
              <p:cNvSpPr txBox="1"/>
              <p:nvPr/>
            </p:nvSpPr>
            <p:spPr>
              <a:xfrm>
                <a:off x="9466810" y="2595832"/>
                <a:ext cx="8267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i="1">
                              <a:latin typeface="Cambria Math" panose="02040503050406030204" pitchFamily="18" charset="0"/>
                            </a:rPr>
                          </m:ctrlPr>
                        </m:sSupPr>
                        <m:e>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𝑋</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𝑘</m:t>
                              </m:r>
                              <m:r>
                                <a:rPr lang="en-US" altLang="zh-CN" i="1">
                                  <a:latin typeface="Cambria Math" panose="02040503050406030204" pitchFamily="18" charset="0"/>
                                </a:rPr>
                                <m:t>]</m:t>
                              </m:r>
                            </m:e>
                          </m:d>
                        </m:e>
                        <m:sup>
                          <m:r>
                            <a:rPr lang="en-US" altLang="zh-CN" i="1">
                              <a:latin typeface="Cambria Math" panose="02040503050406030204" pitchFamily="18" charset="0"/>
                            </a:rPr>
                            <m:t>2</m:t>
                          </m:r>
                        </m:sup>
                      </m:sSup>
                    </m:oMath>
                  </m:oMathPara>
                </a14:m>
                <a:endParaRPr lang="zh-CN" altLang="en-US" dirty="0"/>
              </a:p>
            </p:txBody>
          </p:sp>
        </mc:Choice>
        <mc:Fallback xmlns="">
          <p:sp>
            <p:nvSpPr>
              <p:cNvPr id="50" name="文本框 49"/>
              <p:cNvSpPr txBox="1">
                <a:spLocks noRot="1" noChangeAspect="1" noMove="1" noResize="1" noEditPoints="1" noAdjustHandles="1" noChangeArrowheads="1" noChangeShapeType="1" noTextEdit="1"/>
              </p:cNvSpPr>
              <p:nvPr/>
            </p:nvSpPr>
            <p:spPr>
              <a:xfrm>
                <a:off x="9466810" y="2595832"/>
                <a:ext cx="826700" cy="276999"/>
              </a:xfrm>
              <a:prstGeom prst="rect">
                <a:avLst/>
              </a:prstGeom>
              <a:blipFill>
                <a:blip r:embed="rId7"/>
                <a:stretch>
                  <a:fillRect t="-4444" r="-1471" b="-377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文本框 50"/>
              <p:cNvSpPr txBox="1"/>
              <p:nvPr/>
            </p:nvSpPr>
            <p:spPr>
              <a:xfrm>
                <a:off x="9549366" y="3647628"/>
                <a:ext cx="6004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𝑌</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𝑚</m:t>
                      </m:r>
                      <m:r>
                        <a:rPr lang="en-US" altLang="zh-CN" i="1">
                          <a:latin typeface="Cambria Math" panose="02040503050406030204" pitchFamily="18" charset="0"/>
                        </a:rPr>
                        <m:t>]</m:t>
                      </m:r>
                    </m:oMath>
                  </m:oMathPara>
                </a14:m>
                <a:endParaRPr lang="zh-CN" altLang="en-US" dirty="0"/>
              </a:p>
            </p:txBody>
          </p:sp>
        </mc:Choice>
        <mc:Fallback xmlns="">
          <p:sp>
            <p:nvSpPr>
              <p:cNvPr id="51" name="文本框 50"/>
              <p:cNvSpPr txBox="1">
                <a:spLocks noRot="1" noChangeAspect="1" noMove="1" noResize="1" noEditPoints="1" noAdjustHandles="1" noChangeArrowheads="1" noChangeShapeType="1" noTextEdit="1"/>
              </p:cNvSpPr>
              <p:nvPr/>
            </p:nvSpPr>
            <p:spPr>
              <a:xfrm>
                <a:off x="9549366" y="3647628"/>
                <a:ext cx="600485" cy="276999"/>
              </a:xfrm>
              <a:prstGeom prst="rect">
                <a:avLst/>
              </a:prstGeom>
              <a:blipFill>
                <a:blip r:embed="rId8"/>
                <a:stretch>
                  <a:fillRect l="-8081" t="-2174" r="-14141" b="-369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2" name="文本框 51"/>
              <p:cNvSpPr txBox="1"/>
              <p:nvPr/>
            </p:nvSpPr>
            <p:spPr>
              <a:xfrm>
                <a:off x="9549366" y="4725736"/>
                <a:ext cx="10902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log</m:t>
                          </m:r>
                        </m:fName>
                        <m:e>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𝑌</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𝑚</m:t>
                              </m:r>
                              <m:r>
                                <a:rPr lang="en-US" altLang="zh-CN" i="1">
                                  <a:latin typeface="Cambria Math" panose="02040503050406030204" pitchFamily="18" charset="0"/>
                                </a:rPr>
                                <m:t>]</m:t>
                              </m:r>
                            </m:e>
                          </m:d>
                        </m:e>
                      </m:func>
                    </m:oMath>
                  </m:oMathPara>
                </a14:m>
                <a:endParaRPr lang="zh-CN" altLang="en-US" dirty="0"/>
              </a:p>
            </p:txBody>
          </p:sp>
        </mc:Choice>
        <mc:Fallback xmlns="">
          <p:sp>
            <p:nvSpPr>
              <p:cNvPr id="52" name="文本框 51"/>
              <p:cNvSpPr txBox="1">
                <a:spLocks noRot="1" noChangeAspect="1" noMove="1" noResize="1" noEditPoints="1" noAdjustHandles="1" noChangeArrowheads="1" noChangeShapeType="1" noTextEdit="1"/>
              </p:cNvSpPr>
              <p:nvPr/>
            </p:nvSpPr>
            <p:spPr>
              <a:xfrm>
                <a:off x="9549366" y="4725736"/>
                <a:ext cx="1090235" cy="276999"/>
              </a:xfrm>
              <a:prstGeom prst="rect">
                <a:avLst/>
              </a:prstGeom>
              <a:blipFill>
                <a:blip r:embed="rId9"/>
                <a:stretch>
                  <a:fillRect l="-7263" t="-2174" b="-369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文本框 54"/>
              <p:cNvSpPr txBox="1"/>
              <p:nvPr/>
            </p:nvSpPr>
            <p:spPr>
              <a:xfrm>
                <a:off x="3344617" y="5711606"/>
                <a:ext cx="4981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𝑜</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𝑖</m:t>
                      </m:r>
                      <m:r>
                        <a:rPr lang="en-US" altLang="zh-CN" i="1">
                          <a:latin typeface="Cambria Math" panose="02040503050406030204" pitchFamily="18" charset="0"/>
                        </a:rPr>
                        <m:t>]</m:t>
                      </m:r>
                    </m:oMath>
                  </m:oMathPara>
                </a14:m>
                <a:endParaRPr lang="zh-CN" altLang="en-US" dirty="0"/>
              </a:p>
            </p:txBody>
          </p:sp>
        </mc:Choice>
        <mc:Fallback xmlns="">
          <p:sp>
            <p:nvSpPr>
              <p:cNvPr id="55" name="文本框 54"/>
              <p:cNvSpPr txBox="1">
                <a:spLocks noRot="1" noChangeAspect="1" noMove="1" noResize="1" noEditPoints="1" noAdjustHandles="1" noChangeArrowheads="1" noChangeShapeType="1" noTextEdit="1"/>
              </p:cNvSpPr>
              <p:nvPr/>
            </p:nvSpPr>
            <p:spPr>
              <a:xfrm>
                <a:off x="3344617" y="5711606"/>
                <a:ext cx="498150" cy="276999"/>
              </a:xfrm>
              <a:prstGeom prst="rect">
                <a:avLst/>
              </a:prstGeom>
              <a:blipFill>
                <a:blip r:embed="rId12"/>
                <a:stretch>
                  <a:fillRect l="-6173" t="-4444" r="-17284" b="-37778"/>
                </a:stretch>
              </a:blipFill>
            </p:spPr>
            <p:txBody>
              <a:bodyPr/>
              <a:lstStyle/>
              <a:p>
                <a:r>
                  <a:rPr lang="zh-CN" altLang="en-US">
                    <a:noFill/>
                  </a:rPr>
                  <a:t> </a:t>
                </a:r>
              </a:p>
            </p:txBody>
          </p:sp>
        </mc:Fallback>
      </mc:AlternateContent>
      <p:cxnSp>
        <p:nvCxnSpPr>
          <p:cNvPr id="56" name="直接箭头连接符 55"/>
          <p:cNvCxnSpPr/>
          <p:nvPr/>
        </p:nvCxnSpPr>
        <p:spPr>
          <a:xfrm>
            <a:off x="8041625" y="1711471"/>
            <a:ext cx="649" cy="3623993"/>
          </a:xfrm>
          <a:prstGeom prst="straightConnector1">
            <a:avLst/>
          </a:prstGeom>
          <a:ln w="571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p:nvPr/>
        </p:nvCxnSpPr>
        <p:spPr>
          <a:xfrm flipH="1">
            <a:off x="7639391" y="5324089"/>
            <a:ext cx="402987"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p:nvPr/>
        </p:nvCxnSpPr>
        <p:spPr>
          <a:xfrm flipH="1">
            <a:off x="8016225" y="1711470"/>
            <a:ext cx="1323579" cy="0"/>
          </a:xfrm>
          <a:prstGeom prst="straightConnector1">
            <a:avLst/>
          </a:prstGeom>
          <a:ln w="571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文本框 69"/>
              <p:cNvSpPr txBox="1"/>
              <p:nvPr/>
            </p:nvSpPr>
            <p:spPr>
              <a:xfrm>
                <a:off x="7047075" y="2456419"/>
                <a:ext cx="1107033" cy="647293"/>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Energy</a:t>
                </a:r>
              </a:p>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ea typeface="微软雅黑" panose="020B0503020204020204" pitchFamily="34" charset="-122"/>
                            </a:rPr>
                          </m:ctrlPr>
                        </m:sSubPr>
                        <m:e>
                          <m:r>
                            <a:rPr lang="en-US" altLang="zh-CN" i="1">
                              <a:latin typeface="Cambria Math" panose="02040503050406030204" pitchFamily="18" charset="0"/>
                              <a:ea typeface="微软雅黑" panose="020B0503020204020204" pitchFamily="34" charset="-122"/>
                            </a:rPr>
                            <m:t>𝑒</m:t>
                          </m:r>
                        </m:e>
                        <m:sub>
                          <m:r>
                            <a:rPr lang="en-US" altLang="zh-CN" i="1">
                              <a:latin typeface="Cambria Math" panose="02040503050406030204" pitchFamily="18" charset="0"/>
                              <a:ea typeface="微软雅黑" panose="020B0503020204020204" pitchFamily="34" charset="-122"/>
                            </a:rPr>
                            <m:t>𝑡</m:t>
                          </m:r>
                        </m:sub>
                      </m:sSub>
                    </m:oMath>
                  </m:oMathPara>
                </a14:m>
                <a:endParaRPr lang="zh-CN" altLang="en-US" dirty="0">
                  <a:latin typeface="微软雅黑" panose="020B0503020204020204" pitchFamily="34" charset="-122"/>
                  <a:ea typeface="微软雅黑" panose="020B0503020204020204" pitchFamily="34" charset="-122"/>
                </a:endParaRPr>
              </a:p>
            </p:txBody>
          </p:sp>
        </mc:Choice>
        <mc:Fallback xmlns="">
          <p:sp>
            <p:nvSpPr>
              <p:cNvPr id="70" name="文本框 69"/>
              <p:cNvSpPr txBox="1">
                <a:spLocks noRot="1" noChangeAspect="1" noMove="1" noResize="1" noEditPoints="1" noAdjustHandles="1" noChangeArrowheads="1" noChangeShapeType="1" noTextEdit="1"/>
              </p:cNvSpPr>
              <p:nvPr/>
            </p:nvSpPr>
            <p:spPr>
              <a:xfrm>
                <a:off x="7047075" y="2456419"/>
                <a:ext cx="1107033" cy="647293"/>
              </a:xfrm>
              <a:prstGeom prst="rect">
                <a:avLst/>
              </a:prstGeom>
              <a:blipFill>
                <a:blip r:embed="rId13"/>
                <a:stretch>
                  <a:fillRect l="-4396" t="-566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F165C272-E2E8-423A-8C0C-7DFFBDBAF7E0}"/>
                  </a:ext>
                </a:extLst>
              </p:cNvPr>
              <p:cNvSpPr txBox="1"/>
              <p:nvPr/>
            </p:nvSpPr>
            <p:spPr>
              <a:xfrm>
                <a:off x="7740984" y="5733456"/>
                <a:ext cx="48846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𝑗</m:t>
                      </m:r>
                      <m:r>
                        <a:rPr lang="en-US" altLang="zh-CN" i="1">
                          <a:latin typeface="Cambria Math" panose="02040503050406030204" pitchFamily="18" charset="0"/>
                        </a:rPr>
                        <m:t>]</m:t>
                      </m:r>
                    </m:oMath>
                  </m:oMathPara>
                </a14:m>
                <a:endParaRPr lang="zh-CN" altLang="en-US" dirty="0"/>
              </a:p>
            </p:txBody>
          </p:sp>
        </mc:Choice>
        <mc:Fallback xmlns="">
          <p:sp>
            <p:nvSpPr>
              <p:cNvPr id="40" name="文本框 39">
                <a:extLst>
                  <a:ext uri="{FF2B5EF4-FFF2-40B4-BE49-F238E27FC236}">
                    <a16:creationId xmlns:a16="http://schemas.microsoft.com/office/drawing/2014/main" id="{F165C272-E2E8-423A-8C0C-7DFFBDBAF7E0}"/>
                  </a:ext>
                </a:extLst>
              </p:cNvPr>
              <p:cNvSpPr txBox="1">
                <a:spLocks noRot="1" noChangeAspect="1" noMove="1" noResize="1" noEditPoints="1" noAdjustHandles="1" noChangeArrowheads="1" noChangeShapeType="1" noTextEdit="1"/>
              </p:cNvSpPr>
              <p:nvPr/>
            </p:nvSpPr>
            <p:spPr>
              <a:xfrm>
                <a:off x="7740984" y="5733456"/>
                <a:ext cx="488467" cy="276999"/>
              </a:xfrm>
              <a:prstGeom prst="rect">
                <a:avLst/>
              </a:prstGeom>
              <a:blipFill>
                <a:blip r:embed="rId14"/>
                <a:stretch>
                  <a:fillRect l="-6250" t="-4444" r="-17500" b="-377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EDB0DD53-1072-4FAE-B941-CA6F29E9796A}"/>
                  </a:ext>
                </a:extLst>
              </p:cNvPr>
              <p:cNvSpPr txBox="1"/>
              <p:nvPr/>
            </p:nvSpPr>
            <p:spPr>
              <a:xfrm>
                <a:off x="5449474" y="5721717"/>
                <a:ext cx="1345305"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i="1">
                              <a:latin typeface="Cambria Math" panose="02040503050406030204" pitchFamily="18" charset="0"/>
                            </a:rPr>
                            <m:t>𝑡</m:t>
                          </m:r>
                        </m:sub>
                      </m:sSub>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𝑗</m:t>
                          </m:r>
                        </m:e>
                      </m:d>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𝑒</m:t>
                          </m:r>
                        </m:e>
                        <m:sub>
                          <m:r>
                            <a:rPr lang="en-US" altLang="zh-CN" i="1">
                              <a:latin typeface="Cambria Math" panose="02040503050406030204" pitchFamily="18" charset="0"/>
                            </a:rPr>
                            <m:t>𝑡</m:t>
                          </m:r>
                        </m:sub>
                      </m:sSub>
                    </m:oMath>
                  </m:oMathPara>
                </a14:m>
                <a:endParaRPr lang="en-US" altLang="zh-CN" dirty="0"/>
              </a:p>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i="1">
                              <a:latin typeface="Cambria Math" panose="02040503050406030204" pitchFamily="18" charset="0"/>
                            </a:rPr>
                            <m:t>𝑡</m:t>
                          </m:r>
                        </m:sub>
                      </m:sSub>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𝑗</m:t>
                          </m:r>
                        </m:e>
                      </m:d>
                      <m:r>
                        <a:rPr lang="en-US" altLang="zh-CN" i="1">
                          <a:latin typeface="Cambria Math" panose="02040503050406030204" pitchFamily="18" charset="0"/>
                        </a:rPr>
                        <m:t>,</m:t>
                      </m:r>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𝑒</m:t>
                          </m:r>
                        </m:e>
                        <m:sub>
                          <m:r>
                            <a:rPr lang="en-US" altLang="zh-CN" i="1">
                              <a:latin typeface="Cambria Math" panose="02040503050406030204" pitchFamily="18" charset="0"/>
                            </a:rPr>
                            <m:t>𝑡</m:t>
                          </m:r>
                        </m:sub>
                      </m:sSub>
                    </m:oMath>
                  </m:oMathPara>
                </a14:m>
                <a:endParaRPr lang="en-US" altLang="zh-CN" dirty="0"/>
              </a:p>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i="1">
                              <a:latin typeface="Cambria Math" panose="02040503050406030204" pitchFamily="18" charset="0"/>
                            </a:rPr>
                            <m:t>𝑡</m:t>
                          </m:r>
                        </m:sub>
                      </m:sSub>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𝑗</m:t>
                          </m:r>
                        </m:e>
                      </m:d>
                      <m:r>
                        <a:rPr lang="en-US" altLang="zh-CN" i="1">
                          <a:latin typeface="Cambria Math" panose="02040503050406030204" pitchFamily="18" charset="0"/>
                        </a:rPr>
                        <m:t>,</m:t>
                      </m:r>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𝑒</m:t>
                          </m:r>
                        </m:e>
                        <m:sub>
                          <m:r>
                            <a:rPr lang="en-US" altLang="zh-CN" i="1">
                              <a:latin typeface="Cambria Math" panose="02040503050406030204" pitchFamily="18" charset="0"/>
                            </a:rPr>
                            <m:t>𝑡</m:t>
                          </m:r>
                        </m:sub>
                      </m:sSub>
                    </m:oMath>
                  </m:oMathPara>
                </a14:m>
                <a:endParaRPr lang="zh-CN" altLang="en-US" dirty="0"/>
              </a:p>
            </p:txBody>
          </p:sp>
        </mc:Choice>
        <mc:Fallback xmlns="">
          <p:sp>
            <p:nvSpPr>
              <p:cNvPr id="42" name="文本框 41">
                <a:extLst>
                  <a:ext uri="{FF2B5EF4-FFF2-40B4-BE49-F238E27FC236}">
                    <a16:creationId xmlns:a16="http://schemas.microsoft.com/office/drawing/2014/main" id="{EDB0DD53-1072-4FAE-B941-CA6F29E9796A}"/>
                  </a:ext>
                </a:extLst>
              </p:cNvPr>
              <p:cNvSpPr txBox="1">
                <a:spLocks noRot="1" noChangeAspect="1" noMove="1" noResize="1" noEditPoints="1" noAdjustHandles="1" noChangeArrowheads="1" noChangeShapeType="1" noTextEdit="1"/>
              </p:cNvSpPr>
              <p:nvPr/>
            </p:nvSpPr>
            <p:spPr>
              <a:xfrm>
                <a:off x="5449474" y="5721717"/>
                <a:ext cx="1345305" cy="830997"/>
              </a:xfrm>
              <a:prstGeom prst="rect">
                <a:avLst/>
              </a:prstGeom>
              <a:blipFill>
                <a:blip r:embed="rId15"/>
                <a:stretch>
                  <a:fillRect l="-3167" t="-1471" b="-1102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02239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Pre-emphasis and spectral tilt</a:t>
            </a:r>
            <a:endParaRPr lang="zh-CN" altLang="en-US" dirty="0"/>
          </a:p>
        </p:txBody>
      </p:sp>
      <p:sp>
        <p:nvSpPr>
          <p:cNvPr id="3" name="内容占位符 2"/>
          <p:cNvSpPr>
            <a:spLocks noGrp="1"/>
          </p:cNvSpPr>
          <p:nvPr>
            <p:ph idx="1"/>
          </p:nvPr>
        </p:nvSpPr>
        <p:spPr/>
        <p:txBody>
          <a:bodyPr/>
          <a:lstStyle/>
          <a:p>
            <a:r>
              <a:rPr lang="en-US" altLang="zh-CN" dirty="0"/>
              <a:t>Pre-emphasis increases the magnitude of higher frequencies in the speech signal compared with lower frequencies</a:t>
            </a:r>
          </a:p>
          <a:p>
            <a:r>
              <a:rPr lang="en-US" altLang="zh-CN" dirty="0"/>
              <a:t>Spectral Tilt</a:t>
            </a:r>
          </a:p>
          <a:p>
            <a:pPr lvl="1"/>
            <a:r>
              <a:rPr lang="en-US" altLang="zh-CN" dirty="0"/>
              <a:t>The speech signal has more energy at low frequencies (for voiced speech)</a:t>
            </a:r>
          </a:p>
          <a:p>
            <a:pPr lvl="1"/>
            <a:r>
              <a:rPr lang="en-US" altLang="zh-CN" dirty="0"/>
              <a:t>This is due to the glottal source (see the figure)</a:t>
            </a:r>
          </a:p>
          <a:p>
            <a:r>
              <a:rPr lang="en-US" altLang="zh-CN" dirty="0"/>
              <a:t>Pre-emphasis (first-order) filter boosts higher frequencies:</a:t>
            </a:r>
            <a:endParaRPr lang="zh-CN" altLang="en-US" dirty="0"/>
          </a:p>
        </p:txBody>
      </p:sp>
      <p:sp>
        <p:nvSpPr>
          <p:cNvPr id="5" name="页脚占位符 4"/>
          <p:cNvSpPr>
            <a:spLocks noGrp="1"/>
          </p:cNvSpPr>
          <p:nvPr>
            <p:ph type="ftr" sz="quarter" idx="11"/>
          </p:nvPr>
        </p:nvSpPr>
        <p:spPr/>
        <p:txBody>
          <a:bodyPr/>
          <a:lstStyle/>
          <a:p>
            <a:pPr>
              <a:defRPr/>
            </a:pPr>
            <a:r>
              <a:rPr lang="en-US" altLang="zh-TW"/>
              <a:t>Speech Recognition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14</a:t>
            </a:fld>
            <a:endParaRPr lang="en-US" altLang="zh-TW"/>
          </a:p>
        </p:txBody>
      </p:sp>
      <mc:AlternateContent xmlns:mc="http://schemas.openxmlformats.org/markup-compatibility/2006" xmlns:a14="http://schemas.microsoft.com/office/drawing/2010/main">
        <mc:Choice Requires="a14">
          <p:sp>
            <p:nvSpPr>
              <p:cNvPr id="7" name="文本框 6"/>
              <p:cNvSpPr txBox="1"/>
              <p:nvPr/>
            </p:nvSpPr>
            <p:spPr>
              <a:xfrm>
                <a:off x="2854309" y="3766462"/>
                <a:ext cx="653563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𝑥</m:t>
                          </m:r>
                        </m:e>
                        <m:sup>
                          <m:r>
                            <a:rPr lang="en-US" altLang="zh-CN" sz="2400" i="1">
                              <a:latin typeface="Cambria Math" panose="02040503050406030204" pitchFamily="18" charset="0"/>
                            </a:rPr>
                            <m:t>′</m:t>
                          </m:r>
                        </m:sup>
                      </m:sSup>
                      <m:d>
                        <m:dPr>
                          <m:begChr m:val="["/>
                          <m:endChr m:val="]"/>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𝑡</m:t>
                              </m:r>
                            </m:e>
                            <m:sub>
                              <m:r>
                                <a:rPr lang="en-US" altLang="zh-CN" sz="2400" i="1">
                                  <a:latin typeface="Cambria Math" panose="02040503050406030204" pitchFamily="18" charset="0"/>
                                </a:rPr>
                                <m:t>𝑑</m:t>
                              </m:r>
                              <m:r>
                                <a:rPr lang="en-US" altLang="zh-CN" sz="2400" i="1">
                                  <a:latin typeface="Cambria Math" panose="02040503050406030204" pitchFamily="18" charset="0"/>
                                </a:rPr>
                                <m:t>−1</m:t>
                              </m:r>
                            </m:sub>
                          </m:sSub>
                        </m:e>
                      </m:d>
                      <m:r>
                        <a:rPr lang="en-US" altLang="zh-CN" sz="2400" i="1">
                          <a:latin typeface="Cambria Math" panose="02040503050406030204" pitchFamily="18" charset="0"/>
                        </a:rPr>
                        <m:t>=</m:t>
                      </m:r>
                      <m:r>
                        <a:rPr lang="en-US" altLang="zh-CN" sz="2400" i="1">
                          <a:latin typeface="Cambria Math" panose="02040503050406030204" pitchFamily="18" charset="0"/>
                        </a:rPr>
                        <m:t>𝑥</m:t>
                      </m:r>
                      <m:d>
                        <m:dPr>
                          <m:begChr m:val="["/>
                          <m:endChr m:val="]"/>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𝑡</m:t>
                              </m:r>
                            </m:e>
                            <m:sub>
                              <m:r>
                                <a:rPr lang="en-US" altLang="zh-CN" sz="2400" i="1">
                                  <a:latin typeface="Cambria Math" panose="02040503050406030204" pitchFamily="18" charset="0"/>
                                </a:rPr>
                                <m:t>𝑑</m:t>
                              </m:r>
                            </m:sub>
                          </m:sSub>
                        </m:e>
                      </m:d>
                      <m:r>
                        <a:rPr lang="en-US" altLang="zh-CN" sz="2400" i="1">
                          <a:latin typeface="Cambria Math" panose="02040503050406030204" pitchFamily="18" charset="0"/>
                        </a:rPr>
                        <m:t>−</m:t>
                      </m:r>
                      <m:r>
                        <a:rPr lang="en-US" altLang="zh-CN" sz="2400" i="1">
                          <a:latin typeface="Cambria Math" panose="02040503050406030204" pitchFamily="18" charset="0"/>
                        </a:rPr>
                        <m:t>𝛼</m:t>
                      </m:r>
                      <m:r>
                        <a:rPr lang="en-US" altLang="zh-CN" sz="2400" i="1">
                          <a:latin typeface="Cambria Math" panose="02040503050406030204" pitchFamily="18" charset="0"/>
                        </a:rPr>
                        <m:t>𝑥</m:t>
                      </m:r>
                      <m:d>
                        <m:dPr>
                          <m:begChr m:val="["/>
                          <m:endChr m:val="]"/>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𝑡</m:t>
                              </m:r>
                            </m:e>
                            <m:sub>
                              <m:r>
                                <a:rPr lang="en-US" altLang="zh-CN" sz="2400" i="1">
                                  <a:latin typeface="Cambria Math" panose="02040503050406030204" pitchFamily="18" charset="0"/>
                                </a:rPr>
                                <m:t>𝑑</m:t>
                              </m:r>
                              <m:r>
                                <a:rPr lang="en-US" altLang="zh-CN" sz="2400" i="1">
                                  <a:latin typeface="Cambria Math" panose="02040503050406030204" pitchFamily="18" charset="0"/>
                                </a:rPr>
                                <m:t>−1</m:t>
                              </m:r>
                            </m:sub>
                          </m:sSub>
                        </m:e>
                      </m:d>
                      <m:r>
                        <a:rPr lang="en-US" altLang="zh-CN" sz="2400" i="1">
                          <a:latin typeface="Cambria Math" panose="02040503050406030204" pitchFamily="18" charset="0"/>
                        </a:rPr>
                        <m:t>,  0.95&lt;</m:t>
                      </m:r>
                      <m:r>
                        <a:rPr lang="en-US" altLang="zh-CN" sz="2400" i="1">
                          <a:latin typeface="Cambria Math" panose="02040503050406030204" pitchFamily="18" charset="0"/>
                        </a:rPr>
                        <m:t>𝛼</m:t>
                      </m:r>
                      <m:r>
                        <a:rPr lang="en-US" altLang="zh-CN" sz="2400" i="1">
                          <a:latin typeface="Cambria Math" panose="02040503050406030204" pitchFamily="18" charset="0"/>
                        </a:rPr>
                        <m:t>&lt;0.99</m:t>
                      </m:r>
                    </m:oMath>
                  </m:oMathPara>
                </a14:m>
                <a:endParaRPr lang="zh-CN" alt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2854309" y="3766462"/>
                <a:ext cx="6535635" cy="369332"/>
              </a:xfrm>
              <a:prstGeom prst="rect">
                <a:avLst/>
              </a:prstGeom>
              <a:blipFill>
                <a:blip r:embed="rId3"/>
                <a:stretch>
                  <a:fillRect l="-93" r="-746" b="-16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56548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Speech production model</a:t>
            </a:r>
            <a:endParaRPr lang="zh-CN" altLang="en-US" dirty="0"/>
          </a:p>
        </p:txBody>
      </p:sp>
      <p:sp>
        <p:nvSpPr>
          <p:cNvPr id="3" name="内容占位符 2"/>
          <p:cNvSpPr>
            <a:spLocks noGrp="1"/>
          </p:cNvSpPr>
          <p:nvPr>
            <p:ph idx="1"/>
          </p:nvPr>
        </p:nvSpPr>
        <p:spPr/>
        <p:txBody>
          <a:bodyPr/>
          <a:lstStyle/>
          <a:p>
            <a:endParaRPr lang="zh-CN" altLang="en-US"/>
          </a:p>
        </p:txBody>
      </p:sp>
      <p:sp>
        <p:nvSpPr>
          <p:cNvPr id="5" name="页脚占位符 4"/>
          <p:cNvSpPr>
            <a:spLocks noGrp="1"/>
          </p:cNvSpPr>
          <p:nvPr>
            <p:ph type="ftr" sz="quarter" idx="11"/>
          </p:nvPr>
        </p:nvSpPr>
        <p:spPr/>
        <p:txBody>
          <a:bodyPr/>
          <a:lstStyle/>
          <a:p>
            <a:pPr>
              <a:defRPr/>
            </a:pPr>
            <a:r>
              <a:rPr lang="en-US" altLang="zh-TW"/>
              <a:t>Speech Recognition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15</a:t>
            </a:fld>
            <a:endParaRPr lang="en-US" altLang="zh-TW"/>
          </a:p>
        </p:txBody>
      </p:sp>
      <p:pic>
        <p:nvPicPr>
          <p:cNvPr id="7" name="图片 6"/>
          <p:cNvPicPr>
            <a:picLocks noChangeAspect="1"/>
          </p:cNvPicPr>
          <p:nvPr/>
        </p:nvPicPr>
        <p:blipFill>
          <a:blip r:embed="rId3"/>
          <a:stretch>
            <a:fillRect/>
          </a:stretch>
        </p:blipFill>
        <p:spPr>
          <a:xfrm>
            <a:off x="1508040" y="839647"/>
            <a:ext cx="9245587" cy="6018353"/>
          </a:xfrm>
          <a:prstGeom prst="rect">
            <a:avLst/>
          </a:prstGeom>
        </p:spPr>
      </p:pic>
    </p:spTree>
    <p:extLst>
      <p:ext uri="{BB962C8B-B14F-4D97-AF65-F5344CB8AC3E}">
        <p14:creationId xmlns:p14="http://schemas.microsoft.com/office/powerpoint/2010/main" val="816531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Pre-emphasis and spectral tilt</a:t>
            </a:r>
            <a:endParaRPr lang="zh-CN" altLang="en-US" dirty="0"/>
          </a:p>
        </p:txBody>
      </p:sp>
      <p:pic>
        <p:nvPicPr>
          <p:cNvPr id="8" name="内容占位符 7"/>
          <p:cNvPicPr>
            <a:picLocks noGrp="1" noChangeAspect="1"/>
          </p:cNvPicPr>
          <p:nvPr>
            <p:ph idx="1"/>
          </p:nvPr>
        </p:nvPicPr>
        <p:blipFill rotWithShape="1">
          <a:blip r:embed="rId7">
            <a:extLst>
              <a:ext uri="{28A0092B-C50C-407E-A947-70E740481C1C}">
                <a14:useLocalDpi xmlns:a14="http://schemas.microsoft.com/office/drawing/2010/main" val="0"/>
              </a:ext>
            </a:extLst>
          </a:blip>
          <a:srcRect l="5280" r="6754"/>
          <a:stretch/>
        </p:blipFill>
        <p:spPr>
          <a:xfrm>
            <a:off x="58992" y="1587285"/>
            <a:ext cx="4011561" cy="3405938"/>
          </a:xfrm>
        </p:spPr>
      </p:pic>
      <p:sp>
        <p:nvSpPr>
          <p:cNvPr id="5" name="页脚占位符 4"/>
          <p:cNvSpPr>
            <a:spLocks noGrp="1"/>
          </p:cNvSpPr>
          <p:nvPr>
            <p:ph type="ftr" sz="quarter" idx="11"/>
          </p:nvPr>
        </p:nvSpPr>
        <p:spPr/>
        <p:txBody>
          <a:bodyPr/>
          <a:lstStyle/>
          <a:p>
            <a:pPr>
              <a:defRPr/>
            </a:pPr>
            <a:r>
              <a:rPr lang="en-US" altLang="zh-TW"/>
              <a:t>Speech Recognition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16</a:t>
            </a:fld>
            <a:endParaRPr lang="en-US" altLang="zh-TW"/>
          </a:p>
        </p:txBody>
      </p:sp>
      <p:pic>
        <p:nvPicPr>
          <p:cNvPr id="9" name="图片 8"/>
          <p:cNvPicPr>
            <a:picLocks noChangeAspect="1"/>
          </p:cNvPicPr>
          <p:nvPr/>
        </p:nvPicPr>
        <p:blipFill rotWithShape="1">
          <a:blip r:embed="rId8">
            <a:extLst>
              <a:ext uri="{28A0092B-C50C-407E-A947-70E740481C1C}">
                <a14:useLocalDpi xmlns:a14="http://schemas.microsoft.com/office/drawing/2010/main" val="0"/>
              </a:ext>
            </a:extLst>
          </a:blip>
          <a:srcRect l="4708" r="7325"/>
          <a:stretch/>
        </p:blipFill>
        <p:spPr>
          <a:xfrm>
            <a:off x="4026308" y="1587285"/>
            <a:ext cx="4011561" cy="3405938"/>
          </a:xfrm>
          <a:prstGeom prst="rect">
            <a:avLst/>
          </a:prstGeom>
        </p:spPr>
      </p:pic>
      <p:pic>
        <p:nvPicPr>
          <p:cNvPr id="10" name="图片 9"/>
          <p:cNvPicPr>
            <a:picLocks noChangeAspect="1"/>
          </p:cNvPicPr>
          <p:nvPr/>
        </p:nvPicPr>
        <p:blipFill rotWithShape="1">
          <a:blip r:embed="rId9">
            <a:extLst>
              <a:ext uri="{28A0092B-C50C-407E-A947-70E740481C1C}">
                <a14:useLocalDpi xmlns:a14="http://schemas.microsoft.com/office/drawing/2010/main" val="0"/>
              </a:ext>
            </a:extLst>
          </a:blip>
          <a:srcRect l="4136" r="5957"/>
          <a:stretch/>
        </p:blipFill>
        <p:spPr>
          <a:xfrm>
            <a:off x="8037869" y="1587285"/>
            <a:ext cx="4100052" cy="3405938"/>
          </a:xfrm>
          <a:prstGeom prst="rect">
            <a:avLst/>
          </a:prstGeom>
        </p:spPr>
      </p:pic>
      <p:pic>
        <p:nvPicPr>
          <p:cNvPr id="3" name="你好">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070553" y="5406494"/>
            <a:ext cx="609600" cy="609600"/>
          </a:xfrm>
          <a:prstGeom prst="rect">
            <a:avLst/>
          </a:prstGeom>
        </p:spPr>
      </p:pic>
      <p:pic>
        <p:nvPicPr>
          <p:cNvPr id="7" name="你好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899391" y="5406494"/>
            <a:ext cx="609600" cy="609600"/>
          </a:xfrm>
          <a:prstGeom prst="rect">
            <a:avLst/>
          </a:prstGeom>
        </p:spPr>
      </p:pic>
    </p:spTree>
    <p:extLst>
      <p:ext uri="{BB962C8B-B14F-4D97-AF65-F5344CB8AC3E}">
        <p14:creationId xmlns:p14="http://schemas.microsoft.com/office/powerpoint/2010/main" val="36313592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06" fill="hold"/>
                                        <p:tgtEl>
                                          <p:spTgt spid="7"/>
                                        </p:tgtEl>
                                      </p:cBhvr>
                                    </p:cmd>
                                  </p:childTnLst>
                                </p:cTn>
                              </p:par>
                            </p:childTnLst>
                          </p:cTn>
                        </p:par>
                      </p:childTnLst>
                    </p:cTn>
                  </p:par>
                </p:childTnLst>
              </p:cTn>
              <p:nextCondLst>
                <p:cond evt="onClick" delay="0">
                  <p:tgtEl>
                    <p:spTgt spid="7"/>
                  </p:tgtEl>
                </p:cond>
              </p:nextCondLst>
            </p:seq>
            <p:audio>
              <p:cMediaNode vol="80000">
                <p:cTn id="13" fill="hold" display="0">
                  <p:stCondLst>
                    <p:cond delay="indefinite"/>
                  </p:stCondLst>
                  <p:endCondLst>
                    <p:cond evt="onStopAudio" delay="0">
                      <p:tgtEl>
                        <p:sldTgt/>
                      </p:tgtEl>
                    </p:cond>
                  </p:endCondLst>
                </p:cTn>
                <p:tgtEl>
                  <p:spTgt spid="7"/>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Windowing</a:t>
            </a:r>
            <a:endParaRPr lang="zh-CN" altLang="en-US" dirty="0"/>
          </a:p>
        </p:txBody>
      </p:sp>
      <p:sp>
        <p:nvSpPr>
          <p:cNvPr id="3" name="内容占位符 2"/>
          <p:cNvSpPr>
            <a:spLocks noGrp="1"/>
          </p:cNvSpPr>
          <p:nvPr>
            <p:ph idx="1"/>
          </p:nvPr>
        </p:nvSpPr>
        <p:spPr/>
        <p:txBody>
          <a:bodyPr>
            <a:noAutofit/>
          </a:bodyPr>
          <a:lstStyle/>
          <a:p>
            <a:r>
              <a:rPr lang="en-US" altLang="zh-CN" dirty="0"/>
              <a:t>The speech signal is constantly changing (non-stationary)</a:t>
            </a:r>
          </a:p>
          <a:p>
            <a:r>
              <a:rPr lang="en-US" altLang="zh-CN" dirty="0"/>
              <a:t>Signal processing algorithms usually assume that the signal is stationary </a:t>
            </a:r>
          </a:p>
          <a:p>
            <a:r>
              <a:rPr lang="en-US" altLang="zh-CN" dirty="0"/>
              <a:t>Piecewise stationarity: model speech signal as a sequence of frames (each assumed to be stationary) </a:t>
            </a:r>
          </a:p>
          <a:p>
            <a:endParaRPr lang="en-US" altLang="zh-CN" dirty="0"/>
          </a:p>
        </p:txBody>
      </p:sp>
      <p:sp>
        <p:nvSpPr>
          <p:cNvPr id="5" name="页脚占位符 4"/>
          <p:cNvSpPr>
            <a:spLocks noGrp="1"/>
          </p:cNvSpPr>
          <p:nvPr>
            <p:ph type="ftr" sz="quarter" idx="11"/>
          </p:nvPr>
        </p:nvSpPr>
        <p:spPr/>
        <p:txBody>
          <a:bodyPr/>
          <a:lstStyle/>
          <a:p>
            <a:pPr>
              <a:defRPr/>
            </a:pPr>
            <a:r>
              <a:rPr lang="en-US" altLang="zh-TW"/>
              <a:t>Speech Recognition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17</a:t>
            </a:fld>
            <a:endParaRPr lang="en-US" altLang="zh-TW"/>
          </a:p>
        </p:txBody>
      </p:sp>
    </p:spTree>
    <p:extLst>
      <p:ext uri="{BB962C8B-B14F-4D97-AF65-F5344CB8AC3E}">
        <p14:creationId xmlns:p14="http://schemas.microsoft.com/office/powerpoint/2010/main" val="3999053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Windowing</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Windowing: multiply the full waveform </a:t>
                </a:r>
                <a14:m>
                  <m:oMath xmlns:m="http://schemas.openxmlformats.org/officeDocument/2006/math">
                    <m:r>
                      <a:rPr lang="en-US" altLang="zh-CN" i="1" dirty="0">
                        <a:latin typeface="Cambria Math" panose="02040503050406030204" pitchFamily="18" charset="0"/>
                      </a:rPr>
                      <m:t>𝑠</m:t>
                    </m:r>
                    <m:r>
                      <a:rPr lang="en-US" altLang="zh-CN" i="1" dirty="0">
                        <a:latin typeface="Cambria Math" panose="02040503050406030204" pitchFamily="18" charset="0"/>
                      </a:rPr>
                      <m:t>[</m:t>
                    </m:r>
                    <m:r>
                      <a:rPr lang="en-US" altLang="zh-CN" i="1" dirty="0">
                        <a:latin typeface="Cambria Math" panose="02040503050406030204" pitchFamily="18" charset="0"/>
                      </a:rPr>
                      <m:t>𝑛</m:t>
                    </m:r>
                    <m:r>
                      <a:rPr lang="en-US" altLang="zh-CN" i="1" dirty="0">
                        <a:latin typeface="Cambria Math" panose="02040503050406030204" pitchFamily="18" charset="0"/>
                      </a:rPr>
                      <m:t>]</m:t>
                    </m:r>
                  </m:oMath>
                </a14:m>
                <a:r>
                  <a:rPr lang="en-US" altLang="zh-CN" dirty="0"/>
                  <a:t> by a window </a:t>
                </a:r>
                <a14:m>
                  <m:oMath xmlns:m="http://schemas.openxmlformats.org/officeDocument/2006/math">
                    <m:r>
                      <a:rPr lang="en-US" altLang="zh-CN" i="1" dirty="0">
                        <a:latin typeface="Cambria Math" panose="02040503050406030204" pitchFamily="18" charset="0"/>
                      </a:rPr>
                      <m:t>𝑤</m:t>
                    </m:r>
                    <m:r>
                      <a:rPr lang="en-US" altLang="zh-CN" i="1" dirty="0">
                        <a:latin typeface="Cambria Math" panose="02040503050406030204" pitchFamily="18" charset="0"/>
                      </a:rPr>
                      <m:t>[</m:t>
                    </m:r>
                    <m:r>
                      <a:rPr lang="en-US" altLang="zh-CN" i="1" dirty="0">
                        <a:latin typeface="Cambria Math" panose="02040503050406030204" pitchFamily="18" charset="0"/>
                      </a:rPr>
                      <m:t>𝑛</m:t>
                    </m:r>
                    <m:r>
                      <a:rPr lang="en-US" altLang="zh-CN" i="1" dirty="0">
                        <a:latin typeface="Cambria Math" panose="02040503050406030204" pitchFamily="18" charset="0"/>
                      </a:rPr>
                      <m:t>]</m:t>
                    </m:r>
                  </m:oMath>
                </a14:m>
                <a:r>
                  <a:rPr lang="en-US" altLang="zh-CN" dirty="0"/>
                  <a:t> (in time domain):</a:t>
                </a:r>
              </a:p>
              <a:p>
                <a:endParaRPr lang="en-US" altLang="zh-CN" dirty="0"/>
              </a:p>
              <a:p>
                <a:r>
                  <a:rPr lang="en-US" altLang="zh-CN" dirty="0"/>
                  <a:t>Simply cutting out a short segment (frame) from </a:t>
                </a:r>
                <a14:m>
                  <m:oMath xmlns:m="http://schemas.openxmlformats.org/officeDocument/2006/math">
                    <m:r>
                      <a:rPr lang="en-US" altLang="zh-CN" i="1" dirty="0">
                        <a:latin typeface="Cambria Math" panose="02040503050406030204" pitchFamily="18" charset="0"/>
                      </a:rPr>
                      <m:t>𝑠</m:t>
                    </m:r>
                    <m:r>
                      <a:rPr lang="en-US" altLang="zh-CN" i="1" dirty="0">
                        <a:latin typeface="Cambria Math" panose="02040503050406030204" pitchFamily="18" charset="0"/>
                      </a:rPr>
                      <m:t>[</m:t>
                    </m:r>
                    <m:r>
                      <a:rPr lang="en-US" altLang="zh-CN" i="1" dirty="0">
                        <a:latin typeface="Cambria Math" panose="02040503050406030204" pitchFamily="18" charset="0"/>
                      </a:rPr>
                      <m:t>𝑛</m:t>
                    </m:r>
                    <m:r>
                      <a:rPr lang="en-US" altLang="zh-CN" i="1" dirty="0">
                        <a:latin typeface="Cambria Math" panose="02040503050406030204" pitchFamily="18" charset="0"/>
                      </a:rPr>
                      <m:t>]</m:t>
                    </m:r>
                  </m:oMath>
                </a14:m>
                <a:r>
                  <a:rPr lang="en-US" altLang="zh-CN" dirty="0"/>
                  <a:t> is a rectangular window – causes discontinuities at the edges of the segment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2052"/>
                </a:stretch>
              </a:blipFill>
            </p:spPr>
            <p:txBody>
              <a:bodyPr/>
              <a:lstStyle/>
              <a:p>
                <a:r>
                  <a:rPr lang="zh-CN" altLang="en-US">
                    <a:noFill/>
                  </a:rPr>
                  <a:t> </a:t>
                </a:r>
              </a:p>
            </p:txBody>
          </p:sp>
        </mc:Fallback>
      </mc:AlternateContent>
      <p:sp>
        <p:nvSpPr>
          <p:cNvPr id="5" name="页脚占位符 4"/>
          <p:cNvSpPr>
            <a:spLocks noGrp="1"/>
          </p:cNvSpPr>
          <p:nvPr>
            <p:ph type="ftr" sz="quarter" idx="11"/>
          </p:nvPr>
        </p:nvSpPr>
        <p:spPr/>
        <p:txBody>
          <a:bodyPr/>
          <a:lstStyle/>
          <a:p>
            <a:pPr>
              <a:defRPr/>
            </a:pPr>
            <a:r>
              <a:rPr lang="en-US" altLang="zh-TW"/>
              <a:t>Speech Recognition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18</a:t>
            </a:fld>
            <a:endParaRPr lang="en-US" altLang="zh-TW"/>
          </a:p>
        </p:txBody>
      </p:sp>
      <mc:AlternateContent xmlns:mc="http://schemas.openxmlformats.org/markup-compatibility/2006" xmlns:a14="http://schemas.microsoft.com/office/drawing/2010/main">
        <mc:Choice Requires="a14">
          <p:sp>
            <p:nvSpPr>
              <p:cNvPr id="8" name="文本框 7"/>
              <p:cNvSpPr txBox="1"/>
              <p:nvPr/>
            </p:nvSpPr>
            <p:spPr>
              <a:xfrm>
                <a:off x="3136083" y="1396889"/>
                <a:ext cx="597208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𝑥</m:t>
                      </m:r>
                      <m:d>
                        <m:dPr>
                          <m:begChr m:val="["/>
                          <m:endChr m:val="]"/>
                          <m:ctrlPr>
                            <a:rPr lang="en-US" altLang="zh-CN" sz="2400" i="1">
                              <a:latin typeface="Cambria Math" panose="02040503050406030204" pitchFamily="18" charset="0"/>
                            </a:rPr>
                          </m:ctrlPr>
                        </m:dPr>
                        <m:e>
                          <m:r>
                            <a:rPr lang="en-US" altLang="zh-CN" sz="2400" i="1">
                              <a:latin typeface="Cambria Math" panose="02040503050406030204" pitchFamily="18" charset="0"/>
                            </a:rPr>
                            <m:t>𝑛</m:t>
                          </m:r>
                        </m:e>
                      </m:d>
                      <m:r>
                        <a:rPr lang="en-US" altLang="zh-CN" sz="2400" i="1">
                          <a:latin typeface="Cambria Math" panose="02040503050406030204" pitchFamily="18" charset="0"/>
                        </a:rPr>
                        <m:t>=</m:t>
                      </m:r>
                      <m:r>
                        <a:rPr lang="en-US" altLang="zh-CN" sz="2400" i="1">
                          <a:latin typeface="Cambria Math" panose="02040503050406030204" pitchFamily="18" charset="0"/>
                        </a:rPr>
                        <m:t>𝑤</m:t>
                      </m:r>
                      <m:d>
                        <m:dPr>
                          <m:begChr m:val="["/>
                          <m:endChr m:val="]"/>
                          <m:ctrlPr>
                            <a:rPr lang="en-US" altLang="zh-CN" sz="2400" i="1">
                              <a:latin typeface="Cambria Math" panose="02040503050406030204" pitchFamily="18" charset="0"/>
                            </a:rPr>
                          </m:ctrlPr>
                        </m:dPr>
                        <m:e>
                          <m:r>
                            <a:rPr lang="en-US" altLang="zh-CN" sz="2400" i="1">
                              <a:latin typeface="Cambria Math" panose="02040503050406030204" pitchFamily="18" charset="0"/>
                            </a:rPr>
                            <m:t>𝑛</m:t>
                          </m:r>
                        </m:e>
                      </m:d>
                      <m:r>
                        <a:rPr lang="en-US" altLang="zh-CN" sz="2400" i="1">
                          <a:latin typeface="Cambria Math" panose="02040503050406030204" pitchFamily="18" charset="0"/>
                        </a:rPr>
                        <m:t>𝑠</m:t>
                      </m:r>
                      <m:d>
                        <m:dPr>
                          <m:begChr m:val="["/>
                          <m:endChr m:val="]"/>
                          <m:ctrlPr>
                            <a:rPr lang="en-US" altLang="zh-CN" sz="2400" i="1">
                              <a:latin typeface="Cambria Math" panose="02040503050406030204" pitchFamily="18" charset="0"/>
                            </a:rPr>
                          </m:ctrlPr>
                        </m:dPr>
                        <m:e>
                          <m:r>
                            <a:rPr lang="en-US" altLang="zh-CN" sz="2400" i="1">
                              <a:latin typeface="Cambria Math" panose="02040503050406030204" pitchFamily="18" charset="0"/>
                            </a:rPr>
                            <m:t>𝑛</m:t>
                          </m:r>
                        </m:e>
                      </m:d>
                      <m:r>
                        <a:rPr lang="en-US" altLang="zh-CN" sz="2400" i="1">
                          <a:latin typeface="Cambria Math" panose="02040503050406030204" pitchFamily="18" charset="0"/>
                        </a:rPr>
                        <m:t>       </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𝑡</m:t>
                              </m:r>
                            </m:sub>
                          </m:sSub>
                          <m:d>
                            <m:dPr>
                              <m:begChr m:val="["/>
                              <m:endChr m:val="]"/>
                              <m:ctrlPr>
                                <a:rPr lang="en-US" altLang="zh-CN" sz="2400" i="1">
                                  <a:latin typeface="Cambria Math" panose="02040503050406030204" pitchFamily="18" charset="0"/>
                                </a:rPr>
                              </m:ctrlPr>
                            </m:dPr>
                            <m:e>
                              <m:r>
                                <a:rPr lang="en-US" altLang="zh-CN" sz="2400" i="1">
                                  <a:latin typeface="Cambria Math" panose="02040503050406030204" pitchFamily="18" charset="0"/>
                                </a:rPr>
                                <m:t>𝑛</m:t>
                              </m:r>
                            </m:e>
                          </m:d>
                          <m:r>
                            <a:rPr lang="en-US" altLang="zh-CN" sz="2400" i="1">
                              <a:latin typeface="Cambria Math" panose="02040503050406030204" pitchFamily="18" charset="0"/>
                            </a:rPr>
                            <m:t>=</m:t>
                          </m:r>
                          <m:r>
                            <a:rPr lang="en-US" altLang="zh-CN" sz="2400" i="1">
                              <a:latin typeface="Cambria Math" panose="02040503050406030204" pitchFamily="18" charset="0"/>
                            </a:rPr>
                            <m:t>𝑤</m:t>
                          </m:r>
                          <m:d>
                            <m:dPr>
                              <m:begChr m:val="["/>
                              <m:endChr m:val="]"/>
                              <m:ctrlPr>
                                <a:rPr lang="en-US" altLang="zh-CN" sz="2400" i="1">
                                  <a:latin typeface="Cambria Math" panose="02040503050406030204" pitchFamily="18" charset="0"/>
                                </a:rPr>
                              </m:ctrlPr>
                            </m:dPr>
                            <m:e>
                              <m:r>
                                <a:rPr lang="en-US" altLang="zh-CN" sz="2400" i="1">
                                  <a:latin typeface="Cambria Math" panose="02040503050406030204" pitchFamily="18" charset="0"/>
                                </a:rPr>
                                <m:t>𝑛</m:t>
                              </m:r>
                            </m:e>
                          </m:d>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𝑥</m:t>
                              </m:r>
                            </m:e>
                            <m:sup>
                              <m:r>
                                <a:rPr lang="en-US" altLang="zh-CN" sz="2400" i="1">
                                  <a:latin typeface="Cambria Math" panose="02040503050406030204" pitchFamily="18" charset="0"/>
                                </a:rPr>
                                <m:t>′</m:t>
                              </m:r>
                            </m:sup>
                          </m:sSup>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𝑡</m:t>
                              </m:r>
                            </m:e>
                            <m:sub>
                              <m:r>
                                <a:rPr lang="en-US" altLang="zh-CN" sz="2400" i="1">
                                  <a:latin typeface="Cambria Math" panose="02040503050406030204" pitchFamily="18" charset="0"/>
                                </a:rPr>
                                <m:t>𝑑</m:t>
                              </m:r>
                            </m:sub>
                          </m:sSub>
                          <m:r>
                            <a:rPr lang="en-US" altLang="zh-CN" sz="2400" i="1">
                              <a:latin typeface="Cambria Math" panose="02040503050406030204" pitchFamily="18" charset="0"/>
                            </a:rPr>
                            <m:t>+</m:t>
                          </m:r>
                          <m:r>
                            <a:rPr lang="en-US" altLang="zh-CN" sz="2400" i="1">
                              <a:latin typeface="Cambria Math" panose="02040503050406030204" pitchFamily="18" charset="0"/>
                            </a:rPr>
                            <m:t>𝑛</m:t>
                          </m:r>
                          <m:r>
                            <a:rPr lang="en-US" altLang="zh-CN" sz="2400" i="1">
                              <a:latin typeface="Cambria Math" panose="02040503050406030204" pitchFamily="18" charset="0"/>
                            </a:rPr>
                            <m:t>]</m:t>
                          </m:r>
                        </m:e>
                      </m:d>
                    </m:oMath>
                  </m:oMathPara>
                </a14:m>
                <a:endParaRPr lang="zh-CN" alt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3136083" y="1396889"/>
                <a:ext cx="5972084" cy="369332"/>
              </a:xfrm>
              <a:prstGeom prst="rect">
                <a:avLst/>
              </a:prstGeom>
              <a:blipFill>
                <a:blip r:embed="rId3"/>
                <a:stretch>
                  <a:fillRect l="-204" b="-344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2510496" y="3321865"/>
                <a:ext cx="6897273" cy="823815"/>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altLang="zh-CN" sz="2400" i="1">
                          <a:latin typeface="Cambria Math" panose="02040503050406030204" pitchFamily="18" charset="0"/>
                        </a:rPr>
                        <m:t>𝑤</m:t>
                      </m:r>
                      <m:d>
                        <m:dPr>
                          <m:begChr m:val="["/>
                          <m:endChr m:val="]"/>
                          <m:ctrlPr>
                            <a:rPr lang="en-US" altLang="zh-CN" sz="2400" i="1">
                              <a:latin typeface="Cambria Math" panose="02040503050406030204" pitchFamily="18" charset="0"/>
                            </a:rPr>
                          </m:ctrlPr>
                        </m:dPr>
                        <m:e>
                          <m:r>
                            <a:rPr lang="en-US" altLang="zh-CN" sz="2400" i="1">
                              <a:latin typeface="Cambria Math" panose="02040503050406030204" pitchFamily="18" charset="0"/>
                            </a:rPr>
                            <m:t>𝑛</m:t>
                          </m:r>
                        </m:e>
                      </m:d>
                      <m:r>
                        <a:rPr lang="en-US" altLang="zh-CN" sz="2400" i="1">
                          <a:latin typeface="Cambria Math" panose="02040503050406030204" pitchFamily="18" charset="0"/>
                        </a:rPr>
                        <m:t>=</m:t>
                      </m:r>
                      <m:d>
                        <m:dPr>
                          <m:begChr m:val="{"/>
                          <m:endChr m:val=""/>
                          <m:ctrlPr>
                            <a:rPr lang="en-US" altLang="zh-CN" sz="2400" i="1">
                              <a:latin typeface="Cambria Math" panose="02040503050406030204" pitchFamily="18" charset="0"/>
                            </a:rPr>
                          </m:ctrlPr>
                        </m:dPr>
                        <m:e>
                          <m:eqArr>
                            <m:eqArrPr>
                              <m:ctrlPr>
                                <a:rPr lang="en-US" altLang="zh-CN" sz="2400" i="1">
                                  <a:latin typeface="Cambria Math" panose="02040503050406030204" pitchFamily="18" charset="0"/>
                                </a:rPr>
                              </m:ctrlPr>
                            </m:eqArrPr>
                            <m:e>
                              <m:r>
                                <a:rPr lang="en-US" altLang="zh-CN" sz="2400" i="1">
                                  <a:latin typeface="Cambria Math" panose="02040503050406030204" pitchFamily="18" charset="0"/>
                                </a:rPr>
                                <m:t>1,</m:t>
                              </m:r>
                            </m:e>
                            <m:e>
                              <m:r>
                                <a:rPr lang="en-US" altLang="zh-CN" sz="2400" i="1">
                                  <a:latin typeface="Cambria Math" panose="02040503050406030204" pitchFamily="18" charset="0"/>
                                </a:rPr>
                                <m:t>0,</m:t>
                              </m:r>
                            </m:e>
                          </m:eqArr>
                        </m:e>
                      </m:d>
                      <m:r>
                        <a:rPr lang="en-US" altLang="zh-CN" sz="2400" i="1">
                          <a:latin typeface="Cambria Math" panose="02040503050406030204" pitchFamily="18" charset="0"/>
                        </a:rPr>
                        <m:t>    </m:t>
                      </m:r>
                      <m:m>
                        <m:mPr>
                          <m:mcs>
                            <m:mc>
                              <m:mcPr>
                                <m:count m:val="1"/>
                                <m:mcJc m:val="center"/>
                              </m:mcPr>
                            </m:mc>
                          </m:mcs>
                          <m:ctrlPr>
                            <a:rPr lang="en-US" altLang="zh-CN" sz="2400" i="1">
                              <a:latin typeface="Cambria Math" panose="02040503050406030204" pitchFamily="18" charset="0"/>
                            </a:rPr>
                          </m:ctrlPr>
                        </m:mPr>
                        <m:mr>
                          <m:e>
                            <m:r>
                              <m:rPr>
                                <m:brk m:alnAt="7"/>
                              </m:rPr>
                              <a:rPr lang="en-US" altLang="zh-CN" sz="2400" i="1">
                                <a:latin typeface="Cambria Math" panose="02040503050406030204" pitchFamily="18" charset="0"/>
                              </a:rPr>
                              <m:t>0</m:t>
                            </m:r>
                            <m:r>
                              <a:rPr lang="en-US" altLang="zh-CN" sz="2400" i="1">
                                <a:latin typeface="Cambria Math" panose="02040503050406030204" pitchFamily="18" charset="0"/>
                              </a:rPr>
                              <m:t>≤</m:t>
                            </m:r>
                            <m:r>
                              <a:rPr lang="en-US" altLang="zh-CN" sz="2400" i="1">
                                <a:latin typeface="Cambria Math" panose="02040503050406030204" pitchFamily="18" charset="0"/>
                              </a:rPr>
                              <m:t>𝑛</m:t>
                            </m:r>
                            <m:r>
                              <a:rPr lang="en-US" altLang="zh-CN" sz="2400" i="1">
                                <a:latin typeface="Cambria Math" panose="02040503050406030204" pitchFamily="18" charset="0"/>
                              </a:rPr>
                              <m:t>≤</m:t>
                            </m:r>
                            <m:r>
                              <a:rPr lang="en-US" altLang="zh-CN" sz="2400" i="1">
                                <a:latin typeface="Cambria Math" panose="02040503050406030204" pitchFamily="18" charset="0"/>
                              </a:rPr>
                              <m:t>𝐿</m:t>
                            </m:r>
                            <m:r>
                              <a:rPr lang="en-US" altLang="zh-CN" sz="2400" i="1">
                                <a:latin typeface="Cambria Math" panose="02040503050406030204" pitchFamily="18" charset="0"/>
                              </a:rPr>
                              <m:t>−1    </m:t>
                            </m:r>
                          </m:e>
                        </m:mr>
                        <m:mr>
                          <m:e>
                            <m:r>
                              <a:rPr lang="en-US" altLang="zh-CN" sz="2400" i="1">
                                <a:latin typeface="Cambria Math" panose="02040503050406030204" pitchFamily="18" charset="0"/>
                              </a:rPr>
                              <m:t>𝑛</m:t>
                            </m:r>
                            <m:r>
                              <a:rPr lang="en-US" altLang="zh-CN" sz="2400" i="1">
                                <a:latin typeface="Cambria Math" panose="02040503050406030204" pitchFamily="18" charset="0"/>
                              </a:rPr>
                              <m:t>≤0,</m:t>
                            </m:r>
                            <m:r>
                              <a:rPr lang="en-US" altLang="zh-CN" sz="2400" i="1">
                                <a:latin typeface="Cambria Math" panose="02040503050406030204" pitchFamily="18" charset="0"/>
                              </a:rPr>
                              <m:t>𝑛</m:t>
                            </m:r>
                            <m:r>
                              <a:rPr lang="en-US" altLang="zh-CN" sz="2400" i="1">
                                <a:latin typeface="Cambria Math" panose="02040503050406030204" pitchFamily="18" charset="0"/>
                              </a:rPr>
                              <m:t>≥</m:t>
                            </m:r>
                            <m:r>
                              <a:rPr lang="en-US" altLang="zh-CN" sz="2400" i="1">
                                <a:latin typeface="Cambria Math" panose="02040503050406030204" pitchFamily="18" charset="0"/>
                              </a:rPr>
                              <m:t>𝐿</m:t>
                            </m:r>
                            <m:r>
                              <a:rPr lang="en-US" altLang="zh-CN" sz="2400" i="1">
                                <a:latin typeface="Cambria Math" panose="02040503050406030204" pitchFamily="18" charset="0"/>
                              </a:rPr>
                              <m:t>−1</m:t>
                            </m:r>
                          </m:e>
                        </m:mr>
                      </m:m>
                      <m:r>
                        <a:rPr lang="en-US" altLang="zh-CN" sz="2400" i="1">
                          <a:latin typeface="Cambria Math" panose="02040503050406030204" pitchFamily="18" charset="0"/>
                        </a:rPr>
                        <m:t>,  </m:t>
                      </m:r>
                      <m:r>
                        <a:rPr lang="en-US" altLang="zh-CN" sz="2400" i="1">
                          <a:latin typeface="Cambria Math" panose="02040503050406030204" pitchFamily="18" charset="0"/>
                        </a:rPr>
                        <m:t>𝐿</m:t>
                      </m:r>
                      <m:r>
                        <m:rPr>
                          <m:nor/>
                        </m:rPr>
                        <a:rPr lang="en-US" altLang="zh-CN" sz="2400">
                          <a:latin typeface="Cambria Math" panose="02040503050406030204" pitchFamily="18" charset="0"/>
                        </a:rPr>
                        <m:t>: </m:t>
                      </m:r>
                      <m:r>
                        <m:rPr>
                          <m:nor/>
                        </m:rPr>
                        <a:rPr lang="en-US" altLang="zh-CN" sz="2400">
                          <a:latin typeface="Cambria Math" panose="02040503050406030204" pitchFamily="18" charset="0"/>
                        </a:rPr>
                        <m:t>window</m:t>
                      </m:r>
                      <m:r>
                        <m:rPr>
                          <m:nor/>
                        </m:rPr>
                        <a:rPr lang="en-US" altLang="zh-CN" sz="2400">
                          <a:latin typeface="Cambria Math" panose="02040503050406030204" pitchFamily="18" charset="0"/>
                        </a:rPr>
                        <m:t> </m:t>
                      </m:r>
                      <m:r>
                        <m:rPr>
                          <m:nor/>
                        </m:rPr>
                        <a:rPr lang="en-US" altLang="zh-CN" sz="2400">
                          <a:latin typeface="Cambria Math" panose="02040503050406030204" pitchFamily="18" charset="0"/>
                        </a:rPr>
                        <m:t>width</m:t>
                      </m:r>
                    </m:oMath>
                  </m:oMathPara>
                </a14:m>
                <a:endParaRPr lang="zh-CN" altLang="en-US" dirty="0"/>
              </a:p>
            </p:txBody>
          </p:sp>
        </mc:Choice>
        <mc:Fallback xmlns="">
          <p:sp>
            <p:nvSpPr>
              <p:cNvPr id="9" name="文本框 8"/>
              <p:cNvSpPr txBox="1">
                <a:spLocks noRot="1" noChangeAspect="1" noMove="1" noResize="1" noEditPoints="1" noAdjustHandles="1" noChangeArrowheads="1" noChangeShapeType="1" noTextEdit="1"/>
              </p:cNvSpPr>
              <p:nvPr/>
            </p:nvSpPr>
            <p:spPr>
              <a:xfrm>
                <a:off x="2510496" y="3321865"/>
                <a:ext cx="6897273" cy="823815"/>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95572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Windowing</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Instead, a tapered window is usually used e.g. Hamming (</a:t>
                </a:r>
                <a14:m>
                  <m:oMath xmlns:m="http://schemas.openxmlformats.org/officeDocument/2006/math">
                    <m:r>
                      <a:rPr lang="en-US" altLang="zh-CN" i="1" dirty="0">
                        <a:latin typeface="Cambria Math" panose="02040503050406030204" pitchFamily="18" charset="0"/>
                      </a:rPr>
                      <m:t>𝛼</m:t>
                    </m:r>
                    <m:r>
                      <a:rPr lang="en-US" altLang="zh-CN" i="1" dirty="0">
                        <a:latin typeface="Cambria Math" panose="02040503050406030204" pitchFamily="18" charset="0"/>
                      </a:rPr>
                      <m:t>=0.46164</m:t>
                    </m:r>
                  </m:oMath>
                </a14:m>
                <a:r>
                  <a:rPr lang="en-US" altLang="zh-CN" dirty="0"/>
                  <a:t>) or </a:t>
                </a:r>
                <a:r>
                  <a:rPr lang="en-US" altLang="zh-CN" dirty="0" err="1"/>
                  <a:t>Hanning</a:t>
                </a:r>
                <a:r>
                  <a:rPr lang="en-US" altLang="zh-CN" dirty="0"/>
                  <a:t> (</a:t>
                </a:r>
                <a14:m>
                  <m:oMath xmlns:m="http://schemas.openxmlformats.org/officeDocument/2006/math">
                    <m:r>
                      <a:rPr lang="en-US" altLang="zh-CN" i="1" dirty="0">
                        <a:latin typeface="Cambria Math" panose="02040503050406030204" pitchFamily="18" charset="0"/>
                      </a:rPr>
                      <m:t>𝛼</m:t>
                    </m:r>
                    <m:r>
                      <a:rPr lang="en-US" altLang="zh-CN" i="1" dirty="0">
                        <a:latin typeface="Cambria Math" panose="02040503050406030204" pitchFamily="18" charset="0"/>
                      </a:rPr>
                      <m:t>=0.5</m:t>
                    </m:r>
                  </m:oMath>
                </a14:m>
                <a:r>
                  <a:rPr lang="en-US" altLang="zh-CN" dirty="0"/>
                  <a:t>) window</a:t>
                </a:r>
                <a:endParaRPr lang="zh-CN" altLang="en-US" dirty="0"/>
              </a:p>
              <a:p>
                <a:endParaRPr lang="zh-CN" altLang="en-US"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zh-CN" altLang="en-US">
                    <a:noFill/>
                  </a:rPr>
                  <a:t> </a:t>
                </a:r>
              </a:p>
            </p:txBody>
          </p:sp>
        </mc:Fallback>
      </mc:AlternateContent>
      <p:sp>
        <p:nvSpPr>
          <p:cNvPr id="5" name="页脚占位符 4"/>
          <p:cNvSpPr>
            <a:spLocks noGrp="1"/>
          </p:cNvSpPr>
          <p:nvPr>
            <p:ph type="ftr" sz="quarter" idx="11"/>
          </p:nvPr>
        </p:nvSpPr>
        <p:spPr/>
        <p:txBody>
          <a:bodyPr/>
          <a:lstStyle/>
          <a:p>
            <a:pPr>
              <a:defRPr/>
            </a:pPr>
            <a:r>
              <a:rPr lang="en-US" altLang="zh-TW"/>
              <a:t>Speech Recognition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19</a:t>
            </a:fld>
            <a:endParaRPr lang="en-US" altLang="zh-TW"/>
          </a:p>
        </p:txBody>
      </p:sp>
      <mc:AlternateContent xmlns:mc="http://schemas.openxmlformats.org/markup-compatibility/2006" xmlns:a14="http://schemas.microsoft.com/office/drawing/2010/main">
        <mc:Choice Requires="a14">
          <p:sp>
            <p:nvSpPr>
              <p:cNvPr id="7" name="文本框 6"/>
              <p:cNvSpPr txBox="1"/>
              <p:nvPr/>
            </p:nvSpPr>
            <p:spPr>
              <a:xfrm>
                <a:off x="2510497" y="1741356"/>
                <a:ext cx="7223259" cy="829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𝑤</m:t>
                      </m:r>
                      <m:d>
                        <m:dPr>
                          <m:begChr m:val="["/>
                          <m:endChr m:val="]"/>
                          <m:ctrlPr>
                            <a:rPr lang="en-US" altLang="zh-CN" sz="2400" i="1">
                              <a:latin typeface="Cambria Math" panose="02040503050406030204" pitchFamily="18" charset="0"/>
                            </a:rPr>
                          </m:ctrlPr>
                        </m:dPr>
                        <m:e>
                          <m:r>
                            <a:rPr lang="en-US" altLang="zh-CN" sz="2400" i="1">
                              <a:latin typeface="Cambria Math" panose="02040503050406030204" pitchFamily="18" charset="0"/>
                            </a:rPr>
                            <m:t>𝑛</m:t>
                          </m:r>
                        </m:e>
                      </m:d>
                      <m:r>
                        <a:rPr lang="en-US" altLang="zh-CN" sz="2400" i="1">
                          <a:latin typeface="Cambria Math" panose="02040503050406030204" pitchFamily="18" charset="0"/>
                        </a:rPr>
                        <m:t>=</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1−</m:t>
                          </m:r>
                          <m:r>
                            <a:rPr lang="en-US" altLang="zh-CN" sz="2400" i="1">
                              <a:latin typeface="Cambria Math" panose="02040503050406030204" pitchFamily="18" charset="0"/>
                            </a:rPr>
                            <m:t>𝛼</m:t>
                          </m:r>
                        </m:e>
                      </m:d>
                      <m:r>
                        <a:rPr lang="en-US" altLang="zh-CN" sz="2400" i="1">
                          <a:latin typeface="Cambria Math" panose="02040503050406030204" pitchFamily="18" charset="0"/>
                        </a:rPr>
                        <m:t>−</m:t>
                      </m:r>
                      <m:r>
                        <a:rPr lang="en-US" altLang="zh-CN" sz="2400" i="1">
                          <a:latin typeface="Cambria Math" panose="02040503050406030204" pitchFamily="18" charset="0"/>
                        </a:rPr>
                        <m:t>𝛼</m:t>
                      </m:r>
                      <m:func>
                        <m:funcPr>
                          <m:ctrlPr>
                            <a:rPr lang="en-US" altLang="zh-CN" sz="2400" i="1">
                              <a:latin typeface="Cambria Math" panose="02040503050406030204" pitchFamily="18" charset="0"/>
                            </a:rPr>
                          </m:ctrlPr>
                        </m:funcPr>
                        <m:fName>
                          <m:r>
                            <m:rPr>
                              <m:sty m:val="p"/>
                            </m:rPr>
                            <a:rPr lang="en-US" altLang="zh-CN" sz="2400">
                              <a:latin typeface="Cambria Math" panose="02040503050406030204" pitchFamily="18" charset="0"/>
                            </a:rPr>
                            <m:t>cos</m:t>
                          </m:r>
                        </m:fName>
                        <m:e>
                          <m:d>
                            <m:dPr>
                              <m:ctrlPr>
                                <a:rPr lang="en-US" altLang="zh-CN" sz="2400" i="1">
                                  <a:latin typeface="Cambria Math" panose="02040503050406030204" pitchFamily="18" charset="0"/>
                                </a:rPr>
                              </m:ctrlPr>
                            </m:dPr>
                            <m:e>
                              <m:f>
                                <m:fPr>
                                  <m:ctrlPr>
                                    <a:rPr lang="en-US" altLang="zh-CN" sz="2400" i="1">
                                      <a:latin typeface="Cambria Math" panose="02040503050406030204" pitchFamily="18" charset="0"/>
                                    </a:rPr>
                                  </m:ctrlPr>
                                </m:fPr>
                                <m:num>
                                  <m:r>
                                    <a:rPr lang="en-US" altLang="zh-CN" sz="2400" i="1">
                                      <a:latin typeface="Cambria Math" panose="02040503050406030204" pitchFamily="18" charset="0"/>
                                    </a:rPr>
                                    <m:t>2</m:t>
                                  </m:r>
                                  <m:r>
                                    <a:rPr lang="en-US" altLang="zh-CN" sz="2400" i="1">
                                      <a:latin typeface="Cambria Math" panose="02040503050406030204" pitchFamily="18" charset="0"/>
                                    </a:rPr>
                                    <m:t>𝜋</m:t>
                                  </m:r>
                                  <m:r>
                                    <a:rPr lang="en-US" altLang="zh-CN" sz="2400" i="1">
                                      <a:latin typeface="Cambria Math" panose="02040503050406030204" pitchFamily="18" charset="0"/>
                                    </a:rPr>
                                    <m:t>𝑛</m:t>
                                  </m:r>
                                </m:num>
                                <m:den>
                                  <m:r>
                                    <a:rPr lang="en-US" altLang="zh-CN" sz="2400" i="1">
                                      <a:latin typeface="Cambria Math" panose="02040503050406030204" pitchFamily="18" charset="0"/>
                                    </a:rPr>
                                    <m:t>𝐿</m:t>
                                  </m:r>
                                  <m:r>
                                    <a:rPr lang="en-US" altLang="zh-CN" sz="2400" i="1">
                                      <a:latin typeface="Cambria Math" panose="02040503050406030204" pitchFamily="18" charset="0"/>
                                    </a:rPr>
                                    <m:t>−1</m:t>
                                  </m:r>
                                </m:den>
                              </m:f>
                            </m:e>
                          </m:d>
                        </m:e>
                      </m:func>
                      <m:r>
                        <a:rPr lang="en-US" altLang="zh-CN" sz="2400" i="1">
                          <a:latin typeface="Cambria Math" panose="02040503050406030204" pitchFamily="18" charset="0"/>
                        </a:rPr>
                        <m:t>,  </m:t>
                      </m:r>
                      <m:r>
                        <a:rPr lang="en-US" altLang="zh-CN" sz="2400" i="1">
                          <a:latin typeface="Cambria Math" panose="02040503050406030204" pitchFamily="18" charset="0"/>
                        </a:rPr>
                        <m:t>𝐿</m:t>
                      </m:r>
                      <m:r>
                        <m:rPr>
                          <m:nor/>
                        </m:rPr>
                        <a:rPr lang="en-US" altLang="zh-CN" sz="2400">
                          <a:latin typeface="Cambria Math" panose="02040503050406030204" pitchFamily="18" charset="0"/>
                        </a:rPr>
                        <m:t>: </m:t>
                      </m:r>
                      <m:r>
                        <m:rPr>
                          <m:nor/>
                        </m:rPr>
                        <a:rPr lang="en-US" altLang="zh-CN" sz="2400">
                          <a:latin typeface="Cambria Math" panose="02040503050406030204" pitchFamily="18" charset="0"/>
                        </a:rPr>
                        <m:t>window</m:t>
                      </m:r>
                      <m:r>
                        <m:rPr>
                          <m:nor/>
                        </m:rPr>
                        <a:rPr lang="en-US" altLang="zh-CN" sz="2400">
                          <a:latin typeface="Cambria Math" panose="02040503050406030204" pitchFamily="18" charset="0"/>
                        </a:rPr>
                        <m:t> </m:t>
                      </m:r>
                      <m:r>
                        <m:rPr>
                          <m:nor/>
                        </m:rPr>
                        <a:rPr lang="en-US" altLang="zh-CN" sz="2400">
                          <a:latin typeface="Cambria Math" panose="02040503050406030204" pitchFamily="18" charset="0"/>
                        </a:rPr>
                        <m:t>width</m:t>
                      </m:r>
                    </m:oMath>
                  </m:oMathPara>
                </a14:m>
                <a:endParaRPr lang="zh-CN" alt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2510497" y="1741356"/>
                <a:ext cx="7223259" cy="829843"/>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33613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Content</a:t>
            </a:r>
            <a:endParaRPr lang="zh-CN" altLang="en-US" dirty="0"/>
          </a:p>
        </p:txBody>
      </p:sp>
      <p:sp>
        <p:nvSpPr>
          <p:cNvPr id="3" name="内容占位符 2"/>
          <p:cNvSpPr>
            <a:spLocks noGrp="1"/>
          </p:cNvSpPr>
          <p:nvPr>
            <p:ph idx="1"/>
          </p:nvPr>
        </p:nvSpPr>
        <p:spPr/>
        <p:txBody>
          <a:bodyPr/>
          <a:lstStyle/>
          <a:p>
            <a:r>
              <a:rPr lang="en-US" altLang="zh-CN" dirty="0"/>
              <a:t>Features for ASR</a:t>
            </a:r>
          </a:p>
          <a:p>
            <a:r>
              <a:rPr lang="en-US" altLang="zh-CN" dirty="0"/>
              <a:t>Spectral analysis</a:t>
            </a:r>
          </a:p>
          <a:p>
            <a:r>
              <a:rPr lang="en-US" altLang="zh-CN" dirty="0" err="1"/>
              <a:t>Cepstral</a:t>
            </a:r>
            <a:r>
              <a:rPr lang="en-US" altLang="zh-CN" dirty="0"/>
              <a:t> analysis</a:t>
            </a:r>
          </a:p>
          <a:p>
            <a:r>
              <a:rPr lang="en-US" altLang="zh-CN" dirty="0"/>
              <a:t>Standard features for ASR: FBANK, MFCCs and PLP analysis</a:t>
            </a:r>
          </a:p>
          <a:p>
            <a:r>
              <a:rPr lang="en-US" altLang="zh-CN" dirty="0"/>
              <a:t>Dynamic features</a:t>
            </a:r>
            <a:endParaRPr lang="zh-CN" altLang="en-US" dirty="0"/>
          </a:p>
        </p:txBody>
      </p:sp>
      <p:sp>
        <p:nvSpPr>
          <p:cNvPr id="5" name="页脚占位符 4"/>
          <p:cNvSpPr>
            <a:spLocks noGrp="1"/>
          </p:cNvSpPr>
          <p:nvPr>
            <p:ph type="ftr" sz="quarter" idx="11"/>
          </p:nvPr>
        </p:nvSpPr>
        <p:spPr/>
        <p:txBody>
          <a:bodyPr/>
          <a:lstStyle/>
          <a:p>
            <a:pPr>
              <a:defRPr/>
            </a:pPr>
            <a:r>
              <a:rPr lang="en-US" altLang="zh-TW"/>
              <a:t>Speech Recognition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2</a:t>
            </a:fld>
            <a:endParaRPr lang="en-US" altLang="zh-TW"/>
          </a:p>
        </p:txBody>
      </p:sp>
    </p:spTree>
    <p:extLst>
      <p:ext uri="{BB962C8B-B14F-4D97-AF65-F5344CB8AC3E}">
        <p14:creationId xmlns:p14="http://schemas.microsoft.com/office/powerpoint/2010/main" val="59376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Windowing</a:t>
            </a:r>
            <a:endParaRPr lang="zh-CN" altLang="en-US" dirty="0"/>
          </a:p>
        </p:txBody>
      </p:sp>
      <p:sp>
        <p:nvSpPr>
          <p:cNvPr id="5" name="页脚占位符 4"/>
          <p:cNvSpPr>
            <a:spLocks noGrp="1"/>
          </p:cNvSpPr>
          <p:nvPr>
            <p:ph type="ftr" sz="quarter" idx="11"/>
          </p:nvPr>
        </p:nvSpPr>
        <p:spPr/>
        <p:txBody>
          <a:bodyPr/>
          <a:lstStyle/>
          <a:p>
            <a:pPr>
              <a:defRPr/>
            </a:pPr>
            <a:r>
              <a:rPr lang="en-US" altLang="zh-TW"/>
              <a:t>Speech Recognition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20</a:t>
            </a:fld>
            <a:endParaRPr lang="en-US" altLang="zh-TW"/>
          </a:p>
        </p:txBody>
      </p:sp>
      <p:pic>
        <p:nvPicPr>
          <p:cNvPr id="13" name="内容占位符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6839" y="1022365"/>
            <a:ext cx="4560352" cy="2181422"/>
          </a:xfrm>
        </p:spPr>
      </p:pic>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7191" y="1022365"/>
            <a:ext cx="4560352" cy="2181422"/>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6839" y="4052839"/>
            <a:ext cx="4560352" cy="2181422"/>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7191" y="4056894"/>
            <a:ext cx="4560352" cy="2173313"/>
          </a:xfrm>
          <a:prstGeom prst="rect">
            <a:avLst/>
          </a:prstGeom>
        </p:spPr>
      </p:pic>
    </p:spTree>
    <p:extLst>
      <p:ext uri="{BB962C8B-B14F-4D97-AF65-F5344CB8AC3E}">
        <p14:creationId xmlns:p14="http://schemas.microsoft.com/office/powerpoint/2010/main" val="480442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Windowing</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783773" y="856989"/>
                <a:ext cx="5198952" cy="5444238"/>
              </a:xfrm>
            </p:spPr>
            <p:txBody>
              <a:bodyPr>
                <a:noAutofit/>
              </a:bodyPr>
              <a:lstStyle/>
              <a:p>
                <a:r>
                  <a:rPr lang="en-US" altLang="zh-CN" dirty="0"/>
                  <a:t>Window the signal </a:t>
                </a:r>
                <a14:m>
                  <m:oMath xmlns:m="http://schemas.openxmlformats.org/officeDocument/2006/math">
                    <m:r>
                      <a:rPr lang="en-US" altLang="zh-CN" i="1" dirty="0" smtClean="0">
                        <a:latin typeface="Cambria Math" panose="02040503050406030204" pitchFamily="18" charset="0"/>
                      </a:rPr>
                      <m:t>𝑥</m:t>
                    </m:r>
                    <m:r>
                      <a:rPr lang="en-US" altLang="zh-CN" b="0" i="1" dirty="0" smtClean="0">
                        <a:latin typeface="Cambria Math" panose="02040503050406030204" pitchFamily="18" charset="0"/>
                      </a:rPr>
                      <m:t>′</m:t>
                    </m:r>
                    <m:r>
                      <a:rPr lang="en-US" altLang="zh-CN"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𝑡</m:t>
                        </m:r>
                      </m:e>
                      <m:sub>
                        <m:r>
                          <a:rPr lang="en-US" altLang="zh-CN" i="1" dirty="0" smtClean="0">
                            <a:latin typeface="Cambria Math" panose="02040503050406030204" pitchFamily="18" charset="0"/>
                          </a:rPr>
                          <m:t>𝑑</m:t>
                        </m:r>
                      </m:sub>
                    </m:sSub>
                    <m:r>
                      <a:rPr lang="en-US" altLang="zh-CN" i="1" dirty="0" smtClean="0">
                        <a:latin typeface="Cambria Math" panose="02040503050406030204" pitchFamily="18" charset="0"/>
                      </a:rPr>
                      <m:t>]</m:t>
                    </m:r>
                  </m:oMath>
                </a14:m>
                <a:r>
                  <a:rPr lang="en-US" altLang="zh-CN" dirty="0"/>
                  <a:t> into frames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𝑥</m:t>
                        </m:r>
                      </m:e>
                      <m:sub>
                        <m:r>
                          <a:rPr lang="en-US" altLang="zh-CN" i="1" dirty="0" smtClean="0">
                            <a:latin typeface="Cambria Math" panose="02040503050406030204" pitchFamily="18" charset="0"/>
                          </a:rPr>
                          <m:t>𝑡</m:t>
                        </m:r>
                      </m:sub>
                    </m:sSub>
                    <m:r>
                      <a:rPr lang="en-US" altLang="zh-CN" i="1" dirty="0" smtClean="0">
                        <a:latin typeface="Cambria Math" panose="02040503050406030204" pitchFamily="18" charset="0"/>
                      </a:rPr>
                      <m:t>[</m:t>
                    </m:r>
                    <m:r>
                      <a:rPr lang="en-US" altLang="zh-CN" i="1" dirty="0" smtClean="0">
                        <a:latin typeface="Cambria Math" panose="02040503050406030204" pitchFamily="18" charset="0"/>
                      </a:rPr>
                      <m:t>𝑛</m:t>
                    </m:r>
                    <m:r>
                      <a:rPr lang="en-US" altLang="zh-CN" i="1" dirty="0">
                        <a:latin typeface="Cambria Math" panose="02040503050406030204" pitchFamily="18" charset="0"/>
                      </a:rPr>
                      <m:t>]</m:t>
                    </m:r>
                  </m:oMath>
                </a14:m>
                <a:r>
                  <a:rPr lang="en-US" altLang="zh-CN" dirty="0"/>
                  <a:t> and apply Fourier Transform to each segment.</a:t>
                </a:r>
              </a:p>
              <a:p>
                <a:pPr lvl="1"/>
                <a:r>
                  <a:rPr lang="en-US" altLang="zh-CN" dirty="0"/>
                  <a:t>Short frame width: wide-band, high time resolution, low frequency resolution</a:t>
                </a:r>
              </a:p>
              <a:p>
                <a:pPr lvl="1"/>
                <a:r>
                  <a:rPr lang="en-US" altLang="zh-CN" dirty="0"/>
                  <a:t>Long frame width: narrow-band, low time resolution, high frequency resolution</a:t>
                </a:r>
              </a:p>
              <a:p>
                <a:r>
                  <a:rPr lang="en-US" altLang="zh-CN" dirty="0"/>
                  <a:t>For ASR:</a:t>
                </a:r>
              </a:p>
              <a:p>
                <a:pPr lvl="1"/>
                <a:r>
                  <a:rPr lang="en-US" altLang="zh-CN" dirty="0"/>
                  <a:t>frame width ∼ 25ms</a:t>
                </a:r>
              </a:p>
              <a:p>
                <a:pPr lvl="1"/>
                <a:r>
                  <a:rPr lang="en-US" altLang="zh-CN" dirty="0"/>
                  <a:t>frame shift ∼ 10ms</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783773" y="856989"/>
                <a:ext cx="5198952" cy="5444238"/>
              </a:xfrm>
              <a:blipFill>
                <a:blip r:embed="rId3"/>
                <a:stretch>
                  <a:fillRect l="-1878" t="-1568" r="-2700"/>
                </a:stretch>
              </a:blipFill>
            </p:spPr>
            <p:txBody>
              <a:bodyPr/>
              <a:lstStyle/>
              <a:p>
                <a:r>
                  <a:rPr lang="zh-CN" altLang="en-US">
                    <a:noFill/>
                  </a:rPr>
                  <a:t> </a:t>
                </a:r>
              </a:p>
            </p:txBody>
          </p:sp>
        </mc:Fallback>
      </mc:AlternateContent>
      <p:sp>
        <p:nvSpPr>
          <p:cNvPr id="5" name="页脚占位符 4"/>
          <p:cNvSpPr>
            <a:spLocks noGrp="1"/>
          </p:cNvSpPr>
          <p:nvPr>
            <p:ph type="ftr" sz="quarter" idx="11"/>
          </p:nvPr>
        </p:nvSpPr>
        <p:spPr/>
        <p:txBody>
          <a:bodyPr/>
          <a:lstStyle/>
          <a:p>
            <a:pPr>
              <a:defRPr/>
            </a:pPr>
            <a:r>
              <a:rPr lang="en-US" altLang="zh-TW"/>
              <a:t>Speech Recognition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21</a:t>
            </a:fld>
            <a:endParaRPr lang="en-US" altLang="zh-TW"/>
          </a:p>
        </p:txBody>
      </p:sp>
      <p:pic>
        <p:nvPicPr>
          <p:cNvPr id="13" name="图片 12"/>
          <p:cNvPicPr>
            <a:picLocks noChangeAspect="1"/>
          </p:cNvPicPr>
          <p:nvPr/>
        </p:nvPicPr>
        <p:blipFill rotWithShape="1">
          <a:blip r:embed="rId4">
            <a:extLst>
              <a:ext uri="{28A0092B-C50C-407E-A947-70E740481C1C}">
                <a14:useLocalDpi xmlns:a14="http://schemas.microsoft.com/office/drawing/2010/main" val="0"/>
              </a:ext>
            </a:extLst>
          </a:blip>
          <a:srcRect l="16508" t="10770" r="30952" b="53393"/>
          <a:stretch/>
        </p:blipFill>
        <p:spPr>
          <a:xfrm>
            <a:off x="6373761" y="1076065"/>
            <a:ext cx="4804228" cy="957943"/>
          </a:xfrm>
          <a:prstGeom prst="rect">
            <a:avLst/>
          </a:prstGeom>
        </p:spPr>
      </p:pic>
      <mc:AlternateContent xmlns:mc="http://schemas.openxmlformats.org/markup-compatibility/2006" xmlns:a14="http://schemas.microsoft.com/office/drawing/2010/main">
        <mc:Choice Requires="a14">
          <p:sp>
            <p:nvSpPr>
              <p:cNvPr id="14" name="矩形 13"/>
              <p:cNvSpPr/>
              <p:nvPr/>
            </p:nvSpPr>
            <p:spPr>
              <a:xfrm>
                <a:off x="7597896" y="1694050"/>
                <a:ext cx="857927" cy="400110"/>
              </a:xfrm>
              <a:prstGeom prst="rect">
                <a:avLst/>
              </a:prstGeom>
            </p:spPr>
            <p:txBody>
              <a:bodyPr wrap="none">
                <a:spAutoFit/>
              </a:bodyPr>
              <a:lstStyle/>
              <a:p>
                <a14:m>
                  <m:oMath xmlns:m="http://schemas.openxmlformats.org/officeDocument/2006/math">
                    <m:r>
                      <a:rPr lang="en-US" altLang="zh-CN" sz="2000" i="1" dirty="0">
                        <a:latin typeface="Cambria Math" panose="02040503050406030204" pitchFamily="18" charset="0"/>
                      </a:rPr>
                      <m:t>𝑥</m:t>
                    </m:r>
                    <m:r>
                      <a:rPr lang="en-US" altLang="zh-CN" sz="2000" i="1" dirty="0">
                        <a:latin typeface="Cambria Math" panose="02040503050406030204" pitchFamily="18" charset="0"/>
                      </a:rPr>
                      <m:t>′[</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𝑡</m:t>
                        </m:r>
                      </m:e>
                      <m:sub>
                        <m:r>
                          <a:rPr lang="en-US" altLang="zh-CN" sz="2000" i="1" dirty="0">
                            <a:latin typeface="Cambria Math" panose="02040503050406030204" pitchFamily="18" charset="0"/>
                          </a:rPr>
                          <m:t>𝑑</m:t>
                        </m:r>
                      </m:sub>
                    </m:sSub>
                    <m:r>
                      <a:rPr lang="en-US" altLang="zh-CN" sz="2000" i="1" dirty="0">
                        <a:latin typeface="Cambria Math" panose="02040503050406030204" pitchFamily="18" charset="0"/>
                      </a:rPr>
                      <m:t>]</m:t>
                    </m:r>
                  </m:oMath>
                </a14:m>
                <a:r>
                  <a:rPr lang="en-US" altLang="zh-CN" sz="2000" dirty="0"/>
                  <a:t> </a:t>
                </a:r>
                <a:endParaRPr lang="zh-CN" altLang="en-US" sz="2000" dirty="0"/>
              </a:p>
            </p:txBody>
          </p:sp>
        </mc:Choice>
        <mc:Fallback xmlns="">
          <p:sp>
            <p:nvSpPr>
              <p:cNvPr id="14" name="矩形 13"/>
              <p:cNvSpPr>
                <a:spLocks noRot="1" noChangeAspect="1" noMove="1" noResize="1" noEditPoints="1" noAdjustHandles="1" noChangeArrowheads="1" noChangeShapeType="1" noTextEdit="1"/>
              </p:cNvSpPr>
              <p:nvPr/>
            </p:nvSpPr>
            <p:spPr>
              <a:xfrm>
                <a:off x="7597896" y="1694050"/>
                <a:ext cx="857927" cy="400110"/>
              </a:xfrm>
              <a:prstGeom prst="rect">
                <a:avLst/>
              </a:prstGeom>
              <a:blipFill>
                <a:blip r:embed="rId5"/>
                <a:stretch>
                  <a:fillRect l="-709" b="-13636"/>
                </a:stretch>
              </a:blipFill>
            </p:spPr>
            <p:txBody>
              <a:bodyPr/>
              <a:lstStyle/>
              <a:p>
                <a:r>
                  <a:rPr lang="zh-CN" altLang="en-US">
                    <a:noFill/>
                  </a:rPr>
                  <a:t> </a:t>
                </a:r>
              </a:p>
            </p:txBody>
          </p:sp>
        </mc:Fallback>
      </mc:AlternateContent>
      <p:sp>
        <p:nvSpPr>
          <p:cNvPr id="15" name="矩形 14"/>
          <p:cNvSpPr/>
          <p:nvPr/>
        </p:nvSpPr>
        <p:spPr>
          <a:xfrm>
            <a:off x="8112585" y="796729"/>
            <a:ext cx="1555619" cy="461665"/>
          </a:xfrm>
          <a:prstGeom prst="rect">
            <a:avLst/>
          </a:prstGeom>
        </p:spPr>
        <p:txBody>
          <a:bodyPr wrap="none">
            <a:spAutoFit/>
          </a:bodyPr>
          <a:lstStyle/>
          <a:p>
            <a:r>
              <a:rPr lang="en-US" altLang="zh-CN" sz="2400" dirty="0">
                <a:solidFill>
                  <a:srgbClr val="FF0000"/>
                </a:solidFill>
              </a:rPr>
              <a:t>windowing</a:t>
            </a:r>
            <a:endParaRPr lang="zh-CN" altLang="en-US" sz="2000" dirty="0">
              <a:solidFill>
                <a:srgbClr val="FF0000"/>
              </a:solidFill>
            </a:endParaRPr>
          </a:p>
        </p:txBody>
      </p:sp>
      <p:sp>
        <p:nvSpPr>
          <p:cNvPr id="16" name="矩形 15"/>
          <p:cNvSpPr/>
          <p:nvPr/>
        </p:nvSpPr>
        <p:spPr>
          <a:xfrm>
            <a:off x="9125663" y="1815763"/>
            <a:ext cx="1238994" cy="400110"/>
          </a:xfrm>
          <a:prstGeom prst="rect">
            <a:avLst/>
          </a:prstGeom>
        </p:spPr>
        <p:txBody>
          <a:bodyPr wrap="none">
            <a:spAutoFit/>
          </a:bodyPr>
          <a:lstStyle/>
          <a:p>
            <a:r>
              <a:rPr lang="en-US" altLang="zh-CN" sz="2000" i="1" dirty="0">
                <a:solidFill>
                  <a:schemeClr val="tx1">
                    <a:lumMod val="65000"/>
                    <a:lumOff val="35000"/>
                  </a:schemeClr>
                </a:solidFill>
                <a:latin typeface="Times New Roman" panose="02020603050405020304" pitchFamily="18" charset="0"/>
                <a:cs typeface="Times New Roman" panose="02020603050405020304" pitchFamily="18" charset="0"/>
              </a:rPr>
              <a:t>t-</a:t>
            </a:r>
            <a:r>
              <a:rPr lang="en-US" altLang="zh-CN" sz="2000" dirty="0" err="1">
                <a:solidFill>
                  <a:schemeClr val="tx1">
                    <a:lumMod val="65000"/>
                    <a:lumOff val="35000"/>
                  </a:schemeClr>
                </a:solidFill>
              </a:rPr>
              <a:t>th</a:t>
            </a:r>
            <a:r>
              <a:rPr lang="en-US" altLang="zh-CN" sz="2000" dirty="0">
                <a:solidFill>
                  <a:schemeClr val="tx1">
                    <a:lumMod val="65000"/>
                    <a:lumOff val="35000"/>
                  </a:schemeClr>
                </a:solidFill>
              </a:rPr>
              <a:t> frame</a:t>
            </a:r>
            <a:endParaRPr lang="zh-CN" altLang="en-US" dirty="0">
              <a:solidFill>
                <a:schemeClr val="tx1">
                  <a:lumMod val="65000"/>
                  <a:lumOff val="35000"/>
                </a:schemeClr>
              </a:solidFill>
            </a:endParaRPr>
          </a:p>
        </p:txBody>
      </p:sp>
      <p:pic>
        <p:nvPicPr>
          <p:cNvPr id="17" name="图片 16"/>
          <p:cNvPicPr>
            <a:picLocks noChangeAspect="1"/>
          </p:cNvPicPr>
          <p:nvPr/>
        </p:nvPicPr>
        <p:blipFill rotWithShape="1">
          <a:blip r:embed="rId6" cstate="print">
            <a:extLst>
              <a:ext uri="{28A0092B-C50C-407E-A947-70E740481C1C}">
                <a14:useLocalDpi xmlns:a14="http://schemas.microsoft.com/office/drawing/2010/main" val="0"/>
              </a:ext>
            </a:extLst>
          </a:blip>
          <a:srcRect l="14891" t="10330" r="11527" b="13570"/>
          <a:stretch/>
        </p:blipFill>
        <p:spPr>
          <a:xfrm>
            <a:off x="8371070" y="2225884"/>
            <a:ext cx="782074" cy="604084"/>
          </a:xfrm>
          <a:prstGeom prst="rect">
            <a:avLst/>
          </a:prstGeom>
        </p:spPr>
      </p:pic>
      <p:cxnSp>
        <p:nvCxnSpPr>
          <p:cNvPr id="19" name="直接连接符 18"/>
          <p:cNvCxnSpPr/>
          <p:nvPr/>
        </p:nvCxnSpPr>
        <p:spPr>
          <a:xfrm>
            <a:off x="8371070" y="1847043"/>
            <a:ext cx="0" cy="988759"/>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9153144" y="1832007"/>
            <a:ext cx="0" cy="988759"/>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8252495" y="2837179"/>
            <a:ext cx="237151"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0</a:t>
            </a:r>
            <a:endParaRPr lang="zh-CN" altLang="en-US" dirty="0">
              <a:latin typeface="Times New Roman" panose="02020603050405020304" pitchFamily="18" charset="0"/>
              <a:cs typeface="Times New Roman" panose="02020603050405020304" pitchFamily="18" charset="0"/>
            </a:endParaRPr>
          </a:p>
        </p:txBody>
      </p:sp>
      <p:sp>
        <p:nvSpPr>
          <p:cNvPr id="23" name="文本框 22"/>
          <p:cNvSpPr txBox="1"/>
          <p:nvPr/>
        </p:nvSpPr>
        <p:spPr>
          <a:xfrm>
            <a:off x="9017054" y="2820765"/>
            <a:ext cx="527126" cy="369332"/>
          </a:xfrm>
          <a:prstGeom prst="rect">
            <a:avLst/>
          </a:prstGeom>
          <a:noFill/>
        </p:spPr>
        <p:txBody>
          <a:bodyPr wrap="square" rtlCol="0">
            <a:spAutoFit/>
          </a:bodyPr>
          <a:lstStyle/>
          <a:p>
            <a:pPr algn="ctr"/>
            <a:r>
              <a:rPr lang="en-US" altLang="zh-CN" i="1" dirty="0">
                <a:latin typeface="Times New Roman" panose="02020603050405020304" pitchFamily="18" charset="0"/>
                <a:cs typeface="Times New Roman" panose="02020603050405020304" pitchFamily="18" charset="0"/>
              </a:rPr>
              <a:t>L</a:t>
            </a:r>
            <a:r>
              <a:rPr lang="en-US" altLang="zh-CN" dirty="0">
                <a:latin typeface="Times New Roman" panose="02020603050405020304" pitchFamily="18" charset="0"/>
                <a:cs typeface="Times New Roman" panose="02020603050405020304" pitchFamily="18" charset="0"/>
              </a:rPr>
              <a:t>-1</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矩形 23"/>
              <p:cNvSpPr/>
              <p:nvPr/>
            </p:nvSpPr>
            <p:spPr>
              <a:xfrm>
                <a:off x="7506882" y="2326385"/>
                <a:ext cx="804900" cy="400110"/>
              </a:xfrm>
              <a:prstGeom prst="rect">
                <a:avLst/>
              </a:prstGeom>
            </p:spPr>
            <p:txBody>
              <a:bodyPr wrap="none">
                <a:spAutoFit/>
              </a:bodyPr>
              <a:lstStyle/>
              <a:p>
                <a14:m>
                  <m:oMath xmlns:m="http://schemas.openxmlformats.org/officeDocument/2006/math">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𝑥</m:t>
                        </m:r>
                      </m:e>
                      <m:sub>
                        <m:r>
                          <a:rPr lang="en-US" altLang="zh-CN" sz="2000" i="1" dirty="0">
                            <a:latin typeface="Cambria Math" panose="02040503050406030204" pitchFamily="18" charset="0"/>
                          </a:rPr>
                          <m:t>𝑡</m:t>
                        </m:r>
                      </m:sub>
                    </m:sSub>
                    <m:r>
                      <a:rPr lang="en-US" altLang="zh-CN" sz="2000" i="1" dirty="0">
                        <a:latin typeface="Cambria Math" panose="02040503050406030204" pitchFamily="18" charset="0"/>
                      </a:rPr>
                      <m:t>[</m:t>
                    </m:r>
                    <m:r>
                      <a:rPr lang="en-US" altLang="zh-CN" sz="2000" i="1" dirty="0">
                        <a:latin typeface="Cambria Math" panose="02040503050406030204" pitchFamily="18" charset="0"/>
                      </a:rPr>
                      <m:t>𝑛</m:t>
                    </m:r>
                    <m:r>
                      <a:rPr lang="en-US" altLang="zh-CN" sz="2000" i="1" dirty="0">
                        <a:latin typeface="Cambria Math" panose="02040503050406030204" pitchFamily="18" charset="0"/>
                      </a:rPr>
                      <m:t>]</m:t>
                    </m:r>
                  </m:oMath>
                </a14:m>
                <a:r>
                  <a:rPr lang="en-US" altLang="zh-CN" sz="2000" dirty="0"/>
                  <a:t> </a:t>
                </a:r>
                <a:endParaRPr lang="zh-CN" altLang="en-US" sz="2000" dirty="0"/>
              </a:p>
            </p:txBody>
          </p:sp>
        </mc:Choice>
        <mc:Fallback xmlns="">
          <p:sp>
            <p:nvSpPr>
              <p:cNvPr id="24" name="矩形 23"/>
              <p:cNvSpPr>
                <a:spLocks noRot="1" noChangeAspect="1" noMove="1" noResize="1" noEditPoints="1" noAdjustHandles="1" noChangeArrowheads="1" noChangeShapeType="1" noTextEdit="1"/>
              </p:cNvSpPr>
              <p:nvPr/>
            </p:nvSpPr>
            <p:spPr>
              <a:xfrm>
                <a:off x="7506882" y="2326385"/>
                <a:ext cx="804900" cy="400110"/>
              </a:xfrm>
              <a:prstGeom prst="rect">
                <a:avLst/>
              </a:prstGeom>
              <a:blipFill>
                <a:blip r:embed="rId7"/>
                <a:stretch>
                  <a:fillRect b="-1538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矩形 24"/>
              <p:cNvSpPr/>
              <p:nvPr/>
            </p:nvSpPr>
            <p:spPr>
              <a:xfrm>
                <a:off x="5181960" y="4561741"/>
                <a:ext cx="5822924" cy="984885"/>
              </a:xfrm>
              <a:prstGeom prst="rect">
                <a:avLst/>
              </a:prstGeom>
              <a:ln w="28575">
                <a:solidFill>
                  <a:srgbClr val="FF0000"/>
                </a:solidFill>
              </a:ln>
            </p:spPr>
            <p:txBody>
              <a:bodyPr wrap="square">
                <a:spAutoFit/>
              </a:bodyPr>
              <a:lstStyle/>
              <a:p>
                <a:pPr>
                  <a:spcAft>
                    <a:spcPts val="1200"/>
                  </a:spcAft>
                </a:pPr>
                <a:r>
                  <a:rPr lang="en-US" altLang="zh-CN" sz="2400" dirty="0"/>
                  <a:t>  Windowed signal </a:t>
                </a:r>
              </a:p>
              <a:p>
                <a:pPr/>
                <a14:m>
                  <m:oMathPara xmlns:m="http://schemas.openxmlformats.org/officeDocument/2006/math">
                    <m:oMathParaPr>
                      <m:jc m:val="centerGroup"/>
                    </m:oMathParaPr>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𝑡</m:t>
                          </m:r>
                        </m:sub>
                      </m:sSub>
                      <m:d>
                        <m:dPr>
                          <m:begChr m:val="["/>
                          <m:endChr m:val="]"/>
                          <m:ctrlPr>
                            <a:rPr lang="en-US" altLang="zh-CN" sz="2400" i="1">
                              <a:latin typeface="Cambria Math" panose="02040503050406030204" pitchFamily="18" charset="0"/>
                            </a:rPr>
                          </m:ctrlPr>
                        </m:dPr>
                        <m:e>
                          <m:r>
                            <a:rPr lang="en-US" altLang="zh-CN" sz="2400" i="1">
                              <a:latin typeface="Cambria Math" panose="02040503050406030204" pitchFamily="18" charset="0"/>
                            </a:rPr>
                            <m:t>𝑛</m:t>
                          </m:r>
                        </m:e>
                      </m:d>
                      <m:r>
                        <a:rPr lang="en-US" altLang="zh-CN" sz="2400" i="1">
                          <a:latin typeface="Cambria Math" panose="02040503050406030204" pitchFamily="18" charset="0"/>
                        </a:rPr>
                        <m:t>=</m:t>
                      </m:r>
                      <m:r>
                        <a:rPr lang="en-US" altLang="zh-CN" sz="2400" i="1">
                          <a:latin typeface="Cambria Math" panose="02040503050406030204" pitchFamily="18" charset="0"/>
                        </a:rPr>
                        <m:t>𝑤</m:t>
                      </m:r>
                      <m:d>
                        <m:dPr>
                          <m:begChr m:val="["/>
                          <m:endChr m:val="]"/>
                          <m:ctrlPr>
                            <a:rPr lang="en-US" altLang="zh-CN" sz="2400" i="1">
                              <a:latin typeface="Cambria Math" panose="02040503050406030204" pitchFamily="18" charset="0"/>
                            </a:rPr>
                          </m:ctrlPr>
                        </m:dPr>
                        <m:e>
                          <m:r>
                            <a:rPr lang="en-US" altLang="zh-CN" sz="2400" i="1">
                              <a:latin typeface="Cambria Math" panose="02040503050406030204" pitchFamily="18" charset="0"/>
                            </a:rPr>
                            <m:t>𝑛</m:t>
                          </m:r>
                        </m:e>
                      </m:d>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𝑥</m:t>
                          </m:r>
                        </m:e>
                        <m:sup>
                          <m:r>
                            <a:rPr lang="en-US" altLang="zh-CN" sz="2400" i="1">
                              <a:latin typeface="Cambria Math" panose="02040503050406030204" pitchFamily="18" charset="0"/>
                            </a:rPr>
                            <m:t>′</m:t>
                          </m:r>
                        </m:sup>
                      </m:sSup>
                      <m:d>
                        <m:dPr>
                          <m:begChr m:val="["/>
                          <m:endChr m:val="]"/>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𝑡</m:t>
                              </m:r>
                            </m:e>
                            <m:sub>
                              <m:r>
                                <a:rPr lang="en-US" altLang="zh-CN" sz="2400" i="1">
                                  <a:latin typeface="Cambria Math" panose="02040503050406030204" pitchFamily="18" charset="0"/>
                                </a:rPr>
                                <m:t>𝑑</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𝑛</m:t>
                          </m:r>
                        </m:e>
                      </m:d>
                      <m:r>
                        <a:rPr lang="en-US" altLang="zh-CN" sz="2400" i="1">
                          <a:latin typeface="Cambria Math" panose="02040503050406030204" pitchFamily="18" charset="0"/>
                        </a:rPr>
                        <m:t>,  0≤</m:t>
                      </m:r>
                      <m:r>
                        <a:rPr lang="en-US" altLang="zh-CN" sz="2400" i="1">
                          <a:latin typeface="Cambria Math" panose="02040503050406030204" pitchFamily="18" charset="0"/>
                        </a:rPr>
                        <m:t>𝑛</m:t>
                      </m:r>
                      <m:r>
                        <a:rPr lang="en-US" altLang="zh-CN" sz="2400" i="1">
                          <a:latin typeface="Cambria Math" panose="02040503050406030204" pitchFamily="18" charset="0"/>
                        </a:rPr>
                        <m:t>≤</m:t>
                      </m:r>
                      <m:r>
                        <a:rPr lang="en-US" altLang="zh-CN" sz="2400" i="1">
                          <a:latin typeface="Cambria Math" panose="02040503050406030204" pitchFamily="18" charset="0"/>
                        </a:rPr>
                        <m:t>𝐿</m:t>
                      </m:r>
                      <m:r>
                        <a:rPr lang="en-US" altLang="zh-CN" sz="2400" i="1">
                          <a:latin typeface="Cambria Math" panose="02040503050406030204" pitchFamily="18" charset="0"/>
                        </a:rPr>
                        <m:t>−1</m:t>
                      </m:r>
                    </m:oMath>
                  </m:oMathPara>
                </a14:m>
                <a:endParaRPr lang="zh-CN" altLang="en-US" sz="2400" dirty="0"/>
              </a:p>
            </p:txBody>
          </p:sp>
        </mc:Choice>
        <mc:Fallback xmlns="">
          <p:sp>
            <p:nvSpPr>
              <p:cNvPr id="25" name="矩形 24"/>
              <p:cNvSpPr>
                <a:spLocks noRot="1" noChangeAspect="1" noMove="1" noResize="1" noEditPoints="1" noAdjustHandles="1" noChangeArrowheads="1" noChangeShapeType="1" noTextEdit="1"/>
              </p:cNvSpPr>
              <p:nvPr/>
            </p:nvSpPr>
            <p:spPr>
              <a:xfrm>
                <a:off x="5181960" y="4561741"/>
                <a:ext cx="5822924" cy="984885"/>
              </a:xfrm>
              <a:prstGeom prst="rect">
                <a:avLst/>
              </a:prstGeom>
              <a:blipFill>
                <a:blip r:embed="rId8"/>
                <a:stretch>
                  <a:fillRect t="-3593"/>
                </a:stretch>
              </a:blipFill>
              <a:ln w="28575">
                <a:solidFill>
                  <a:srgbClr val="FF0000"/>
                </a:solidFill>
              </a:ln>
            </p:spPr>
            <p:txBody>
              <a:bodyPr/>
              <a:lstStyle/>
              <a:p>
                <a:r>
                  <a:rPr lang="zh-CN" altLang="en-US">
                    <a:noFill/>
                  </a:rPr>
                  <a:t> </a:t>
                </a:r>
              </a:p>
            </p:txBody>
          </p:sp>
        </mc:Fallback>
      </mc:AlternateContent>
    </p:spTree>
    <p:extLst>
      <p:ext uri="{BB962C8B-B14F-4D97-AF65-F5344CB8AC3E}">
        <p14:creationId xmlns:p14="http://schemas.microsoft.com/office/powerpoint/2010/main" val="874260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3936" t="9730" r="10177" b="13345"/>
          <a:stretch/>
        </p:blipFill>
        <p:spPr>
          <a:xfrm>
            <a:off x="8689195" y="2188557"/>
            <a:ext cx="769313" cy="582424"/>
          </a:xfrm>
          <a:prstGeom prst="rect">
            <a:avLst/>
          </a:prstGeom>
        </p:spPr>
      </p:pic>
      <p:sp>
        <p:nvSpPr>
          <p:cNvPr id="2" name="标题 1"/>
          <p:cNvSpPr>
            <a:spLocks noGrp="1"/>
          </p:cNvSpPr>
          <p:nvPr>
            <p:ph type="title"/>
          </p:nvPr>
        </p:nvSpPr>
        <p:spPr/>
        <p:txBody>
          <a:bodyPr/>
          <a:lstStyle/>
          <a:p>
            <a:r>
              <a:rPr lang="en-US" altLang="zh-CN" dirty="0"/>
              <a:t>Windowing</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783772" y="856989"/>
                <a:ext cx="5243079" cy="5444238"/>
              </a:xfrm>
            </p:spPr>
            <p:txBody>
              <a:bodyPr>
                <a:noAutofit/>
              </a:bodyPr>
              <a:lstStyle/>
              <a:p>
                <a:r>
                  <a:rPr lang="en-US" altLang="zh-CN" dirty="0"/>
                  <a:t>Window the signal </a:t>
                </a:r>
                <a14:m>
                  <m:oMath xmlns:m="http://schemas.openxmlformats.org/officeDocument/2006/math">
                    <m:r>
                      <a:rPr lang="en-US" altLang="zh-CN" i="1" dirty="0" smtClean="0">
                        <a:latin typeface="Cambria Math" panose="02040503050406030204" pitchFamily="18" charset="0"/>
                      </a:rPr>
                      <m:t>𝑥</m:t>
                    </m:r>
                    <m:r>
                      <a:rPr lang="en-US" altLang="zh-CN" b="0" i="1" dirty="0" smtClean="0">
                        <a:latin typeface="Cambria Math" panose="02040503050406030204" pitchFamily="18" charset="0"/>
                      </a:rPr>
                      <m:t>′</m:t>
                    </m:r>
                    <m:r>
                      <a:rPr lang="en-US" altLang="zh-CN"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𝑡</m:t>
                        </m:r>
                      </m:e>
                      <m:sub>
                        <m:r>
                          <a:rPr lang="en-US" altLang="zh-CN" i="1" dirty="0" smtClean="0">
                            <a:latin typeface="Cambria Math" panose="02040503050406030204" pitchFamily="18" charset="0"/>
                          </a:rPr>
                          <m:t>𝑑</m:t>
                        </m:r>
                      </m:sub>
                    </m:sSub>
                    <m:r>
                      <a:rPr lang="en-US" altLang="zh-CN" i="1" dirty="0" smtClean="0">
                        <a:latin typeface="Cambria Math" panose="02040503050406030204" pitchFamily="18" charset="0"/>
                      </a:rPr>
                      <m:t>]</m:t>
                    </m:r>
                  </m:oMath>
                </a14:m>
                <a:r>
                  <a:rPr lang="en-US" altLang="zh-CN" dirty="0"/>
                  <a:t> into frames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𝑥</m:t>
                        </m:r>
                      </m:e>
                      <m:sub>
                        <m:r>
                          <a:rPr lang="en-US" altLang="zh-CN" i="1" dirty="0" smtClean="0">
                            <a:latin typeface="Cambria Math" panose="02040503050406030204" pitchFamily="18" charset="0"/>
                          </a:rPr>
                          <m:t>𝑡</m:t>
                        </m:r>
                      </m:sub>
                    </m:sSub>
                    <m:r>
                      <a:rPr lang="en-US" altLang="zh-CN" i="1" dirty="0" smtClean="0">
                        <a:latin typeface="Cambria Math" panose="02040503050406030204" pitchFamily="18" charset="0"/>
                      </a:rPr>
                      <m:t>[</m:t>
                    </m:r>
                    <m:r>
                      <a:rPr lang="en-US" altLang="zh-CN" i="1" dirty="0" smtClean="0">
                        <a:latin typeface="Cambria Math" panose="02040503050406030204" pitchFamily="18" charset="0"/>
                      </a:rPr>
                      <m:t>𝑛</m:t>
                    </m:r>
                    <m:r>
                      <a:rPr lang="en-US" altLang="zh-CN" i="1" dirty="0">
                        <a:latin typeface="Cambria Math" panose="02040503050406030204" pitchFamily="18" charset="0"/>
                      </a:rPr>
                      <m:t>]</m:t>
                    </m:r>
                  </m:oMath>
                </a14:m>
                <a:r>
                  <a:rPr lang="en-US" altLang="zh-CN" dirty="0"/>
                  <a:t> and apply Fourier Transform to each segment.</a:t>
                </a:r>
              </a:p>
              <a:p>
                <a:pPr lvl="1"/>
                <a:r>
                  <a:rPr lang="en-US" altLang="zh-CN" dirty="0"/>
                  <a:t>Short frame width: wide-band, high time resolution, low frequency resolution</a:t>
                </a:r>
              </a:p>
              <a:p>
                <a:pPr lvl="1"/>
                <a:r>
                  <a:rPr lang="en-US" altLang="zh-CN" dirty="0"/>
                  <a:t>Long frame width: narrow-band, low time resolution, high frequency resolution</a:t>
                </a:r>
              </a:p>
              <a:p>
                <a:r>
                  <a:rPr lang="en-US" altLang="zh-CN" dirty="0"/>
                  <a:t>For ASR:</a:t>
                </a:r>
              </a:p>
              <a:p>
                <a:pPr lvl="1"/>
                <a:r>
                  <a:rPr lang="en-US" altLang="zh-CN" dirty="0"/>
                  <a:t>frame width ∼ 25ms</a:t>
                </a:r>
              </a:p>
              <a:p>
                <a:pPr lvl="1"/>
                <a:r>
                  <a:rPr lang="en-US" altLang="zh-CN" dirty="0"/>
                  <a:t>frame shift ∼ 10ms</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783772" y="856989"/>
                <a:ext cx="5243079" cy="5444238"/>
              </a:xfrm>
              <a:blipFill>
                <a:blip r:embed="rId4"/>
                <a:stretch>
                  <a:fillRect l="-1860" t="-1568" r="-1744"/>
                </a:stretch>
              </a:blipFill>
            </p:spPr>
            <p:txBody>
              <a:bodyPr/>
              <a:lstStyle/>
              <a:p>
                <a:r>
                  <a:rPr lang="zh-CN" altLang="en-US">
                    <a:noFill/>
                  </a:rPr>
                  <a:t> </a:t>
                </a:r>
              </a:p>
            </p:txBody>
          </p:sp>
        </mc:Fallback>
      </mc:AlternateContent>
      <p:sp>
        <p:nvSpPr>
          <p:cNvPr id="5" name="页脚占位符 4"/>
          <p:cNvSpPr>
            <a:spLocks noGrp="1"/>
          </p:cNvSpPr>
          <p:nvPr>
            <p:ph type="ftr" sz="quarter" idx="11"/>
          </p:nvPr>
        </p:nvSpPr>
        <p:spPr/>
        <p:txBody>
          <a:bodyPr/>
          <a:lstStyle/>
          <a:p>
            <a:pPr>
              <a:defRPr/>
            </a:pPr>
            <a:r>
              <a:rPr lang="en-US" altLang="zh-TW"/>
              <a:t>Speech Recognition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22</a:t>
            </a:fld>
            <a:endParaRPr lang="en-US" altLang="zh-TW"/>
          </a:p>
        </p:txBody>
      </p:sp>
      <p:pic>
        <p:nvPicPr>
          <p:cNvPr id="13" name="图片 12"/>
          <p:cNvPicPr>
            <a:picLocks noChangeAspect="1"/>
          </p:cNvPicPr>
          <p:nvPr/>
        </p:nvPicPr>
        <p:blipFill rotWithShape="1">
          <a:blip r:embed="rId5">
            <a:extLst>
              <a:ext uri="{28A0092B-C50C-407E-A947-70E740481C1C}">
                <a14:useLocalDpi xmlns:a14="http://schemas.microsoft.com/office/drawing/2010/main" val="0"/>
              </a:ext>
            </a:extLst>
          </a:blip>
          <a:srcRect l="16508" t="10770" r="30952" b="53393"/>
          <a:stretch/>
        </p:blipFill>
        <p:spPr>
          <a:xfrm>
            <a:off x="6373761" y="1076065"/>
            <a:ext cx="4804228" cy="957943"/>
          </a:xfrm>
          <a:prstGeom prst="rect">
            <a:avLst/>
          </a:prstGeom>
        </p:spPr>
      </p:pic>
      <mc:AlternateContent xmlns:mc="http://schemas.openxmlformats.org/markup-compatibility/2006" xmlns:a14="http://schemas.microsoft.com/office/drawing/2010/main">
        <mc:Choice Requires="a14">
          <p:sp>
            <p:nvSpPr>
              <p:cNvPr id="14" name="矩形 13"/>
              <p:cNvSpPr/>
              <p:nvPr/>
            </p:nvSpPr>
            <p:spPr>
              <a:xfrm>
                <a:off x="7597896" y="1694050"/>
                <a:ext cx="857927" cy="400110"/>
              </a:xfrm>
              <a:prstGeom prst="rect">
                <a:avLst/>
              </a:prstGeom>
            </p:spPr>
            <p:txBody>
              <a:bodyPr wrap="none">
                <a:spAutoFit/>
              </a:bodyPr>
              <a:lstStyle/>
              <a:p>
                <a14:m>
                  <m:oMath xmlns:m="http://schemas.openxmlformats.org/officeDocument/2006/math">
                    <m:r>
                      <a:rPr lang="en-US" altLang="zh-CN" sz="2000" i="1" dirty="0">
                        <a:latin typeface="Cambria Math" panose="02040503050406030204" pitchFamily="18" charset="0"/>
                      </a:rPr>
                      <m:t>𝑥</m:t>
                    </m:r>
                    <m:r>
                      <a:rPr lang="en-US" altLang="zh-CN" sz="2000" i="1" dirty="0">
                        <a:latin typeface="Cambria Math" panose="02040503050406030204" pitchFamily="18" charset="0"/>
                      </a:rPr>
                      <m:t>′[</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𝑡</m:t>
                        </m:r>
                      </m:e>
                      <m:sub>
                        <m:r>
                          <a:rPr lang="en-US" altLang="zh-CN" sz="2000" i="1" dirty="0">
                            <a:latin typeface="Cambria Math" panose="02040503050406030204" pitchFamily="18" charset="0"/>
                          </a:rPr>
                          <m:t>𝑑</m:t>
                        </m:r>
                      </m:sub>
                    </m:sSub>
                    <m:r>
                      <a:rPr lang="en-US" altLang="zh-CN" sz="2000" i="1" dirty="0">
                        <a:latin typeface="Cambria Math" panose="02040503050406030204" pitchFamily="18" charset="0"/>
                      </a:rPr>
                      <m:t>]</m:t>
                    </m:r>
                  </m:oMath>
                </a14:m>
                <a:r>
                  <a:rPr lang="en-US" altLang="zh-CN" sz="2000" dirty="0"/>
                  <a:t> </a:t>
                </a:r>
                <a:endParaRPr lang="zh-CN" altLang="en-US" sz="2000" dirty="0"/>
              </a:p>
            </p:txBody>
          </p:sp>
        </mc:Choice>
        <mc:Fallback xmlns="">
          <p:sp>
            <p:nvSpPr>
              <p:cNvPr id="14" name="矩形 13"/>
              <p:cNvSpPr>
                <a:spLocks noRot="1" noChangeAspect="1" noMove="1" noResize="1" noEditPoints="1" noAdjustHandles="1" noChangeArrowheads="1" noChangeShapeType="1" noTextEdit="1"/>
              </p:cNvSpPr>
              <p:nvPr/>
            </p:nvSpPr>
            <p:spPr>
              <a:xfrm>
                <a:off x="7597896" y="1694050"/>
                <a:ext cx="857927" cy="400110"/>
              </a:xfrm>
              <a:prstGeom prst="rect">
                <a:avLst/>
              </a:prstGeom>
              <a:blipFill>
                <a:blip r:embed="rId6"/>
                <a:stretch>
                  <a:fillRect l="-709" b="-13636"/>
                </a:stretch>
              </a:blipFill>
            </p:spPr>
            <p:txBody>
              <a:bodyPr/>
              <a:lstStyle/>
              <a:p>
                <a:r>
                  <a:rPr lang="zh-CN" altLang="en-US">
                    <a:noFill/>
                  </a:rPr>
                  <a:t> </a:t>
                </a:r>
              </a:p>
            </p:txBody>
          </p:sp>
        </mc:Fallback>
      </mc:AlternateContent>
      <p:sp>
        <p:nvSpPr>
          <p:cNvPr id="15" name="矩形 14"/>
          <p:cNvSpPr/>
          <p:nvPr/>
        </p:nvSpPr>
        <p:spPr>
          <a:xfrm>
            <a:off x="8112585" y="796729"/>
            <a:ext cx="1555619" cy="461665"/>
          </a:xfrm>
          <a:prstGeom prst="rect">
            <a:avLst/>
          </a:prstGeom>
        </p:spPr>
        <p:txBody>
          <a:bodyPr wrap="none">
            <a:spAutoFit/>
          </a:bodyPr>
          <a:lstStyle/>
          <a:p>
            <a:r>
              <a:rPr lang="en-US" altLang="zh-CN" sz="2400" dirty="0">
                <a:solidFill>
                  <a:srgbClr val="FF0000"/>
                </a:solidFill>
              </a:rPr>
              <a:t>windowing</a:t>
            </a:r>
            <a:endParaRPr lang="zh-CN" altLang="en-US" sz="2000" dirty="0">
              <a:solidFill>
                <a:srgbClr val="FF0000"/>
              </a:solidFill>
            </a:endParaRPr>
          </a:p>
        </p:txBody>
      </p:sp>
      <p:sp>
        <p:nvSpPr>
          <p:cNvPr id="16" name="矩形 15"/>
          <p:cNvSpPr/>
          <p:nvPr/>
        </p:nvSpPr>
        <p:spPr>
          <a:xfrm>
            <a:off x="9544180" y="1879277"/>
            <a:ext cx="1511504" cy="400110"/>
          </a:xfrm>
          <a:prstGeom prst="rect">
            <a:avLst/>
          </a:prstGeom>
        </p:spPr>
        <p:txBody>
          <a:bodyPr wrap="none">
            <a:spAutoFit/>
          </a:bodyPr>
          <a:lstStyle/>
          <a:p>
            <a:r>
              <a:rPr lang="en-US" altLang="zh-CN" sz="2000" i="1" dirty="0">
                <a:solidFill>
                  <a:schemeClr val="tx1">
                    <a:lumMod val="65000"/>
                    <a:lumOff val="35000"/>
                  </a:schemeClr>
                </a:solidFill>
                <a:latin typeface="Times New Roman" panose="02020603050405020304" pitchFamily="18" charset="0"/>
                <a:cs typeface="Times New Roman" panose="02020603050405020304" pitchFamily="18" charset="0"/>
              </a:rPr>
              <a:t>t</a:t>
            </a:r>
            <a:r>
              <a:rPr lang="en-US" altLang="zh-CN" sz="2000" dirty="0">
                <a:solidFill>
                  <a:schemeClr val="tx1">
                    <a:lumMod val="65000"/>
                    <a:lumOff val="35000"/>
                  </a:schemeClr>
                </a:solidFill>
                <a:latin typeface="Times New Roman" panose="02020603050405020304" pitchFamily="18" charset="0"/>
                <a:cs typeface="Times New Roman" panose="02020603050405020304" pitchFamily="18" charset="0"/>
              </a:rPr>
              <a:t>+1-</a:t>
            </a:r>
            <a:r>
              <a:rPr lang="en-US" altLang="zh-CN" sz="2000" dirty="0">
                <a:solidFill>
                  <a:schemeClr val="tx1">
                    <a:lumMod val="65000"/>
                    <a:lumOff val="35000"/>
                  </a:schemeClr>
                </a:solidFill>
              </a:rPr>
              <a:t>th frame</a:t>
            </a:r>
            <a:endParaRPr lang="zh-CN" altLang="en-US" dirty="0">
              <a:solidFill>
                <a:schemeClr val="tx1">
                  <a:lumMod val="65000"/>
                  <a:lumOff val="35000"/>
                </a:schemeClr>
              </a:solidFill>
            </a:endParaRPr>
          </a:p>
        </p:txBody>
      </p:sp>
      <p:cxnSp>
        <p:nvCxnSpPr>
          <p:cNvPr id="19" name="直接连接符 18"/>
          <p:cNvCxnSpPr/>
          <p:nvPr/>
        </p:nvCxnSpPr>
        <p:spPr>
          <a:xfrm>
            <a:off x="8682220" y="1847043"/>
            <a:ext cx="0" cy="988759"/>
          </a:xfrm>
          <a:prstGeom prst="line">
            <a:avLst/>
          </a:prstGeom>
          <a:ln w="19050">
            <a:solidFill>
              <a:srgbClr val="3333FF"/>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9464294" y="1832007"/>
            <a:ext cx="0" cy="988759"/>
          </a:xfrm>
          <a:prstGeom prst="line">
            <a:avLst/>
          </a:prstGeom>
          <a:ln w="19050">
            <a:solidFill>
              <a:srgbClr val="3333FF"/>
            </a:solidFill>
            <a:prstDash val="sysDash"/>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8252495" y="2837179"/>
            <a:ext cx="237151"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0</a:t>
            </a:r>
            <a:endParaRPr lang="zh-CN" altLang="en-US" dirty="0">
              <a:latin typeface="Times New Roman" panose="02020603050405020304" pitchFamily="18" charset="0"/>
              <a:cs typeface="Times New Roman" panose="02020603050405020304" pitchFamily="18" charset="0"/>
            </a:endParaRPr>
          </a:p>
        </p:txBody>
      </p:sp>
      <p:sp>
        <p:nvSpPr>
          <p:cNvPr id="23" name="文本框 22"/>
          <p:cNvSpPr txBox="1"/>
          <p:nvPr/>
        </p:nvSpPr>
        <p:spPr>
          <a:xfrm>
            <a:off x="9017054" y="2820765"/>
            <a:ext cx="527126" cy="369332"/>
          </a:xfrm>
          <a:prstGeom prst="rect">
            <a:avLst/>
          </a:prstGeom>
          <a:noFill/>
        </p:spPr>
        <p:txBody>
          <a:bodyPr wrap="square" rtlCol="0">
            <a:spAutoFit/>
          </a:bodyPr>
          <a:lstStyle/>
          <a:p>
            <a:pPr algn="ctr"/>
            <a:r>
              <a:rPr lang="en-US" altLang="zh-CN" i="1" dirty="0">
                <a:latin typeface="Times New Roman" panose="02020603050405020304" pitchFamily="18" charset="0"/>
                <a:cs typeface="Times New Roman" panose="02020603050405020304" pitchFamily="18" charset="0"/>
              </a:rPr>
              <a:t>L</a:t>
            </a:r>
            <a:r>
              <a:rPr lang="en-US" altLang="zh-CN" dirty="0">
                <a:latin typeface="Times New Roman" panose="02020603050405020304" pitchFamily="18" charset="0"/>
                <a:cs typeface="Times New Roman" panose="02020603050405020304" pitchFamily="18" charset="0"/>
              </a:rPr>
              <a:t>-1</a:t>
            </a:r>
            <a:endParaRPr lang="zh-CN" altLang="en-US" dirty="0">
              <a:latin typeface="Times New Roman" panose="02020603050405020304" pitchFamily="18" charset="0"/>
              <a:cs typeface="Times New Roman" panose="02020603050405020304" pitchFamily="18" charset="0"/>
            </a:endParaRPr>
          </a:p>
        </p:txBody>
      </p:sp>
      <p:sp>
        <p:nvSpPr>
          <p:cNvPr id="7" name="矩形 6"/>
          <p:cNvSpPr/>
          <p:nvPr/>
        </p:nvSpPr>
        <p:spPr>
          <a:xfrm>
            <a:off x="8677457" y="1416957"/>
            <a:ext cx="781050" cy="453217"/>
          </a:xfrm>
          <a:prstGeom prst="rect">
            <a:avLst/>
          </a:prstGeom>
          <a:noFill/>
          <a:ln>
            <a:solidFill>
              <a:srgbClr val="3333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9280617" y="1046511"/>
            <a:ext cx="734496" cy="461665"/>
          </a:xfrm>
          <a:prstGeom prst="rect">
            <a:avLst/>
          </a:prstGeom>
        </p:spPr>
        <p:txBody>
          <a:bodyPr wrap="none">
            <a:spAutoFit/>
          </a:bodyPr>
          <a:lstStyle/>
          <a:p>
            <a:r>
              <a:rPr lang="en-US" altLang="zh-CN" sz="2400" dirty="0">
                <a:solidFill>
                  <a:srgbClr val="FF0000"/>
                </a:solidFill>
              </a:rPr>
              <a:t>shift</a:t>
            </a:r>
            <a:endParaRPr lang="zh-CN" altLang="en-US" sz="2000" dirty="0">
              <a:solidFill>
                <a:srgbClr val="FF0000"/>
              </a:solidFill>
            </a:endParaRPr>
          </a:p>
        </p:txBody>
      </p:sp>
      <mc:AlternateContent xmlns:mc="http://schemas.openxmlformats.org/markup-compatibility/2006" xmlns:a14="http://schemas.microsoft.com/office/drawing/2010/main">
        <mc:Choice Requires="a14">
          <p:sp>
            <p:nvSpPr>
              <p:cNvPr id="24" name="矩形 23"/>
              <p:cNvSpPr/>
              <p:nvPr/>
            </p:nvSpPr>
            <p:spPr>
              <a:xfrm>
                <a:off x="7648010" y="2355188"/>
                <a:ext cx="1050159" cy="400110"/>
              </a:xfrm>
              <a:prstGeom prst="rect">
                <a:avLst/>
              </a:prstGeom>
            </p:spPr>
            <p:txBody>
              <a:bodyPr wrap="none">
                <a:spAutoFit/>
              </a:bodyPr>
              <a:lstStyle/>
              <a:p>
                <a14:m>
                  <m:oMath xmlns:m="http://schemas.openxmlformats.org/officeDocument/2006/math">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𝑥</m:t>
                        </m:r>
                      </m:e>
                      <m:sub>
                        <m:r>
                          <a:rPr lang="en-US" altLang="zh-CN" sz="2000" i="1" dirty="0">
                            <a:latin typeface="Cambria Math" panose="02040503050406030204" pitchFamily="18" charset="0"/>
                          </a:rPr>
                          <m:t>𝑡</m:t>
                        </m:r>
                        <m:r>
                          <a:rPr lang="en-US" altLang="zh-CN" sz="2000" i="1" dirty="0">
                            <a:latin typeface="Cambria Math" panose="02040503050406030204" pitchFamily="18" charset="0"/>
                          </a:rPr>
                          <m:t>+1</m:t>
                        </m:r>
                      </m:sub>
                    </m:sSub>
                    <m:r>
                      <a:rPr lang="en-US" altLang="zh-CN" sz="2000" i="1" dirty="0">
                        <a:latin typeface="Cambria Math" panose="02040503050406030204" pitchFamily="18" charset="0"/>
                      </a:rPr>
                      <m:t>[</m:t>
                    </m:r>
                    <m:r>
                      <a:rPr lang="en-US" altLang="zh-CN" sz="2000" i="1" dirty="0">
                        <a:latin typeface="Cambria Math" panose="02040503050406030204" pitchFamily="18" charset="0"/>
                      </a:rPr>
                      <m:t>𝑛</m:t>
                    </m:r>
                    <m:r>
                      <a:rPr lang="en-US" altLang="zh-CN" sz="2000" i="1" dirty="0">
                        <a:latin typeface="Cambria Math" panose="02040503050406030204" pitchFamily="18" charset="0"/>
                      </a:rPr>
                      <m:t>]</m:t>
                    </m:r>
                  </m:oMath>
                </a14:m>
                <a:r>
                  <a:rPr lang="en-US" altLang="zh-CN" sz="2000" dirty="0"/>
                  <a:t> </a:t>
                </a:r>
                <a:endParaRPr lang="zh-CN" altLang="en-US" sz="2000" dirty="0"/>
              </a:p>
            </p:txBody>
          </p:sp>
        </mc:Choice>
        <mc:Fallback xmlns="">
          <p:sp>
            <p:nvSpPr>
              <p:cNvPr id="24" name="矩形 23"/>
              <p:cNvSpPr>
                <a:spLocks noRot="1" noChangeAspect="1" noMove="1" noResize="1" noEditPoints="1" noAdjustHandles="1" noChangeArrowheads="1" noChangeShapeType="1" noTextEdit="1"/>
              </p:cNvSpPr>
              <p:nvPr/>
            </p:nvSpPr>
            <p:spPr>
              <a:xfrm>
                <a:off x="7648010" y="2355188"/>
                <a:ext cx="1050159" cy="400110"/>
              </a:xfrm>
              <a:prstGeom prst="rect">
                <a:avLst/>
              </a:prstGeom>
              <a:blipFill>
                <a:blip r:embed="rId7"/>
                <a:stretch>
                  <a:fillRect b="-1515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矩形 19"/>
              <p:cNvSpPr/>
              <p:nvPr/>
            </p:nvSpPr>
            <p:spPr>
              <a:xfrm>
                <a:off x="5181960" y="4561741"/>
                <a:ext cx="5822924" cy="984885"/>
              </a:xfrm>
              <a:prstGeom prst="rect">
                <a:avLst/>
              </a:prstGeom>
              <a:ln w="28575">
                <a:solidFill>
                  <a:srgbClr val="FF0000"/>
                </a:solidFill>
              </a:ln>
            </p:spPr>
            <p:txBody>
              <a:bodyPr wrap="square">
                <a:spAutoFit/>
              </a:bodyPr>
              <a:lstStyle/>
              <a:p>
                <a:pPr>
                  <a:spcAft>
                    <a:spcPts val="1200"/>
                  </a:spcAft>
                </a:pPr>
                <a:r>
                  <a:rPr lang="en-US" altLang="zh-CN" sz="2400" dirty="0"/>
                  <a:t>  Windowed signal </a:t>
                </a:r>
              </a:p>
              <a:p>
                <a:pPr/>
                <a14:m>
                  <m:oMathPara xmlns:m="http://schemas.openxmlformats.org/officeDocument/2006/math">
                    <m:oMathParaPr>
                      <m:jc m:val="centerGroup"/>
                    </m:oMathParaPr>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𝑡</m:t>
                          </m:r>
                        </m:sub>
                      </m:sSub>
                      <m:d>
                        <m:dPr>
                          <m:begChr m:val="["/>
                          <m:endChr m:val="]"/>
                          <m:ctrlPr>
                            <a:rPr lang="en-US" altLang="zh-CN" sz="2400" i="1">
                              <a:latin typeface="Cambria Math" panose="02040503050406030204" pitchFamily="18" charset="0"/>
                            </a:rPr>
                          </m:ctrlPr>
                        </m:dPr>
                        <m:e>
                          <m:r>
                            <a:rPr lang="en-US" altLang="zh-CN" sz="2400" i="1">
                              <a:latin typeface="Cambria Math" panose="02040503050406030204" pitchFamily="18" charset="0"/>
                            </a:rPr>
                            <m:t>𝑛</m:t>
                          </m:r>
                        </m:e>
                      </m:d>
                      <m:r>
                        <a:rPr lang="en-US" altLang="zh-CN" sz="2400" i="1">
                          <a:latin typeface="Cambria Math" panose="02040503050406030204" pitchFamily="18" charset="0"/>
                        </a:rPr>
                        <m:t>=</m:t>
                      </m:r>
                      <m:r>
                        <a:rPr lang="en-US" altLang="zh-CN" sz="2400" i="1">
                          <a:latin typeface="Cambria Math" panose="02040503050406030204" pitchFamily="18" charset="0"/>
                        </a:rPr>
                        <m:t>𝑤</m:t>
                      </m:r>
                      <m:d>
                        <m:dPr>
                          <m:begChr m:val="["/>
                          <m:endChr m:val="]"/>
                          <m:ctrlPr>
                            <a:rPr lang="en-US" altLang="zh-CN" sz="2400" i="1">
                              <a:latin typeface="Cambria Math" panose="02040503050406030204" pitchFamily="18" charset="0"/>
                            </a:rPr>
                          </m:ctrlPr>
                        </m:dPr>
                        <m:e>
                          <m:r>
                            <a:rPr lang="en-US" altLang="zh-CN" sz="2400" i="1">
                              <a:latin typeface="Cambria Math" panose="02040503050406030204" pitchFamily="18" charset="0"/>
                            </a:rPr>
                            <m:t>𝑛</m:t>
                          </m:r>
                        </m:e>
                      </m:d>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𝑥</m:t>
                          </m:r>
                        </m:e>
                        <m:sup>
                          <m:r>
                            <a:rPr lang="en-US" altLang="zh-CN" sz="2400" i="1">
                              <a:latin typeface="Cambria Math" panose="02040503050406030204" pitchFamily="18" charset="0"/>
                            </a:rPr>
                            <m:t>′</m:t>
                          </m:r>
                        </m:sup>
                      </m:sSup>
                      <m:d>
                        <m:dPr>
                          <m:begChr m:val="["/>
                          <m:endChr m:val="]"/>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𝑡</m:t>
                              </m:r>
                            </m:e>
                            <m:sub>
                              <m:r>
                                <a:rPr lang="en-US" altLang="zh-CN" sz="2400" i="1">
                                  <a:latin typeface="Cambria Math" panose="02040503050406030204" pitchFamily="18" charset="0"/>
                                </a:rPr>
                                <m:t>𝑑</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𝑛</m:t>
                          </m:r>
                        </m:e>
                      </m:d>
                      <m:r>
                        <a:rPr lang="en-US" altLang="zh-CN" sz="2400" i="1">
                          <a:latin typeface="Cambria Math" panose="02040503050406030204" pitchFamily="18" charset="0"/>
                        </a:rPr>
                        <m:t>,  0≤</m:t>
                      </m:r>
                      <m:r>
                        <a:rPr lang="en-US" altLang="zh-CN" sz="2400" i="1">
                          <a:latin typeface="Cambria Math" panose="02040503050406030204" pitchFamily="18" charset="0"/>
                        </a:rPr>
                        <m:t>𝑛</m:t>
                      </m:r>
                      <m:r>
                        <a:rPr lang="en-US" altLang="zh-CN" sz="2400" i="1">
                          <a:latin typeface="Cambria Math" panose="02040503050406030204" pitchFamily="18" charset="0"/>
                        </a:rPr>
                        <m:t>≤</m:t>
                      </m:r>
                      <m:r>
                        <a:rPr lang="en-US" altLang="zh-CN" sz="2400" i="1">
                          <a:latin typeface="Cambria Math" panose="02040503050406030204" pitchFamily="18" charset="0"/>
                        </a:rPr>
                        <m:t>𝐿</m:t>
                      </m:r>
                      <m:r>
                        <a:rPr lang="en-US" altLang="zh-CN" sz="2400" i="1">
                          <a:latin typeface="Cambria Math" panose="02040503050406030204" pitchFamily="18" charset="0"/>
                        </a:rPr>
                        <m:t>−1</m:t>
                      </m:r>
                    </m:oMath>
                  </m:oMathPara>
                </a14:m>
                <a:endParaRPr lang="zh-CN" altLang="en-US" sz="2400" dirty="0"/>
              </a:p>
            </p:txBody>
          </p:sp>
        </mc:Choice>
        <mc:Fallback xmlns="">
          <p:sp>
            <p:nvSpPr>
              <p:cNvPr id="20" name="矩形 19"/>
              <p:cNvSpPr>
                <a:spLocks noRot="1" noChangeAspect="1" noMove="1" noResize="1" noEditPoints="1" noAdjustHandles="1" noChangeArrowheads="1" noChangeShapeType="1" noTextEdit="1"/>
              </p:cNvSpPr>
              <p:nvPr/>
            </p:nvSpPr>
            <p:spPr>
              <a:xfrm>
                <a:off x="5181960" y="4561741"/>
                <a:ext cx="5822924" cy="984885"/>
              </a:xfrm>
              <a:prstGeom prst="rect">
                <a:avLst/>
              </a:prstGeom>
              <a:blipFill>
                <a:blip r:embed="rId8"/>
                <a:stretch>
                  <a:fillRect t="-3593"/>
                </a:stretch>
              </a:blipFill>
              <a:ln w="28575">
                <a:solidFill>
                  <a:srgbClr val="FF0000"/>
                </a:solidFill>
              </a:ln>
            </p:spPr>
            <p:txBody>
              <a:bodyPr/>
              <a:lstStyle/>
              <a:p>
                <a:r>
                  <a:rPr lang="zh-CN" altLang="en-US">
                    <a:noFill/>
                  </a:rPr>
                  <a:t> </a:t>
                </a:r>
              </a:p>
            </p:txBody>
          </p:sp>
        </mc:Fallback>
      </mc:AlternateContent>
    </p:spTree>
    <p:extLst>
      <p:ext uri="{BB962C8B-B14F-4D97-AF65-F5344CB8AC3E}">
        <p14:creationId xmlns:p14="http://schemas.microsoft.com/office/powerpoint/2010/main" val="3655922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Discrete Fourier Transform (DFT)</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Purpose: extracts spectral information from a windowed signal (i.e. how much energy at each frequency band)</a:t>
                </a:r>
              </a:p>
              <a:p>
                <a:r>
                  <a:rPr lang="en-US" altLang="zh-CN" dirty="0"/>
                  <a:t>Input: windowed signal </a:t>
                </a:r>
                <a14:m>
                  <m:oMath xmlns:m="http://schemas.openxmlformats.org/officeDocument/2006/math">
                    <m:r>
                      <a:rPr lang="en-US" altLang="zh-CN" i="1" dirty="0" smtClean="0">
                        <a:latin typeface="Cambria Math" panose="02040503050406030204" pitchFamily="18" charset="0"/>
                      </a:rPr>
                      <m:t>𝑥</m:t>
                    </m:r>
                    <m:r>
                      <a:rPr lang="en-US" altLang="zh-CN" i="1" dirty="0" smtClean="0">
                        <a:latin typeface="Cambria Math" panose="02040503050406030204" pitchFamily="18" charset="0"/>
                      </a:rPr>
                      <m:t>[0], . . . , </m:t>
                    </m:r>
                    <m:r>
                      <a:rPr lang="en-US" altLang="zh-CN" i="1" dirty="0">
                        <a:latin typeface="Cambria Math" panose="02040503050406030204" pitchFamily="18" charset="0"/>
                      </a:rPr>
                      <m:t>𝑥</m:t>
                    </m:r>
                    <m:r>
                      <a:rPr lang="en-US" altLang="zh-CN" i="1" dirty="0">
                        <a:latin typeface="Cambria Math" panose="02040503050406030204" pitchFamily="18" charset="0"/>
                      </a:rPr>
                      <m:t>[</m:t>
                    </m:r>
                    <m:r>
                      <a:rPr lang="en-US" altLang="zh-CN" i="1" dirty="0">
                        <a:latin typeface="Cambria Math" panose="02040503050406030204" pitchFamily="18" charset="0"/>
                      </a:rPr>
                      <m:t>𝐿</m:t>
                    </m:r>
                    <m:r>
                      <a:rPr lang="en-US" altLang="zh-CN" i="1" dirty="0">
                        <a:latin typeface="Cambria Math" panose="02040503050406030204" pitchFamily="18" charset="0"/>
                      </a:rPr>
                      <m:t>−1] </m:t>
                    </m:r>
                  </m:oMath>
                </a14:m>
                <a:r>
                  <a:rPr lang="en-US" altLang="zh-CN" dirty="0"/>
                  <a:t>(time domain)</a:t>
                </a:r>
              </a:p>
              <a:p>
                <a:r>
                  <a:rPr lang="en-US" altLang="zh-CN" dirty="0"/>
                  <a:t>Output: a complex number </a:t>
                </a:r>
                <a14:m>
                  <m:oMath xmlns:m="http://schemas.openxmlformats.org/officeDocument/2006/math">
                    <m:r>
                      <a:rPr lang="en-US" altLang="zh-CN" i="1" dirty="0" smtClean="0">
                        <a:latin typeface="Cambria Math" panose="02040503050406030204" pitchFamily="18" charset="0"/>
                      </a:rPr>
                      <m:t>𝑋</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𝑘</m:t>
                    </m:r>
                    <m:r>
                      <a:rPr lang="en-US" altLang="zh-CN" i="1" dirty="0" smtClean="0">
                        <a:latin typeface="Cambria Math" panose="02040503050406030204" pitchFamily="18" charset="0"/>
                      </a:rPr>
                      <m:t>]</m:t>
                    </m:r>
                  </m:oMath>
                </a14:m>
                <a:r>
                  <a:rPr lang="en-US" altLang="zh-CN" dirty="0"/>
                  <a:t> for each of </a:t>
                </a:r>
                <a14:m>
                  <m:oMath xmlns:m="http://schemas.openxmlformats.org/officeDocument/2006/math">
                    <m:r>
                      <a:rPr lang="en-US" altLang="zh-CN" i="1" dirty="0" smtClean="0">
                        <a:latin typeface="Cambria Math" panose="02040503050406030204" pitchFamily="18" charset="0"/>
                      </a:rPr>
                      <m:t>𝑁</m:t>
                    </m:r>
                  </m:oMath>
                </a14:m>
                <a:r>
                  <a:rPr lang="en-US" altLang="zh-CN" dirty="0"/>
                  <a:t> frequency bands representing magnitude and phase for the </a:t>
                </a:r>
                <a:r>
                  <a:rPr lang="en-US" altLang="zh-CN" i="1" dirty="0">
                    <a:latin typeface="Times New Roman" panose="02020603050405020304" pitchFamily="18" charset="0"/>
                    <a:cs typeface="Times New Roman" panose="02020603050405020304" pitchFamily="18" charset="0"/>
                  </a:rPr>
                  <a:t>k-</a:t>
                </a:r>
                <a:r>
                  <a:rPr lang="en-US" altLang="zh-CN" dirty="0" err="1"/>
                  <a:t>th</a:t>
                </a:r>
                <a:r>
                  <a:rPr lang="en-US" altLang="zh-CN" dirty="0"/>
                  <a:t> frequency component (frequency domain)</a:t>
                </a:r>
              </a:p>
              <a:p>
                <a:r>
                  <a:rPr lang="en-US" altLang="zh-CN" dirty="0"/>
                  <a:t>Discrete Fourier Transform (DFT):</a:t>
                </a:r>
              </a:p>
              <a:p>
                <a:endParaRPr lang="en-US" altLang="zh-CN" dirty="0"/>
              </a:p>
              <a:p>
                <a:endParaRPr lang="en-US" altLang="zh-CN" dirty="0"/>
              </a:p>
              <a:p>
                <a:r>
                  <a:rPr lang="en-US" altLang="zh-CN" dirty="0"/>
                  <a:t>Fast Fourier Transform (FFT) — efficient algorithm for computing DFT when </a:t>
                </a:r>
                <a14:m>
                  <m:oMath xmlns:m="http://schemas.openxmlformats.org/officeDocument/2006/math">
                    <m:r>
                      <a:rPr lang="en-US" altLang="zh-CN" i="1" dirty="0" smtClean="0">
                        <a:latin typeface="Cambria Math" panose="02040503050406030204" pitchFamily="18" charset="0"/>
                      </a:rPr>
                      <m:t>𝑁</m:t>
                    </m:r>
                  </m:oMath>
                </a14:m>
                <a:r>
                  <a:rPr lang="en-US" altLang="zh-CN" dirty="0"/>
                  <a:t> is a power of 2, and </a:t>
                </a:r>
                <a14:m>
                  <m:oMath xmlns:m="http://schemas.openxmlformats.org/officeDocument/2006/math">
                    <m:r>
                      <a:rPr lang="en-US" altLang="zh-CN" i="1" dirty="0" smtClean="0">
                        <a:latin typeface="Cambria Math" panose="02040503050406030204" pitchFamily="18" charset="0"/>
                      </a:rPr>
                      <m:t>𝑁</m:t>
                    </m:r>
                    <m:r>
                      <a:rPr lang="en-US" altLang="zh-CN" i="1" dirty="0" smtClean="0">
                        <a:latin typeface="Cambria Math" panose="02040503050406030204" pitchFamily="18" charset="0"/>
                      </a:rPr>
                      <m:t> ≥ </m:t>
                    </m:r>
                    <m:r>
                      <a:rPr lang="en-US" altLang="zh-CN" i="1" dirty="0" smtClean="0">
                        <a:latin typeface="Cambria Math" panose="02040503050406030204" pitchFamily="18" charset="0"/>
                      </a:rPr>
                      <m:t>𝐿</m:t>
                    </m:r>
                  </m:oMath>
                </a14:m>
                <a:r>
                  <a:rPr lang="en-US" altLang="zh-CN" dirty="0"/>
                  <a:t>. </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1976"/>
                </a:stretch>
              </a:blipFill>
            </p:spPr>
            <p:txBody>
              <a:bodyPr/>
              <a:lstStyle/>
              <a:p>
                <a:r>
                  <a:rPr lang="zh-CN" altLang="en-US">
                    <a:noFill/>
                  </a:rPr>
                  <a:t> </a:t>
                </a:r>
              </a:p>
            </p:txBody>
          </p:sp>
        </mc:Fallback>
      </mc:AlternateContent>
      <p:sp>
        <p:nvSpPr>
          <p:cNvPr id="5" name="页脚占位符 4"/>
          <p:cNvSpPr>
            <a:spLocks noGrp="1"/>
          </p:cNvSpPr>
          <p:nvPr>
            <p:ph type="ftr" sz="quarter" idx="11"/>
          </p:nvPr>
        </p:nvSpPr>
        <p:spPr/>
        <p:txBody>
          <a:bodyPr/>
          <a:lstStyle/>
          <a:p>
            <a:pPr>
              <a:defRPr/>
            </a:pPr>
            <a:r>
              <a:rPr lang="en-US" altLang="zh-TW"/>
              <a:t>Speech Recognition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23</a:t>
            </a:fld>
            <a:endParaRPr lang="en-US" altLang="zh-TW"/>
          </a:p>
        </p:txBody>
      </p:sp>
      <mc:AlternateContent xmlns:mc="http://schemas.openxmlformats.org/markup-compatibility/2006" xmlns:a14="http://schemas.microsoft.com/office/drawing/2010/main">
        <mc:Choice Requires="a14">
          <p:sp>
            <p:nvSpPr>
              <p:cNvPr id="8" name="文本框 7"/>
              <p:cNvSpPr txBox="1"/>
              <p:nvPr/>
            </p:nvSpPr>
            <p:spPr>
              <a:xfrm>
                <a:off x="4013200" y="3500757"/>
                <a:ext cx="3187668" cy="10388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𝑋</m:t>
                      </m:r>
                      <m:d>
                        <m:dPr>
                          <m:begChr m:val="["/>
                          <m:endChr m:val="]"/>
                          <m:ctrlPr>
                            <a:rPr lang="en-US" altLang="zh-CN" sz="2400" i="1">
                              <a:latin typeface="Cambria Math" panose="02040503050406030204" pitchFamily="18" charset="0"/>
                            </a:rPr>
                          </m:ctrlPr>
                        </m:dPr>
                        <m:e>
                          <m:r>
                            <a:rPr lang="en-US" altLang="zh-CN" sz="2400" i="1">
                              <a:latin typeface="Cambria Math" panose="02040503050406030204" pitchFamily="18" charset="0"/>
                            </a:rPr>
                            <m:t>𝑘</m:t>
                          </m:r>
                        </m:e>
                      </m:d>
                      <m:r>
                        <a:rPr lang="en-US" altLang="zh-CN" sz="2400" i="1">
                          <a:latin typeface="Cambria Math" panose="02040503050406030204" pitchFamily="18" charset="0"/>
                        </a:rPr>
                        <m:t>=</m:t>
                      </m:r>
                      <m:nary>
                        <m:naryPr>
                          <m:chr m:val="∑"/>
                          <m:ctrlPr>
                            <a:rPr lang="en-US" altLang="zh-CN" sz="2400" i="1">
                              <a:latin typeface="Cambria Math" panose="02040503050406030204" pitchFamily="18" charset="0"/>
                            </a:rPr>
                          </m:ctrlPr>
                        </m:naryPr>
                        <m:sub>
                          <m:r>
                            <m:rPr>
                              <m:brk m:alnAt="23"/>
                            </m:rPr>
                            <a:rPr lang="en-US" altLang="zh-CN" sz="2400" i="1">
                              <a:latin typeface="Cambria Math" panose="02040503050406030204" pitchFamily="18" charset="0"/>
                            </a:rPr>
                            <m:t>𝑛</m:t>
                          </m:r>
                          <m:r>
                            <a:rPr lang="en-US" altLang="zh-CN" sz="2400" i="1">
                              <a:latin typeface="Cambria Math" panose="02040503050406030204" pitchFamily="18" charset="0"/>
                            </a:rPr>
                            <m:t>=0</m:t>
                          </m:r>
                        </m:sub>
                        <m:sup>
                          <m:r>
                            <a:rPr lang="en-US" altLang="zh-CN" sz="2400" i="1">
                              <a:latin typeface="Cambria Math" panose="02040503050406030204" pitchFamily="18" charset="0"/>
                            </a:rPr>
                            <m:t>𝑁</m:t>
                          </m:r>
                          <m:r>
                            <a:rPr lang="en-US" altLang="zh-CN" sz="2400" i="1">
                              <a:latin typeface="Cambria Math" panose="02040503050406030204" pitchFamily="18" charset="0"/>
                            </a:rPr>
                            <m:t>−1</m:t>
                          </m:r>
                        </m:sup>
                        <m:e>
                          <m:r>
                            <a:rPr lang="en-US" altLang="zh-CN" sz="2400" i="1">
                              <a:latin typeface="Cambria Math" panose="02040503050406030204" pitchFamily="18" charset="0"/>
                            </a:rPr>
                            <m:t>𝑥</m:t>
                          </m:r>
                          <m:d>
                            <m:dPr>
                              <m:begChr m:val="["/>
                              <m:endChr m:val="]"/>
                              <m:ctrlPr>
                                <a:rPr lang="en-US" altLang="zh-CN" sz="2400" i="1">
                                  <a:latin typeface="Cambria Math" panose="02040503050406030204" pitchFamily="18" charset="0"/>
                                </a:rPr>
                              </m:ctrlPr>
                            </m:dPr>
                            <m:e>
                              <m:r>
                                <a:rPr lang="en-US" altLang="zh-CN" sz="2400" i="1">
                                  <a:latin typeface="Cambria Math" panose="02040503050406030204" pitchFamily="18" charset="0"/>
                                </a:rPr>
                                <m:t>𝑛</m:t>
                              </m:r>
                            </m:e>
                          </m:d>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𝑒</m:t>
                              </m:r>
                            </m:e>
                            <m:sup>
                              <m:r>
                                <a:rPr lang="en-US" altLang="zh-CN" sz="2400" i="1">
                                  <a:latin typeface="Cambria Math" panose="02040503050406030204" pitchFamily="18" charset="0"/>
                                </a:rPr>
                                <m:t>−</m:t>
                              </m:r>
                              <m:r>
                                <a:rPr lang="en-US" altLang="zh-CN" sz="2400" i="1">
                                  <a:latin typeface="Cambria Math" panose="02040503050406030204" pitchFamily="18" charset="0"/>
                                </a:rPr>
                                <m:t>𝑗</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2</m:t>
                                  </m:r>
                                  <m:r>
                                    <a:rPr lang="en-US" altLang="zh-CN" sz="2400" i="1">
                                      <a:latin typeface="Cambria Math" panose="02040503050406030204" pitchFamily="18" charset="0"/>
                                    </a:rPr>
                                    <m:t>𝜋</m:t>
                                  </m:r>
                                </m:num>
                                <m:den>
                                  <m:r>
                                    <a:rPr lang="en-US" altLang="zh-CN" sz="2400" i="1">
                                      <a:latin typeface="Cambria Math" panose="02040503050406030204" pitchFamily="18" charset="0"/>
                                    </a:rPr>
                                    <m:t>𝑁</m:t>
                                  </m:r>
                                </m:den>
                              </m:f>
                              <m:r>
                                <a:rPr lang="en-US" altLang="zh-CN" sz="2400" i="1">
                                  <a:latin typeface="Cambria Math" panose="02040503050406030204" pitchFamily="18" charset="0"/>
                                </a:rPr>
                                <m:t>𝑘𝑛</m:t>
                              </m:r>
                            </m:sup>
                          </m:sSup>
                        </m:e>
                      </m:nary>
                    </m:oMath>
                  </m:oMathPara>
                </a14:m>
                <a:endParaRPr lang="zh-CN" alt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4013200" y="3500757"/>
                <a:ext cx="3187668" cy="1038811"/>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7773608" y="3780973"/>
                <a:ext cx="2426883" cy="458395"/>
              </a:xfrm>
              <a:prstGeom prst="rect">
                <a:avLst/>
              </a:prstGeom>
              <a:noFill/>
              <a:ln w="19050">
                <a:solidFill>
                  <a:srgbClr val="FF0000"/>
                </a:solidFill>
              </a:ln>
            </p:spPr>
            <p:txBody>
              <a:bodyPr wrap="none" lIns="0" tIns="0" rIns="0" bIns="0" rtlCol="0">
                <a:spAutoFit/>
              </a:bodyPr>
              <a:lstStyle/>
              <a:p>
                <a:endParaRPr lang="en-US" altLang="zh-CN" sz="600" i="1" dirty="0">
                  <a:latin typeface="Cambria Math" panose="02040503050406030204" pitchFamily="18" charset="0"/>
                </a:endParaRPr>
              </a:p>
              <a:p>
                <a:pPr>
                  <a:spcBef>
                    <a:spcPts val="1200"/>
                  </a:spcBef>
                  <a:spcAft>
                    <a:spcPts val="600"/>
                  </a:spcAft>
                </a:pPr>
                <a14:m>
                  <m:oMathPara xmlns:m="http://schemas.openxmlformats.org/officeDocument/2006/math">
                    <m:oMathParaPr>
                      <m:jc m:val="centerGroup"/>
                    </m:oMathParaPr>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𝑗</m:t>
                          </m:r>
                          <m:r>
                            <a:rPr lang="en-US" altLang="zh-CN" i="1">
                              <a:latin typeface="Cambria Math" panose="02040503050406030204" pitchFamily="18" charset="0"/>
                            </a:rPr>
                            <m:t>𝜃</m:t>
                          </m:r>
                        </m:sup>
                      </m:sSup>
                      <m:r>
                        <a:rPr lang="en-US" altLang="zh-CN" i="1">
                          <a:latin typeface="Cambria Math" panose="02040503050406030204" pitchFamily="18" charset="0"/>
                        </a:rPr>
                        <m:t>=</m:t>
                      </m:r>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cos</m:t>
                          </m:r>
                        </m:fName>
                        <m:e>
                          <m:d>
                            <m:dPr>
                              <m:ctrlPr>
                                <a:rPr lang="en-US" altLang="zh-CN" i="1">
                                  <a:latin typeface="Cambria Math" panose="02040503050406030204" pitchFamily="18" charset="0"/>
                                </a:rPr>
                              </m:ctrlPr>
                            </m:dPr>
                            <m:e>
                              <m:r>
                                <a:rPr lang="en-US" altLang="zh-CN" i="1">
                                  <a:latin typeface="Cambria Math" panose="02040503050406030204" pitchFamily="18" charset="0"/>
                                </a:rPr>
                                <m:t>𝜃</m:t>
                              </m:r>
                            </m:e>
                          </m:d>
                        </m:e>
                      </m:func>
                      <m:r>
                        <a:rPr lang="en-US" altLang="zh-CN" i="1">
                          <a:latin typeface="Cambria Math" panose="02040503050406030204" pitchFamily="18" charset="0"/>
                        </a:rPr>
                        <m:t>+</m:t>
                      </m:r>
                      <m:r>
                        <a:rPr lang="en-US" altLang="zh-CN" i="1">
                          <a:latin typeface="Cambria Math" panose="02040503050406030204" pitchFamily="18" charset="0"/>
                        </a:rPr>
                        <m:t>𝑗</m:t>
                      </m:r>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sin</m:t>
                          </m:r>
                        </m:fName>
                        <m:e>
                          <m:r>
                            <a:rPr lang="en-US" altLang="zh-CN" i="1">
                              <a:latin typeface="Cambria Math" panose="02040503050406030204" pitchFamily="18" charset="0"/>
                            </a:rPr>
                            <m:t>(</m:t>
                          </m:r>
                          <m:r>
                            <a:rPr lang="en-US" altLang="zh-CN" i="1">
                              <a:latin typeface="Cambria Math" panose="02040503050406030204" pitchFamily="18" charset="0"/>
                            </a:rPr>
                            <m:t>𝜃</m:t>
                          </m:r>
                          <m:r>
                            <a:rPr lang="en-US" altLang="zh-CN" i="1">
                              <a:latin typeface="Cambria Math" panose="02040503050406030204" pitchFamily="18" charset="0"/>
                            </a:rPr>
                            <m:t>)</m:t>
                          </m:r>
                        </m:e>
                      </m:func>
                    </m:oMath>
                  </m:oMathPara>
                </a14:m>
                <a:endParaRPr lang="zh-CN" altLang="en-US" dirty="0"/>
              </a:p>
            </p:txBody>
          </p:sp>
        </mc:Choice>
        <mc:Fallback xmlns="">
          <p:sp>
            <p:nvSpPr>
              <p:cNvPr id="9" name="文本框 8"/>
              <p:cNvSpPr txBox="1">
                <a:spLocks noRot="1" noChangeAspect="1" noMove="1" noResize="1" noEditPoints="1" noAdjustHandles="1" noChangeArrowheads="1" noChangeShapeType="1" noTextEdit="1"/>
              </p:cNvSpPr>
              <p:nvPr/>
            </p:nvSpPr>
            <p:spPr>
              <a:xfrm>
                <a:off x="7773608" y="3780973"/>
                <a:ext cx="2426883" cy="458395"/>
              </a:xfrm>
              <a:prstGeom prst="rect">
                <a:avLst/>
              </a:prstGeom>
              <a:blipFill>
                <a:blip r:embed="rId4"/>
                <a:stretch>
                  <a:fillRect r="-998" b="-1282"/>
                </a:stretch>
              </a:blipFill>
              <a:ln w="19050">
                <a:solidFill>
                  <a:srgbClr val="FF0000"/>
                </a:solidFill>
              </a:ln>
            </p:spPr>
            <p:txBody>
              <a:bodyPr/>
              <a:lstStyle/>
              <a:p>
                <a:r>
                  <a:rPr lang="zh-CN" altLang="en-US">
                    <a:noFill/>
                  </a:rPr>
                  <a:t> </a:t>
                </a:r>
              </a:p>
            </p:txBody>
          </p:sp>
        </mc:Fallback>
      </mc:AlternateContent>
    </p:spTree>
    <p:extLst>
      <p:ext uri="{BB962C8B-B14F-4D97-AF65-F5344CB8AC3E}">
        <p14:creationId xmlns:p14="http://schemas.microsoft.com/office/powerpoint/2010/main" val="725191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DFT Spectrum</a:t>
            </a:r>
            <a:endParaRPr lang="zh-CN" altLang="en-US" dirty="0"/>
          </a:p>
        </p:txBody>
      </p:sp>
      <p:sp>
        <p:nvSpPr>
          <p:cNvPr id="3" name="内容占位符 2"/>
          <p:cNvSpPr>
            <a:spLocks noGrp="1"/>
          </p:cNvSpPr>
          <p:nvPr>
            <p:ph idx="1"/>
          </p:nvPr>
        </p:nvSpPr>
        <p:spPr/>
        <p:txBody>
          <a:bodyPr/>
          <a:lstStyle/>
          <a:p>
            <a:endParaRPr lang="en-US" altLang="zh-CN" dirty="0"/>
          </a:p>
          <a:p>
            <a:r>
              <a:rPr lang="en-US" altLang="zh-CN" dirty="0"/>
              <a:t>25ms Hamming window of “</a:t>
            </a:r>
            <a:r>
              <a:rPr lang="zh-CN" altLang="en-US" dirty="0"/>
              <a:t>你好</a:t>
            </a:r>
            <a:r>
              <a:rPr lang="en-US" altLang="zh-CN" dirty="0"/>
              <a:t>” speech (sample rate = 44100HZ) and its spectrum computed by DFT </a:t>
            </a:r>
            <a:endParaRPr lang="zh-CN" altLang="en-US" dirty="0"/>
          </a:p>
        </p:txBody>
      </p:sp>
      <p:sp>
        <p:nvSpPr>
          <p:cNvPr id="5" name="页脚占位符 4"/>
          <p:cNvSpPr>
            <a:spLocks noGrp="1"/>
          </p:cNvSpPr>
          <p:nvPr>
            <p:ph type="ftr" sz="quarter" idx="11"/>
          </p:nvPr>
        </p:nvSpPr>
        <p:spPr/>
        <p:txBody>
          <a:bodyPr/>
          <a:lstStyle/>
          <a:p>
            <a:pPr>
              <a:defRPr/>
            </a:pPr>
            <a:r>
              <a:rPr lang="en-US" altLang="zh-TW"/>
              <a:t>Speech Recognition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24</a:t>
            </a:fld>
            <a:endParaRPr lang="en-US" altLang="zh-TW"/>
          </a:p>
        </p:txBody>
      </p:sp>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l="5498"/>
          <a:stretch/>
        </p:blipFill>
        <p:spPr>
          <a:xfrm>
            <a:off x="0" y="2227475"/>
            <a:ext cx="4309629" cy="3405938"/>
          </a:xfrm>
          <a:prstGeom prst="rect">
            <a:avLst/>
          </a:prstGeom>
        </p:spPr>
      </p:pic>
      <p:pic>
        <p:nvPicPr>
          <p:cNvPr id="10" name="图片 9"/>
          <p:cNvPicPr>
            <a:picLocks noChangeAspect="1"/>
          </p:cNvPicPr>
          <p:nvPr/>
        </p:nvPicPr>
        <p:blipFill rotWithShape="1">
          <a:blip r:embed="rId4">
            <a:extLst>
              <a:ext uri="{28A0092B-C50C-407E-A947-70E740481C1C}">
                <a14:useLocalDpi xmlns:a14="http://schemas.microsoft.com/office/drawing/2010/main" val="0"/>
              </a:ext>
            </a:extLst>
          </a:blip>
          <a:srcRect l="4939"/>
          <a:stretch/>
        </p:blipFill>
        <p:spPr>
          <a:xfrm>
            <a:off x="3971055" y="2227475"/>
            <a:ext cx="4335118" cy="3405938"/>
          </a:xfrm>
          <a:prstGeom prst="rect">
            <a:avLst/>
          </a:prstGeom>
        </p:spPr>
      </p:pic>
      <p:pic>
        <p:nvPicPr>
          <p:cNvPr id="11" name="图片 10"/>
          <p:cNvPicPr>
            <a:picLocks noChangeAspect="1"/>
          </p:cNvPicPr>
          <p:nvPr/>
        </p:nvPicPr>
        <p:blipFill rotWithShape="1">
          <a:blip r:embed="rId5">
            <a:extLst>
              <a:ext uri="{28A0092B-C50C-407E-A947-70E740481C1C}">
                <a14:useLocalDpi xmlns:a14="http://schemas.microsoft.com/office/drawing/2010/main" val="0"/>
              </a:ext>
            </a:extLst>
          </a:blip>
          <a:srcRect l="4789" r="5624"/>
          <a:stretch/>
        </p:blipFill>
        <p:spPr>
          <a:xfrm>
            <a:off x="8117202" y="2227475"/>
            <a:ext cx="4085475" cy="3405938"/>
          </a:xfrm>
          <a:prstGeom prst="rect">
            <a:avLst/>
          </a:prstGeom>
        </p:spPr>
      </p:pic>
    </p:spTree>
    <p:extLst>
      <p:ext uri="{BB962C8B-B14F-4D97-AF65-F5344CB8AC3E}">
        <p14:creationId xmlns:p14="http://schemas.microsoft.com/office/powerpoint/2010/main" val="1148675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Windowing and spectral analysis</a:t>
            </a:r>
            <a:endParaRPr lang="zh-CN" altLang="en-US" dirty="0"/>
          </a:p>
        </p:txBody>
      </p:sp>
      <p:sp>
        <p:nvSpPr>
          <p:cNvPr id="5" name="页脚占位符 4"/>
          <p:cNvSpPr>
            <a:spLocks noGrp="1"/>
          </p:cNvSpPr>
          <p:nvPr>
            <p:ph type="ftr" sz="quarter" idx="11"/>
          </p:nvPr>
        </p:nvSpPr>
        <p:spPr/>
        <p:txBody>
          <a:bodyPr/>
          <a:lstStyle/>
          <a:p>
            <a:pPr>
              <a:defRPr/>
            </a:pPr>
            <a:r>
              <a:rPr lang="en-US" altLang="zh-TW"/>
              <a:t>Speech Recognition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25</a:t>
            </a:fld>
            <a:endParaRPr lang="en-US" altLang="zh-TW"/>
          </a:p>
        </p:txBody>
      </p:sp>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16508" t="10770" r="30952" b="53393"/>
          <a:stretch/>
        </p:blipFill>
        <p:spPr>
          <a:xfrm>
            <a:off x="6373761" y="1076065"/>
            <a:ext cx="4804228" cy="957943"/>
          </a:xfrm>
          <a:prstGeom prst="rect">
            <a:avLst/>
          </a:prstGeom>
        </p:spPr>
      </p:pic>
      <mc:AlternateContent xmlns:mc="http://schemas.openxmlformats.org/markup-compatibility/2006" xmlns:a14="http://schemas.microsoft.com/office/drawing/2010/main">
        <mc:Choice Requires="a14">
          <p:sp>
            <p:nvSpPr>
              <p:cNvPr id="8" name="矩形 7"/>
              <p:cNvSpPr/>
              <p:nvPr/>
            </p:nvSpPr>
            <p:spPr>
              <a:xfrm>
                <a:off x="7597896" y="1694050"/>
                <a:ext cx="857927" cy="400110"/>
              </a:xfrm>
              <a:prstGeom prst="rect">
                <a:avLst/>
              </a:prstGeom>
            </p:spPr>
            <p:txBody>
              <a:bodyPr wrap="none">
                <a:spAutoFit/>
              </a:bodyPr>
              <a:lstStyle/>
              <a:p>
                <a14:m>
                  <m:oMath xmlns:m="http://schemas.openxmlformats.org/officeDocument/2006/math">
                    <m:r>
                      <a:rPr lang="en-US" altLang="zh-CN" sz="2000" i="1" dirty="0">
                        <a:latin typeface="Cambria Math" panose="02040503050406030204" pitchFamily="18" charset="0"/>
                      </a:rPr>
                      <m:t>𝑥</m:t>
                    </m:r>
                    <m:r>
                      <a:rPr lang="en-US" altLang="zh-CN" sz="2000" i="1" dirty="0">
                        <a:latin typeface="Cambria Math" panose="02040503050406030204" pitchFamily="18" charset="0"/>
                      </a:rPr>
                      <m:t>′[</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𝑡</m:t>
                        </m:r>
                      </m:e>
                      <m:sub>
                        <m:r>
                          <a:rPr lang="en-US" altLang="zh-CN" sz="2000" i="1" dirty="0">
                            <a:latin typeface="Cambria Math" panose="02040503050406030204" pitchFamily="18" charset="0"/>
                          </a:rPr>
                          <m:t>𝑑</m:t>
                        </m:r>
                      </m:sub>
                    </m:sSub>
                    <m:r>
                      <a:rPr lang="en-US" altLang="zh-CN" sz="2000" i="1" dirty="0">
                        <a:latin typeface="Cambria Math" panose="02040503050406030204" pitchFamily="18" charset="0"/>
                      </a:rPr>
                      <m:t>]</m:t>
                    </m:r>
                  </m:oMath>
                </a14:m>
                <a:r>
                  <a:rPr lang="en-US" altLang="zh-CN" sz="2000" dirty="0"/>
                  <a:t> </a:t>
                </a:r>
                <a:endParaRPr lang="zh-CN" altLang="en-US" sz="2000" dirty="0"/>
              </a:p>
            </p:txBody>
          </p:sp>
        </mc:Choice>
        <mc:Fallback xmlns="">
          <p:sp>
            <p:nvSpPr>
              <p:cNvPr id="8" name="矩形 7"/>
              <p:cNvSpPr>
                <a:spLocks noRot="1" noChangeAspect="1" noMove="1" noResize="1" noEditPoints="1" noAdjustHandles="1" noChangeArrowheads="1" noChangeShapeType="1" noTextEdit="1"/>
              </p:cNvSpPr>
              <p:nvPr/>
            </p:nvSpPr>
            <p:spPr>
              <a:xfrm>
                <a:off x="7597896" y="1694050"/>
                <a:ext cx="857927" cy="400110"/>
              </a:xfrm>
              <a:prstGeom prst="rect">
                <a:avLst/>
              </a:prstGeom>
              <a:blipFill>
                <a:blip r:embed="rId3"/>
                <a:stretch>
                  <a:fillRect l="-709" b="-13636"/>
                </a:stretch>
              </a:blipFill>
            </p:spPr>
            <p:txBody>
              <a:bodyPr/>
              <a:lstStyle/>
              <a:p>
                <a:r>
                  <a:rPr lang="zh-CN" altLang="en-US">
                    <a:noFill/>
                  </a:rPr>
                  <a:t> </a:t>
                </a:r>
              </a:p>
            </p:txBody>
          </p:sp>
        </mc:Fallback>
      </mc:AlternateContent>
      <p:sp>
        <p:nvSpPr>
          <p:cNvPr id="9" name="矩形 8"/>
          <p:cNvSpPr/>
          <p:nvPr/>
        </p:nvSpPr>
        <p:spPr>
          <a:xfrm>
            <a:off x="8112585" y="796729"/>
            <a:ext cx="1555619" cy="461665"/>
          </a:xfrm>
          <a:prstGeom prst="rect">
            <a:avLst/>
          </a:prstGeom>
        </p:spPr>
        <p:txBody>
          <a:bodyPr wrap="none">
            <a:spAutoFit/>
          </a:bodyPr>
          <a:lstStyle/>
          <a:p>
            <a:r>
              <a:rPr lang="en-US" altLang="zh-CN" sz="2400" dirty="0">
                <a:solidFill>
                  <a:srgbClr val="7030A0"/>
                </a:solidFill>
              </a:rPr>
              <a:t>windowing</a:t>
            </a:r>
            <a:endParaRPr lang="zh-CN" altLang="en-US" sz="2000" dirty="0">
              <a:solidFill>
                <a:srgbClr val="7030A0"/>
              </a:solidFill>
            </a:endParaRPr>
          </a:p>
        </p:txBody>
      </p:sp>
      <p:sp>
        <p:nvSpPr>
          <p:cNvPr id="10" name="矩形 9"/>
          <p:cNvSpPr/>
          <p:nvPr/>
        </p:nvSpPr>
        <p:spPr>
          <a:xfrm>
            <a:off x="9125663" y="1815763"/>
            <a:ext cx="1238994" cy="400110"/>
          </a:xfrm>
          <a:prstGeom prst="rect">
            <a:avLst/>
          </a:prstGeom>
        </p:spPr>
        <p:txBody>
          <a:bodyPr wrap="none">
            <a:spAutoFit/>
          </a:bodyPr>
          <a:lstStyle/>
          <a:p>
            <a:r>
              <a:rPr lang="en-US" altLang="zh-CN" sz="2000" i="1" dirty="0">
                <a:latin typeface="Times New Roman" panose="02020603050405020304" pitchFamily="18" charset="0"/>
                <a:cs typeface="Times New Roman" panose="02020603050405020304" pitchFamily="18" charset="0"/>
              </a:rPr>
              <a:t>t-</a:t>
            </a:r>
            <a:r>
              <a:rPr lang="en-US" altLang="zh-CN" sz="2000" dirty="0" err="1"/>
              <a:t>th</a:t>
            </a:r>
            <a:r>
              <a:rPr lang="en-US" altLang="zh-CN" sz="2000" dirty="0"/>
              <a:t> frame</a:t>
            </a:r>
            <a:endParaRPr lang="zh-CN" altLang="en-US" dirty="0"/>
          </a:p>
        </p:txBody>
      </p:sp>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l="14891" t="10330" r="11527" b="13570"/>
          <a:stretch/>
        </p:blipFill>
        <p:spPr>
          <a:xfrm>
            <a:off x="8371070" y="2225884"/>
            <a:ext cx="782074" cy="604084"/>
          </a:xfrm>
          <a:prstGeom prst="rect">
            <a:avLst/>
          </a:prstGeom>
        </p:spPr>
      </p:pic>
      <p:cxnSp>
        <p:nvCxnSpPr>
          <p:cNvPr id="12" name="直接连接符 11"/>
          <p:cNvCxnSpPr/>
          <p:nvPr/>
        </p:nvCxnSpPr>
        <p:spPr>
          <a:xfrm>
            <a:off x="8371070" y="1847043"/>
            <a:ext cx="0" cy="988759"/>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9153144" y="1832007"/>
            <a:ext cx="0" cy="988759"/>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8252495" y="2837179"/>
            <a:ext cx="237151"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0</a:t>
            </a:r>
            <a:endParaRPr lang="zh-CN" altLang="en-US" dirty="0">
              <a:latin typeface="Times New Roman" panose="02020603050405020304" pitchFamily="18" charset="0"/>
              <a:cs typeface="Times New Roman" panose="02020603050405020304" pitchFamily="18" charset="0"/>
            </a:endParaRPr>
          </a:p>
        </p:txBody>
      </p:sp>
      <p:sp>
        <p:nvSpPr>
          <p:cNvPr id="15" name="文本框 14"/>
          <p:cNvSpPr txBox="1"/>
          <p:nvPr/>
        </p:nvSpPr>
        <p:spPr>
          <a:xfrm>
            <a:off x="9017054" y="2820765"/>
            <a:ext cx="527126" cy="369332"/>
          </a:xfrm>
          <a:prstGeom prst="rect">
            <a:avLst/>
          </a:prstGeom>
          <a:noFill/>
        </p:spPr>
        <p:txBody>
          <a:bodyPr wrap="square" rtlCol="0">
            <a:spAutoFit/>
          </a:bodyPr>
          <a:lstStyle/>
          <a:p>
            <a:pPr algn="ctr"/>
            <a:r>
              <a:rPr lang="en-US" altLang="zh-CN" i="1" dirty="0">
                <a:latin typeface="Times New Roman" panose="02020603050405020304" pitchFamily="18" charset="0"/>
                <a:cs typeface="Times New Roman" panose="02020603050405020304" pitchFamily="18" charset="0"/>
              </a:rPr>
              <a:t>L</a:t>
            </a:r>
            <a:r>
              <a:rPr lang="en-US" altLang="zh-CN" dirty="0">
                <a:latin typeface="Times New Roman" panose="02020603050405020304" pitchFamily="18" charset="0"/>
                <a:cs typeface="Times New Roman" panose="02020603050405020304" pitchFamily="18" charset="0"/>
              </a:rPr>
              <a:t>-1</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矩形 15"/>
              <p:cNvSpPr/>
              <p:nvPr/>
            </p:nvSpPr>
            <p:spPr>
              <a:xfrm>
                <a:off x="7506882" y="2326385"/>
                <a:ext cx="804900" cy="400110"/>
              </a:xfrm>
              <a:prstGeom prst="rect">
                <a:avLst/>
              </a:prstGeom>
            </p:spPr>
            <p:txBody>
              <a:bodyPr wrap="none">
                <a:spAutoFit/>
              </a:bodyPr>
              <a:lstStyle/>
              <a:p>
                <a14:m>
                  <m:oMath xmlns:m="http://schemas.openxmlformats.org/officeDocument/2006/math">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𝑥</m:t>
                        </m:r>
                      </m:e>
                      <m:sub>
                        <m:r>
                          <a:rPr lang="en-US" altLang="zh-CN" sz="2000" i="1" dirty="0">
                            <a:latin typeface="Cambria Math" panose="02040503050406030204" pitchFamily="18" charset="0"/>
                          </a:rPr>
                          <m:t>𝑡</m:t>
                        </m:r>
                      </m:sub>
                    </m:sSub>
                    <m:r>
                      <a:rPr lang="en-US" altLang="zh-CN" sz="2000" i="1" dirty="0">
                        <a:latin typeface="Cambria Math" panose="02040503050406030204" pitchFamily="18" charset="0"/>
                      </a:rPr>
                      <m:t>[</m:t>
                    </m:r>
                    <m:r>
                      <a:rPr lang="en-US" altLang="zh-CN" sz="2000" i="1" dirty="0">
                        <a:latin typeface="Cambria Math" panose="02040503050406030204" pitchFamily="18" charset="0"/>
                      </a:rPr>
                      <m:t>𝑛</m:t>
                    </m:r>
                    <m:r>
                      <a:rPr lang="en-US" altLang="zh-CN" sz="2000" i="1" dirty="0">
                        <a:latin typeface="Cambria Math" panose="02040503050406030204" pitchFamily="18" charset="0"/>
                      </a:rPr>
                      <m:t>]</m:t>
                    </m:r>
                  </m:oMath>
                </a14:m>
                <a:r>
                  <a:rPr lang="en-US" altLang="zh-CN" sz="2000" dirty="0"/>
                  <a:t> </a:t>
                </a:r>
                <a:endParaRPr lang="zh-CN" altLang="en-US" sz="2000" dirty="0"/>
              </a:p>
            </p:txBody>
          </p:sp>
        </mc:Choice>
        <mc:Fallback xmlns="">
          <p:sp>
            <p:nvSpPr>
              <p:cNvPr id="16" name="矩形 15"/>
              <p:cNvSpPr>
                <a:spLocks noRot="1" noChangeAspect="1" noMove="1" noResize="1" noEditPoints="1" noAdjustHandles="1" noChangeArrowheads="1" noChangeShapeType="1" noTextEdit="1"/>
              </p:cNvSpPr>
              <p:nvPr/>
            </p:nvSpPr>
            <p:spPr>
              <a:xfrm>
                <a:off x="7506882" y="2326385"/>
                <a:ext cx="804900" cy="400110"/>
              </a:xfrm>
              <a:prstGeom prst="rect">
                <a:avLst/>
              </a:prstGeom>
              <a:blipFill>
                <a:blip r:embed="rId5"/>
                <a:stretch>
                  <a:fillRect b="-15385"/>
                </a:stretch>
              </a:blipFill>
            </p:spPr>
            <p:txBody>
              <a:bodyPr/>
              <a:lstStyle/>
              <a:p>
                <a:r>
                  <a:rPr lang="zh-CN" altLang="en-US">
                    <a:noFill/>
                  </a:rPr>
                  <a:t> </a:t>
                </a:r>
              </a:p>
            </p:txBody>
          </p:sp>
        </mc:Fallback>
      </mc:AlternateContent>
      <p:pic>
        <p:nvPicPr>
          <p:cNvPr id="17" name="图片 16"/>
          <p:cNvPicPr>
            <a:picLocks noChangeAspect="1"/>
          </p:cNvPicPr>
          <p:nvPr/>
        </p:nvPicPr>
        <p:blipFill rotWithShape="1">
          <a:blip r:embed="rId6" cstate="print">
            <a:extLst>
              <a:ext uri="{28A0092B-C50C-407E-A947-70E740481C1C}">
                <a14:useLocalDpi xmlns:a14="http://schemas.microsoft.com/office/drawing/2010/main" val="0"/>
              </a:ext>
            </a:extLst>
          </a:blip>
          <a:srcRect l="12406" r="5624" b="9175"/>
          <a:stretch/>
        </p:blipFill>
        <p:spPr>
          <a:xfrm>
            <a:off x="8096250" y="3563785"/>
            <a:ext cx="1571954" cy="1300846"/>
          </a:xfrm>
          <a:prstGeom prst="rect">
            <a:avLst/>
          </a:prstGeom>
        </p:spPr>
      </p:pic>
      <p:cxnSp>
        <p:nvCxnSpPr>
          <p:cNvPr id="20" name="直接箭头连接符 19"/>
          <p:cNvCxnSpPr/>
          <p:nvPr/>
        </p:nvCxnSpPr>
        <p:spPr>
          <a:xfrm>
            <a:off x="8764556" y="3146104"/>
            <a:ext cx="8201" cy="43399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9064406" y="3129248"/>
            <a:ext cx="617477" cy="461665"/>
          </a:xfrm>
          <a:prstGeom prst="rect">
            <a:avLst/>
          </a:prstGeom>
        </p:spPr>
        <p:txBody>
          <a:bodyPr wrap="none">
            <a:spAutoFit/>
          </a:bodyPr>
          <a:lstStyle/>
          <a:p>
            <a:r>
              <a:rPr lang="en-US" altLang="zh-CN" sz="2400" dirty="0">
                <a:solidFill>
                  <a:srgbClr val="7030A0"/>
                </a:solidFill>
              </a:rPr>
              <a:t>FFT</a:t>
            </a:r>
            <a:endParaRPr lang="zh-CN" altLang="en-US" sz="2000" dirty="0">
              <a:solidFill>
                <a:srgbClr val="7030A0"/>
              </a:solidFill>
            </a:endParaRPr>
          </a:p>
        </p:txBody>
      </p:sp>
      <mc:AlternateContent xmlns:mc="http://schemas.openxmlformats.org/markup-compatibility/2006" xmlns:a14="http://schemas.microsoft.com/office/drawing/2010/main">
        <mc:Choice Requires="a14">
          <p:sp>
            <p:nvSpPr>
              <p:cNvPr id="23" name="内容占位符 2"/>
              <p:cNvSpPr>
                <a:spLocks noGrp="1"/>
              </p:cNvSpPr>
              <p:nvPr>
                <p:ph idx="1"/>
              </p:nvPr>
            </p:nvSpPr>
            <p:spPr>
              <a:xfrm>
                <a:off x="783773" y="856989"/>
                <a:ext cx="5198952" cy="5444238"/>
              </a:xfrm>
            </p:spPr>
            <p:txBody>
              <a:bodyPr>
                <a:noAutofit/>
              </a:bodyPr>
              <a:lstStyle/>
              <a:p>
                <a:r>
                  <a:rPr lang="en-US" altLang="zh-CN" dirty="0"/>
                  <a:t>Window the signal </a:t>
                </a:r>
                <a14:m>
                  <m:oMath xmlns:m="http://schemas.openxmlformats.org/officeDocument/2006/math">
                    <m:r>
                      <a:rPr lang="en-US" altLang="zh-CN" i="1" dirty="0" smtClean="0">
                        <a:latin typeface="Cambria Math" panose="02040503050406030204" pitchFamily="18" charset="0"/>
                      </a:rPr>
                      <m:t>𝑥</m:t>
                    </m:r>
                    <m:r>
                      <a:rPr lang="en-US" altLang="zh-CN" b="0" i="1" dirty="0" smtClean="0">
                        <a:latin typeface="Cambria Math" panose="02040503050406030204" pitchFamily="18" charset="0"/>
                      </a:rPr>
                      <m:t>′</m:t>
                    </m:r>
                    <m:r>
                      <a:rPr lang="en-US" altLang="zh-CN"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𝑡</m:t>
                        </m:r>
                      </m:e>
                      <m:sub>
                        <m:r>
                          <a:rPr lang="en-US" altLang="zh-CN" i="1" dirty="0" smtClean="0">
                            <a:latin typeface="Cambria Math" panose="02040503050406030204" pitchFamily="18" charset="0"/>
                          </a:rPr>
                          <m:t>𝑑</m:t>
                        </m:r>
                      </m:sub>
                    </m:sSub>
                    <m:r>
                      <a:rPr lang="en-US" altLang="zh-CN" i="1" dirty="0" smtClean="0">
                        <a:latin typeface="Cambria Math" panose="02040503050406030204" pitchFamily="18" charset="0"/>
                      </a:rPr>
                      <m:t>]</m:t>
                    </m:r>
                  </m:oMath>
                </a14:m>
                <a:r>
                  <a:rPr lang="en-US" altLang="zh-CN" dirty="0"/>
                  <a:t> into frames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𝑥</m:t>
                        </m:r>
                      </m:e>
                      <m:sub>
                        <m:r>
                          <a:rPr lang="en-US" altLang="zh-CN" i="1" dirty="0" smtClean="0">
                            <a:latin typeface="Cambria Math" panose="02040503050406030204" pitchFamily="18" charset="0"/>
                          </a:rPr>
                          <m:t>𝑡</m:t>
                        </m:r>
                      </m:sub>
                    </m:sSub>
                    <m:r>
                      <a:rPr lang="en-US" altLang="zh-CN" i="1" dirty="0" smtClean="0">
                        <a:latin typeface="Cambria Math" panose="02040503050406030204" pitchFamily="18" charset="0"/>
                      </a:rPr>
                      <m:t>[</m:t>
                    </m:r>
                    <m:r>
                      <a:rPr lang="en-US" altLang="zh-CN" i="1" dirty="0" smtClean="0">
                        <a:latin typeface="Cambria Math" panose="02040503050406030204" pitchFamily="18" charset="0"/>
                      </a:rPr>
                      <m:t>𝑛</m:t>
                    </m:r>
                    <m:r>
                      <a:rPr lang="en-US" altLang="zh-CN" i="1" dirty="0">
                        <a:latin typeface="Cambria Math" panose="02040503050406030204" pitchFamily="18" charset="0"/>
                      </a:rPr>
                      <m:t>]</m:t>
                    </m:r>
                  </m:oMath>
                </a14:m>
                <a:r>
                  <a:rPr lang="en-US" altLang="zh-CN" dirty="0"/>
                  <a:t> and apply Fourier Transform to each segment.</a:t>
                </a:r>
              </a:p>
              <a:p>
                <a:pPr lvl="1"/>
                <a:r>
                  <a:rPr lang="en-US" altLang="zh-CN" dirty="0"/>
                  <a:t>Short frame width: wide-band, high time resolution, low frequency resolution</a:t>
                </a:r>
              </a:p>
              <a:p>
                <a:pPr lvl="1"/>
                <a:r>
                  <a:rPr lang="en-US" altLang="zh-CN" dirty="0"/>
                  <a:t>Long frame width: narrow-band, low time resolution, high frequency resolution</a:t>
                </a:r>
              </a:p>
              <a:p>
                <a:r>
                  <a:rPr lang="en-US" altLang="zh-CN" dirty="0"/>
                  <a:t>For ASR:</a:t>
                </a:r>
              </a:p>
              <a:p>
                <a:pPr lvl="1"/>
                <a:r>
                  <a:rPr lang="en-US" altLang="zh-CN" dirty="0"/>
                  <a:t>frame width ∼ 25ms</a:t>
                </a:r>
              </a:p>
              <a:p>
                <a:pPr lvl="1"/>
                <a:r>
                  <a:rPr lang="en-US" altLang="zh-CN" dirty="0"/>
                  <a:t>frame shift ∼ 10ms</a:t>
                </a:r>
                <a:endParaRPr lang="zh-CN" altLang="en-US" dirty="0"/>
              </a:p>
            </p:txBody>
          </p:sp>
        </mc:Choice>
        <mc:Fallback xmlns="">
          <p:sp>
            <p:nvSpPr>
              <p:cNvPr id="23" name="内容占位符 2"/>
              <p:cNvSpPr>
                <a:spLocks noGrp="1" noRot="1" noChangeAspect="1" noMove="1" noResize="1" noEditPoints="1" noAdjustHandles="1" noChangeArrowheads="1" noChangeShapeType="1" noTextEdit="1"/>
              </p:cNvSpPr>
              <p:nvPr>
                <p:ph idx="1"/>
              </p:nvPr>
            </p:nvSpPr>
            <p:spPr>
              <a:xfrm>
                <a:off x="783773" y="856989"/>
                <a:ext cx="5198952" cy="5444238"/>
              </a:xfrm>
              <a:blipFill>
                <a:blip r:embed="rId7"/>
                <a:stretch>
                  <a:fillRect l="-1878" t="-1568" r="-2700"/>
                </a:stretch>
              </a:blipFill>
            </p:spPr>
            <p:txBody>
              <a:bodyPr/>
              <a:lstStyle/>
              <a:p>
                <a:r>
                  <a:rPr lang="zh-CN" altLang="en-US">
                    <a:noFill/>
                  </a:rPr>
                  <a:t> </a:t>
                </a:r>
              </a:p>
            </p:txBody>
          </p:sp>
        </mc:Fallback>
      </mc:AlternateContent>
      <p:sp>
        <p:nvSpPr>
          <p:cNvPr id="26" name="矩形 25"/>
          <p:cNvSpPr/>
          <p:nvPr/>
        </p:nvSpPr>
        <p:spPr>
          <a:xfrm>
            <a:off x="8408887" y="4883952"/>
            <a:ext cx="1165897" cy="369332"/>
          </a:xfrm>
          <a:prstGeom prst="rect">
            <a:avLst/>
          </a:prstGeom>
        </p:spPr>
        <p:txBody>
          <a:bodyPr wrap="none">
            <a:spAutoFit/>
          </a:bodyPr>
          <a:lstStyle/>
          <a:p>
            <a:r>
              <a:rPr lang="en-US" altLang="zh-CN" dirty="0">
                <a:solidFill>
                  <a:srgbClr val="0070C0"/>
                </a:solidFill>
              </a:rPr>
              <a:t>Frequency</a:t>
            </a:r>
            <a:endParaRPr lang="zh-CN" altLang="en-US" dirty="0">
              <a:solidFill>
                <a:srgbClr val="0070C0"/>
              </a:solidFill>
            </a:endParaRPr>
          </a:p>
        </p:txBody>
      </p:sp>
      <p:sp>
        <p:nvSpPr>
          <p:cNvPr id="27" name="矩形 26"/>
          <p:cNvSpPr/>
          <p:nvPr/>
        </p:nvSpPr>
        <p:spPr>
          <a:xfrm rot="16200000">
            <a:off x="7295265" y="4165792"/>
            <a:ext cx="1212191" cy="369332"/>
          </a:xfrm>
          <a:prstGeom prst="rect">
            <a:avLst/>
          </a:prstGeom>
        </p:spPr>
        <p:txBody>
          <a:bodyPr wrap="none">
            <a:spAutoFit/>
          </a:bodyPr>
          <a:lstStyle/>
          <a:p>
            <a:r>
              <a:rPr lang="en-US" altLang="zh-CN" dirty="0">
                <a:solidFill>
                  <a:srgbClr val="0070C0"/>
                </a:solidFill>
              </a:rPr>
              <a:t>Magnitude</a:t>
            </a:r>
            <a:endParaRPr lang="zh-CN" altLang="en-US" dirty="0">
              <a:solidFill>
                <a:srgbClr val="0070C0"/>
              </a:solidFill>
            </a:endParaRPr>
          </a:p>
        </p:txBody>
      </p:sp>
      <mc:AlternateContent xmlns:mc="http://schemas.openxmlformats.org/markup-compatibility/2006" xmlns:a14="http://schemas.microsoft.com/office/drawing/2010/main">
        <mc:Choice Requires="a14">
          <p:sp>
            <p:nvSpPr>
              <p:cNvPr id="28" name="矩形 27"/>
              <p:cNvSpPr/>
              <p:nvPr/>
            </p:nvSpPr>
            <p:spPr>
              <a:xfrm>
                <a:off x="7060662" y="5162342"/>
                <a:ext cx="3659463" cy="369332"/>
              </a:xfrm>
              <a:prstGeom prst="rect">
                <a:avLst/>
              </a:prstGeom>
            </p:spPr>
            <p:txBody>
              <a:bodyPr wrap="none">
                <a:spAutoFit/>
              </a:bodyPr>
              <a:lstStyle/>
              <a:p>
                <a:r>
                  <a:rPr lang="en-US" altLang="zh-CN" dirty="0"/>
                  <a:t>Short−time power spectrum </a:t>
                </a:r>
                <a14:m>
                  <m:oMath xmlns:m="http://schemas.openxmlformats.org/officeDocument/2006/math">
                    <m:sSup>
                      <m:sSupPr>
                        <m:ctrlPr>
                          <a:rPr lang="en-US" altLang="zh-CN" b="0" i="1" smtClean="0">
                            <a:latin typeface="Cambria Math" panose="02040503050406030204" pitchFamily="18" charset="0"/>
                          </a:rPr>
                        </m:ctrlPr>
                      </m:sSupPr>
                      <m:e>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𝑡</m:t>
                                </m:r>
                              </m:sub>
                            </m:sSub>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𝑘</m:t>
                                </m:r>
                              </m:e>
                            </m:d>
                          </m:e>
                        </m:d>
                      </m:e>
                      <m:sup>
                        <m:r>
                          <a:rPr lang="en-US" altLang="zh-CN" b="0" i="1" smtClean="0">
                            <a:latin typeface="Cambria Math" panose="02040503050406030204" pitchFamily="18" charset="0"/>
                          </a:rPr>
                          <m:t>2</m:t>
                        </m:r>
                      </m:sup>
                    </m:sSup>
                  </m:oMath>
                </a14:m>
                <a:endParaRPr lang="zh-CN" altLang="en-US" dirty="0"/>
              </a:p>
            </p:txBody>
          </p:sp>
        </mc:Choice>
        <mc:Fallback xmlns="">
          <p:sp>
            <p:nvSpPr>
              <p:cNvPr id="28" name="矩形 27"/>
              <p:cNvSpPr>
                <a:spLocks noRot="1" noChangeAspect="1" noMove="1" noResize="1" noEditPoints="1" noAdjustHandles="1" noChangeArrowheads="1" noChangeShapeType="1" noTextEdit="1"/>
              </p:cNvSpPr>
              <p:nvPr/>
            </p:nvSpPr>
            <p:spPr>
              <a:xfrm>
                <a:off x="7060662" y="5162342"/>
                <a:ext cx="3659463" cy="369332"/>
              </a:xfrm>
              <a:prstGeom prst="rect">
                <a:avLst/>
              </a:prstGeom>
              <a:blipFill>
                <a:blip r:embed="rId8"/>
                <a:stretch>
                  <a:fillRect l="-1331" t="-10000" b="-26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19645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Windowing and spectral analysis</a:t>
            </a:r>
            <a:endParaRPr lang="zh-CN" altLang="en-US" dirty="0"/>
          </a:p>
        </p:txBody>
      </p:sp>
      <p:sp>
        <p:nvSpPr>
          <p:cNvPr id="5" name="页脚占位符 4"/>
          <p:cNvSpPr>
            <a:spLocks noGrp="1"/>
          </p:cNvSpPr>
          <p:nvPr>
            <p:ph type="ftr" sz="quarter" idx="11"/>
          </p:nvPr>
        </p:nvSpPr>
        <p:spPr/>
        <p:txBody>
          <a:bodyPr/>
          <a:lstStyle/>
          <a:p>
            <a:pPr>
              <a:defRPr/>
            </a:pPr>
            <a:r>
              <a:rPr lang="en-US" altLang="zh-TW"/>
              <a:t>Speech Recognition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26</a:t>
            </a:fld>
            <a:endParaRPr lang="en-US" altLang="zh-TW"/>
          </a:p>
        </p:txBody>
      </p:sp>
      <p:pic>
        <p:nvPicPr>
          <p:cNvPr id="1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l="12406" r="5624" b="9175"/>
          <a:stretch/>
        </p:blipFill>
        <p:spPr>
          <a:xfrm>
            <a:off x="8096250" y="3563785"/>
            <a:ext cx="1571954" cy="1300846"/>
          </a:xfrm>
          <a:prstGeom prst="rect">
            <a:avLst/>
          </a:prstGeom>
        </p:spPr>
      </p:pic>
      <p:cxnSp>
        <p:nvCxnSpPr>
          <p:cNvPr id="20" name="直接箭头连接符 19"/>
          <p:cNvCxnSpPr/>
          <p:nvPr/>
        </p:nvCxnSpPr>
        <p:spPr>
          <a:xfrm>
            <a:off x="8764556" y="3146104"/>
            <a:ext cx="8201" cy="43399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9064406" y="3129248"/>
            <a:ext cx="617477" cy="461665"/>
          </a:xfrm>
          <a:prstGeom prst="rect">
            <a:avLst/>
          </a:prstGeom>
        </p:spPr>
        <p:txBody>
          <a:bodyPr wrap="none">
            <a:spAutoFit/>
          </a:bodyPr>
          <a:lstStyle/>
          <a:p>
            <a:r>
              <a:rPr lang="en-US" altLang="zh-CN" sz="2400" dirty="0">
                <a:solidFill>
                  <a:srgbClr val="7030A0"/>
                </a:solidFill>
              </a:rPr>
              <a:t>FFT</a:t>
            </a:r>
            <a:endParaRPr lang="zh-CN" altLang="en-US" sz="2000" dirty="0">
              <a:solidFill>
                <a:srgbClr val="7030A0"/>
              </a:solidFill>
            </a:endParaRPr>
          </a:p>
        </p:txBody>
      </p:sp>
      <p:pic>
        <p:nvPicPr>
          <p:cNvPr id="34" name="图片 33"/>
          <p:cNvPicPr>
            <a:picLocks noChangeAspect="1"/>
          </p:cNvPicPr>
          <p:nvPr/>
        </p:nvPicPr>
        <p:blipFill rotWithShape="1">
          <a:blip r:embed="rId3" cstate="print">
            <a:extLst>
              <a:ext uri="{28A0092B-C50C-407E-A947-70E740481C1C}">
                <a14:useLocalDpi xmlns:a14="http://schemas.microsoft.com/office/drawing/2010/main" val="0"/>
              </a:ext>
            </a:extLst>
          </a:blip>
          <a:srcRect l="13936" t="9730" r="10177" b="13345"/>
          <a:stretch/>
        </p:blipFill>
        <p:spPr>
          <a:xfrm>
            <a:off x="8689195" y="2188557"/>
            <a:ext cx="769313" cy="582424"/>
          </a:xfrm>
          <a:prstGeom prst="rect">
            <a:avLst/>
          </a:prstGeom>
        </p:spPr>
      </p:pic>
      <p:pic>
        <p:nvPicPr>
          <p:cNvPr id="35" name="图片 34"/>
          <p:cNvPicPr>
            <a:picLocks noChangeAspect="1"/>
          </p:cNvPicPr>
          <p:nvPr/>
        </p:nvPicPr>
        <p:blipFill rotWithShape="1">
          <a:blip r:embed="rId4">
            <a:extLst>
              <a:ext uri="{28A0092B-C50C-407E-A947-70E740481C1C}">
                <a14:useLocalDpi xmlns:a14="http://schemas.microsoft.com/office/drawing/2010/main" val="0"/>
              </a:ext>
            </a:extLst>
          </a:blip>
          <a:srcRect l="16508" t="10770" r="30952" b="53393"/>
          <a:stretch/>
        </p:blipFill>
        <p:spPr>
          <a:xfrm>
            <a:off x="6373761" y="1076065"/>
            <a:ext cx="4804228" cy="957943"/>
          </a:xfrm>
          <a:prstGeom prst="rect">
            <a:avLst/>
          </a:prstGeom>
        </p:spPr>
      </p:pic>
      <mc:AlternateContent xmlns:mc="http://schemas.openxmlformats.org/markup-compatibility/2006" xmlns:a14="http://schemas.microsoft.com/office/drawing/2010/main">
        <mc:Choice Requires="a14">
          <p:sp>
            <p:nvSpPr>
              <p:cNvPr id="36" name="矩形 35"/>
              <p:cNvSpPr/>
              <p:nvPr/>
            </p:nvSpPr>
            <p:spPr>
              <a:xfrm>
                <a:off x="7597896" y="1694050"/>
                <a:ext cx="857927" cy="400110"/>
              </a:xfrm>
              <a:prstGeom prst="rect">
                <a:avLst/>
              </a:prstGeom>
            </p:spPr>
            <p:txBody>
              <a:bodyPr wrap="none">
                <a:spAutoFit/>
              </a:bodyPr>
              <a:lstStyle/>
              <a:p>
                <a14:m>
                  <m:oMath xmlns:m="http://schemas.openxmlformats.org/officeDocument/2006/math">
                    <m:r>
                      <a:rPr lang="en-US" altLang="zh-CN" sz="2000" i="1" dirty="0">
                        <a:latin typeface="Cambria Math" panose="02040503050406030204" pitchFamily="18" charset="0"/>
                      </a:rPr>
                      <m:t>𝑥</m:t>
                    </m:r>
                    <m:r>
                      <a:rPr lang="en-US" altLang="zh-CN" sz="2000" i="1" dirty="0">
                        <a:latin typeface="Cambria Math" panose="02040503050406030204" pitchFamily="18" charset="0"/>
                      </a:rPr>
                      <m:t>′[</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𝑡</m:t>
                        </m:r>
                      </m:e>
                      <m:sub>
                        <m:r>
                          <a:rPr lang="en-US" altLang="zh-CN" sz="2000" i="1" dirty="0">
                            <a:latin typeface="Cambria Math" panose="02040503050406030204" pitchFamily="18" charset="0"/>
                          </a:rPr>
                          <m:t>𝑑</m:t>
                        </m:r>
                      </m:sub>
                    </m:sSub>
                    <m:r>
                      <a:rPr lang="en-US" altLang="zh-CN" sz="2000" i="1" dirty="0">
                        <a:latin typeface="Cambria Math" panose="02040503050406030204" pitchFamily="18" charset="0"/>
                      </a:rPr>
                      <m:t>]</m:t>
                    </m:r>
                  </m:oMath>
                </a14:m>
                <a:r>
                  <a:rPr lang="en-US" altLang="zh-CN" sz="2000" dirty="0"/>
                  <a:t> </a:t>
                </a:r>
                <a:endParaRPr lang="zh-CN" altLang="en-US" sz="2000" dirty="0"/>
              </a:p>
            </p:txBody>
          </p:sp>
        </mc:Choice>
        <mc:Fallback xmlns="">
          <p:sp>
            <p:nvSpPr>
              <p:cNvPr id="36" name="矩形 35"/>
              <p:cNvSpPr>
                <a:spLocks noRot="1" noChangeAspect="1" noMove="1" noResize="1" noEditPoints="1" noAdjustHandles="1" noChangeArrowheads="1" noChangeShapeType="1" noTextEdit="1"/>
              </p:cNvSpPr>
              <p:nvPr/>
            </p:nvSpPr>
            <p:spPr>
              <a:xfrm>
                <a:off x="7597896" y="1694050"/>
                <a:ext cx="857927" cy="400110"/>
              </a:xfrm>
              <a:prstGeom prst="rect">
                <a:avLst/>
              </a:prstGeom>
              <a:blipFill>
                <a:blip r:embed="rId5"/>
                <a:stretch>
                  <a:fillRect l="-709" b="-13636"/>
                </a:stretch>
              </a:blipFill>
            </p:spPr>
            <p:txBody>
              <a:bodyPr/>
              <a:lstStyle/>
              <a:p>
                <a:r>
                  <a:rPr lang="zh-CN" altLang="en-US">
                    <a:noFill/>
                  </a:rPr>
                  <a:t> </a:t>
                </a:r>
              </a:p>
            </p:txBody>
          </p:sp>
        </mc:Fallback>
      </mc:AlternateContent>
      <p:sp>
        <p:nvSpPr>
          <p:cNvPr id="37" name="矩形 36"/>
          <p:cNvSpPr/>
          <p:nvPr/>
        </p:nvSpPr>
        <p:spPr>
          <a:xfrm>
            <a:off x="8112585" y="796729"/>
            <a:ext cx="1555619" cy="461665"/>
          </a:xfrm>
          <a:prstGeom prst="rect">
            <a:avLst/>
          </a:prstGeom>
        </p:spPr>
        <p:txBody>
          <a:bodyPr wrap="none">
            <a:spAutoFit/>
          </a:bodyPr>
          <a:lstStyle/>
          <a:p>
            <a:r>
              <a:rPr lang="en-US" altLang="zh-CN" sz="2400" dirty="0">
                <a:solidFill>
                  <a:srgbClr val="7030A0"/>
                </a:solidFill>
              </a:rPr>
              <a:t>windowing</a:t>
            </a:r>
            <a:endParaRPr lang="zh-CN" altLang="en-US" sz="2000" dirty="0">
              <a:solidFill>
                <a:srgbClr val="7030A0"/>
              </a:solidFill>
            </a:endParaRPr>
          </a:p>
        </p:txBody>
      </p:sp>
      <p:sp>
        <p:nvSpPr>
          <p:cNvPr id="38" name="矩形 37"/>
          <p:cNvSpPr/>
          <p:nvPr/>
        </p:nvSpPr>
        <p:spPr>
          <a:xfrm>
            <a:off x="9544180" y="1879277"/>
            <a:ext cx="1511504" cy="400110"/>
          </a:xfrm>
          <a:prstGeom prst="rect">
            <a:avLst/>
          </a:prstGeom>
        </p:spPr>
        <p:txBody>
          <a:bodyPr wrap="none">
            <a:spAutoFit/>
          </a:bodyPr>
          <a:lstStyle/>
          <a:p>
            <a:r>
              <a:rPr lang="en-US" altLang="zh-CN" sz="2000" i="1" dirty="0">
                <a:solidFill>
                  <a:schemeClr val="tx1">
                    <a:lumMod val="65000"/>
                    <a:lumOff val="35000"/>
                  </a:schemeClr>
                </a:solidFill>
                <a:latin typeface="Times New Roman" panose="02020603050405020304" pitchFamily="18" charset="0"/>
                <a:cs typeface="Times New Roman" panose="02020603050405020304" pitchFamily="18" charset="0"/>
              </a:rPr>
              <a:t>t</a:t>
            </a:r>
            <a:r>
              <a:rPr lang="en-US" altLang="zh-CN" sz="2000" dirty="0">
                <a:solidFill>
                  <a:schemeClr val="tx1">
                    <a:lumMod val="65000"/>
                    <a:lumOff val="35000"/>
                  </a:schemeClr>
                </a:solidFill>
                <a:latin typeface="Times New Roman" panose="02020603050405020304" pitchFamily="18" charset="0"/>
                <a:cs typeface="Times New Roman" panose="02020603050405020304" pitchFamily="18" charset="0"/>
              </a:rPr>
              <a:t>+1-</a:t>
            </a:r>
            <a:r>
              <a:rPr lang="en-US" altLang="zh-CN" sz="2000" dirty="0">
                <a:solidFill>
                  <a:schemeClr val="tx1">
                    <a:lumMod val="65000"/>
                    <a:lumOff val="35000"/>
                  </a:schemeClr>
                </a:solidFill>
              </a:rPr>
              <a:t>th frame</a:t>
            </a:r>
            <a:endParaRPr lang="zh-CN" altLang="en-US" dirty="0">
              <a:solidFill>
                <a:schemeClr val="tx1">
                  <a:lumMod val="65000"/>
                  <a:lumOff val="35000"/>
                </a:schemeClr>
              </a:solidFill>
            </a:endParaRPr>
          </a:p>
        </p:txBody>
      </p:sp>
      <p:cxnSp>
        <p:nvCxnSpPr>
          <p:cNvPr id="39" name="直接连接符 38"/>
          <p:cNvCxnSpPr/>
          <p:nvPr/>
        </p:nvCxnSpPr>
        <p:spPr>
          <a:xfrm>
            <a:off x="8682220" y="1847043"/>
            <a:ext cx="0" cy="988759"/>
          </a:xfrm>
          <a:prstGeom prst="line">
            <a:avLst/>
          </a:prstGeom>
          <a:ln w="19050">
            <a:solidFill>
              <a:srgbClr val="3333FF"/>
            </a:solidFill>
            <a:prstDash val="sysDash"/>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9464294" y="1832007"/>
            <a:ext cx="0" cy="988759"/>
          </a:xfrm>
          <a:prstGeom prst="line">
            <a:avLst/>
          </a:prstGeom>
          <a:ln w="19050">
            <a:solidFill>
              <a:srgbClr val="3333FF"/>
            </a:solidFill>
            <a:prstDash val="sysDash"/>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8252495" y="2837179"/>
            <a:ext cx="237151" cy="369332"/>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0</a:t>
            </a:r>
            <a:endParaRPr lang="zh-CN" altLang="en-US" dirty="0">
              <a:latin typeface="Times New Roman" panose="02020603050405020304" pitchFamily="18" charset="0"/>
              <a:cs typeface="Times New Roman" panose="02020603050405020304" pitchFamily="18" charset="0"/>
            </a:endParaRPr>
          </a:p>
        </p:txBody>
      </p:sp>
      <p:sp>
        <p:nvSpPr>
          <p:cNvPr id="42" name="文本框 41"/>
          <p:cNvSpPr txBox="1"/>
          <p:nvPr/>
        </p:nvSpPr>
        <p:spPr>
          <a:xfrm>
            <a:off x="9017054" y="2820765"/>
            <a:ext cx="527126" cy="369332"/>
          </a:xfrm>
          <a:prstGeom prst="rect">
            <a:avLst/>
          </a:prstGeom>
          <a:noFill/>
        </p:spPr>
        <p:txBody>
          <a:bodyPr wrap="square" rtlCol="0">
            <a:spAutoFit/>
          </a:bodyPr>
          <a:lstStyle/>
          <a:p>
            <a:pPr algn="ctr"/>
            <a:r>
              <a:rPr lang="en-US" altLang="zh-CN" i="1" dirty="0">
                <a:latin typeface="Times New Roman" panose="02020603050405020304" pitchFamily="18" charset="0"/>
                <a:cs typeface="Times New Roman" panose="02020603050405020304" pitchFamily="18" charset="0"/>
              </a:rPr>
              <a:t>L</a:t>
            </a:r>
            <a:r>
              <a:rPr lang="en-US" altLang="zh-CN" dirty="0">
                <a:latin typeface="Times New Roman" panose="02020603050405020304" pitchFamily="18" charset="0"/>
                <a:cs typeface="Times New Roman" panose="02020603050405020304" pitchFamily="18" charset="0"/>
              </a:rPr>
              <a:t>-1</a:t>
            </a:r>
            <a:endParaRPr lang="zh-CN" altLang="en-US" dirty="0">
              <a:latin typeface="Times New Roman" panose="02020603050405020304" pitchFamily="18" charset="0"/>
              <a:cs typeface="Times New Roman" panose="02020603050405020304" pitchFamily="18" charset="0"/>
            </a:endParaRPr>
          </a:p>
        </p:txBody>
      </p:sp>
      <p:sp>
        <p:nvSpPr>
          <p:cNvPr id="43" name="矩形 42"/>
          <p:cNvSpPr/>
          <p:nvPr/>
        </p:nvSpPr>
        <p:spPr>
          <a:xfrm>
            <a:off x="8677457" y="1416957"/>
            <a:ext cx="781050" cy="453217"/>
          </a:xfrm>
          <a:prstGeom prst="rect">
            <a:avLst/>
          </a:prstGeom>
          <a:noFill/>
          <a:ln>
            <a:solidFill>
              <a:srgbClr val="3333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9280617" y="1046511"/>
            <a:ext cx="734496" cy="461665"/>
          </a:xfrm>
          <a:prstGeom prst="rect">
            <a:avLst/>
          </a:prstGeom>
        </p:spPr>
        <p:txBody>
          <a:bodyPr wrap="none">
            <a:spAutoFit/>
          </a:bodyPr>
          <a:lstStyle/>
          <a:p>
            <a:r>
              <a:rPr lang="en-US" altLang="zh-CN" sz="2400" dirty="0">
                <a:solidFill>
                  <a:srgbClr val="7030A0"/>
                </a:solidFill>
              </a:rPr>
              <a:t>shift</a:t>
            </a:r>
            <a:endParaRPr lang="zh-CN" altLang="en-US" sz="2000" dirty="0">
              <a:solidFill>
                <a:srgbClr val="7030A0"/>
              </a:solidFill>
            </a:endParaRPr>
          </a:p>
        </p:txBody>
      </p:sp>
      <mc:AlternateContent xmlns:mc="http://schemas.openxmlformats.org/markup-compatibility/2006" xmlns:a14="http://schemas.microsoft.com/office/drawing/2010/main">
        <mc:Choice Requires="a14">
          <p:sp>
            <p:nvSpPr>
              <p:cNvPr id="45" name="矩形 44"/>
              <p:cNvSpPr/>
              <p:nvPr/>
            </p:nvSpPr>
            <p:spPr>
              <a:xfrm>
                <a:off x="7648010" y="2355188"/>
                <a:ext cx="1050159" cy="400110"/>
              </a:xfrm>
              <a:prstGeom prst="rect">
                <a:avLst/>
              </a:prstGeom>
            </p:spPr>
            <p:txBody>
              <a:bodyPr wrap="none">
                <a:spAutoFit/>
              </a:bodyPr>
              <a:lstStyle/>
              <a:p>
                <a14:m>
                  <m:oMath xmlns:m="http://schemas.openxmlformats.org/officeDocument/2006/math">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𝑥</m:t>
                        </m:r>
                      </m:e>
                      <m:sub>
                        <m:r>
                          <a:rPr lang="en-US" altLang="zh-CN" sz="2000" i="1" dirty="0">
                            <a:latin typeface="Cambria Math" panose="02040503050406030204" pitchFamily="18" charset="0"/>
                          </a:rPr>
                          <m:t>𝑡</m:t>
                        </m:r>
                        <m:r>
                          <a:rPr lang="en-US" altLang="zh-CN" sz="2000" i="1" dirty="0">
                            <a:latin typeface="Cambria Math" panose="02040503050406030204" pitchFamily="18" charset="0"/>
                          </a:rPr>
                          <m:t>+1</m:t>
                        </m:r>
                      </m:sub>
                    </m:sSub>
                    <m:r>
                      <a:rPr lang="en-US" altLang="zh-CN" sz="2000" i="1" dirty="0">
                        <a:latin typeface="Cambria Math" panose="02040503050406030204" pitchFamily="18" charset="0"/>
                      </a:rPr>
                      <m:t>[</m:t>
                    </m:r>
                    <m:r>
                      <a:rPr lang="en-US" altLang="zh-CN" sz="2000" i="1" dirty="0">
                        <a:latin typeface="Cambria Math" panose="02040503050406030204" pitchFamily="18" charset="0"/>
                      </a:rPr>
                      <m:t>𝑛</m:t>
                    </m:r>
                    <m:r>
                      <a:rPr lang="en-US" altLang="zh-CN" sz="2000" i="1" dirty="0">
                        <a:latin typeface="Cambria Math" panose="02040503050406030204" pitchFamily="18" charset="0"/>
                      </a:rPr>
                      <m:t>]</m:t>
                    </m:r>
                  </m:oMath>
                </a14:m>
                <a:r>
                  <a:rPr lang="en-US" altLang="zh-CN" sz="2000" dirty="0"/>
                  <a:t> </a:t>
                </a:r>
                <a:endParaRPr lang="zh-CN" altLang="en-US" sz="2000" dirty="0"/>
              </a:p>
            </p:txBody>
          </p:sp>
        </mc:Choice>
        <mc:Fallback xmlns="">
          <p:sp>
            <p:nvSpPr>
              <p:cNvPr id="45" name="矩形 44"/>
              <p:cNvSpPr>
                <a:spLocks noRot="1" noChangeAspect="1" noMove="1" noResize="1" noEditPoints="1" noAdjustHandles="1" noChangeArrowheads="1" noChangeShapeType="1" noTextEdit="1"/>
              </p:cNvSpPr>
              <p:nvPr/>
            </p:nvSpPr>
            <p:spPr>
              <a:xfrm>
                <a:off x="7648010" y="2355188"/>
                <a:ext cx="1050159" cy="400110"/>
              </a:xfrm>
              <a:prstGeom prst="rect">
                <a:avLst/>
              </a:prstGeom>
              <a:blipFill>
                <a:blip r:embed="rId6"/>
                <a:stretch>
                  <a:fillRect b="-15152"/>
                </a:stretch>
              </a:blipFill>
            </p:spPr>
            <p:txBody>
              <a:bodyPr/>
              <a:lstStyle/>
              <a:p>
                <a:r>
                  <a:rPr lang="zh-CN" altLang="en-US">
                    <a:noFill/>
                  </a:rPr>
                  <a:t> </a:t>
                </a:r>
              </a:p>
            </p:txBody>
          </p:sp>
        </mc:Fallback>
      </mc:AlternateContent>
      <p:pic>
        <p:nvPicPr>
          <p:cNvPr id="18" name="内容占位符 17"/>
          <p:cNvPicPr>
            <a:picLocks noGrp="1" noChangeAspect="1"/>
          </p:cNvPicPr>
          <p:nvPr>
            <p:ph idx="1"/>
          </p:nvPr>
        </p:nvPicPr>
        <p:blipFill rotWithShape="1">
          <a:blip r:embed="rId7" cstate="print">
            <a:extLst>
              <a:ext uri="{28A0092B-C50C-407E-A947-70E740481C1C}">
                <a14:useLocalDpi xmlns:a14="http://schemas.microsoft.com/office/drawing/2010/main" val="0"/>
              </a:ext>
            </a:extLst>
          </a:blip>
          <a:srcRect l="11846" t="5034" r="7114" b="9939"/>
          <a:stretch/>
        </p:blipFill>
        <p:spPr>
          <a:xfrm>
            <a:off x="8289534" y="3751545"/>
            <a:ext cx="1568633" cy="1229191"/>
          </a:xfrm>
        </p:spPr>
      </p:pic>
      <mc:AlternateContent xmlns:mc="http://schemas.openxmlformats.org/markup-compatibility/2006" xmlns:a14="http://schemas.microsoft.com/office/drawing/2010/main">
        <mc:Choice Requires="a14">
          <p:sp>
            <p:nvSpPr>
              <p:cNvPr id="47" name="内容占位符 2"/>
              <p:cNvSpPr txBox="1">
                <a:spLocks/>
              </p:cNvSpPr>
              <p:nvPr/>
            </p:nvSpPr>
            <p:spPr>
              <a:xfrm>
                <a:off x="783773" y="856989"/>
                <a:ext cx="5198952" cy="5444238"/>
              </a:xfrm>
              <a:prstGeom prst="rect">
                <a:avLst/>
              </a:prstGeom>
            </p:spPr>
            <p:txBody>
              <a:bodyPr vert="horz" lIns="0" tIns="45720" rIns="0" bIns="45720" rtlCol="0">
                <a:noAutofit/>
              </a:bodyPr>
              <a:lst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531800" indent="-331780" algn="l" defTabSz="914377" rtl="0" eaLnBrk="1" latinLnBrk="0" hangingPunct="1">
                  <a:lnSpc>
                    <a:spcPct val="90000"/>
                  </a:lnSpc>
                  <a:spcBef>
                    <a:spcPts val="200"/>
                  </a:spcBef>
                  <a:spcAft>
                    <a:spcPts val="400"/>
                  </a:spcAft>
                  <a:buClr>
                    <a:schemeClr val="accent1"/>
                  </a:buClr>
                  <a:buFont typeface="Calibri" panose="020F050202020403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723882" indent="-339717" algn="l" defTabSz="914377"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3pPr>
                <a:lvl4pPr marL="900091" indent="-333366" algn="l" defTabSz="914377"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0">
                  <a:spcAft>
                    <a:spcPts val="600"/>
                  </a:spcAft>
                  <a:buClr>
                    <a:srgbClr val="E48312"/>
                  </a:buClr>
                </a:pPr>
                <a:r>
                  <a:rPr lang="en-US" altLang="zh-CN" dirty="0">
                    <a:solidFill>
                      <a:srgbClr val="000000">
                        <a:lumMod val="75000"/>
                        <a:lumOff val="25000"/>
                      </a:srgbClr>
                    </a:solidFill>
                  </a:rPr>
                  <a:t>Window the signal </a:t>
                </a:r>
                <a14:m>
                  <m:oMath xmlns:m="http://schemas.openxmlformats.org/officeDocument/2006/math">
                    <m:r>
                      <a:rPr lang="en-US" altLang="zh-CN" i="1" dirty="0">
                        <a:solidFill>
                          <a:srgbClr val="000000">
                            <a:lumMod val="75000"/>
                            <a:lumOff val="25000"/>
                          </a:srgbClr>
                        </a:solidFill>
                        <a:latin typeface="Cambria Math" panose="02040503050406030204" pitchFamily="18" charset="0"/>
                      </a:rPr>
                      <m:t>𝑥</m:t>
                    </m:r>
                    <m:r>
                      <a:rPr lang="en-US" altLang="zh-CN" i="1" dirty="0">
                        <a:solidFill>
                          <a:srgbClr val="000000">
                            <a:lumMod val="75000"/>
                            <a:lumOff val="25000"/>
                          </a:srgbClr>
                        </a:solidFill>
                        <a:latin typeface="Cambria Math" panose="02040503050406030204" pitchFamily="18" charset="0"/>
                      </a:rPr>
                      <m:t>′[</m:t>
                    </m:r>
                    <m:sSub>
                      <m:sSubPr>
                        <m:ctrlPr>
                          <a:rPr lang="en-US" altLang="zh-CN" i="1" dirty="0">
                            <a:solidFill>
                              <a:srgbClr val="000000">
                                <a:lumMod val="75000"/>
                                <a:lumOff val="25000"/>
                              </a:srgbClr>
                            </a:solidFill>
                            <a:latin typeface="Cambria Math" panose="02040503050406030204" pitchFamily="18" charset="0"/>
                          </a:rPr>
                        </m:ctrlPr>
                      </m:sSubPr>
                      <m:e>
                        <m:r>
                          <a:rPr lang="en-US" altLang="zh-CN" i="1" dirty="0">
                            <a:solidFill>
                              <a:srgbClr val="000000">
                                <a:lumMod val="75000"/>
                                <a:lumOff val="25000"/>
                              </a:srgbClr>
                            </a:solidFill>
                            <a:latin typeface="Cambria Math" panose="02040503050406030204" pitchFamily="18" charset="0"/>
                          </a:rPr>
                          <m:t>𝑡</m:t>
                        </m:r>
                      </m:e>
                      <m:sub>
                        <m:r>
                          <a:rPr lang="en-US" altLang="zh-CN" i="1" dirty="0">
                            <a:solidFill>
                              <a:srgbClr val="000000">
                                <a:lumMod val="75000"/>
                                <a:lumOff val="25000"/>
                              </a:srgbClr>
                            </a:solidFill>
                            <a:latin typeface="Cambria Math" panose="02040503050406030204" pitchFamily="18" charset="0"/>
                          </a:rPr>
                          <m:t>𝑑</m:t>
                        </m:r>
                      </m:sub>
                    </m:sSub>
                    <m:r>
                      <a:rPr lang="en-US" altLang="zh-CN" i="1" dirty="0">
                        <a:solidFill>
                          <a:srgbClr val="000000">
                            <a:lumMod val="75000"/>
                            <a:lumOff val="25000"/>
                          </a:srgbClr>
                        </a:solidFill>
                        <a:latin typeface="Cambria Math" panose="02040503050406030204" pitchFamily="18" charset="0"/>
                      </a:rPr>
                      <m:t>]</m:t>
                    </m:r>
                  </m:oMath>
                </a14:m>
                <a:r>
                  <a:rPr lang="en-US" altLang="zh-CN" dirty="0">
                    <a:solidFill>
                      <a:srgbClr val="000000">
                        <a:lumMod val="75000"/>
                        <a:lumOff val="25000"/>
                      </a:srgbClr>
                    </a:solidFill>
                  </a:rPr>
                  <a:t> into frames </a:t>
                </a:r>
                <a14:m>
                  <m:oMath xmlns:m="http://schemas.openxmlformats.org/officeDocument/2006/math">
                    <m:sSub>
                      <m:sSubPr>
                        <m:ctrlPr>
                          <a:rPr lang="en-US" altLang="zh-CN" i="1" dirty="0">
                            <a:solidFill>
                              <a:srgbClr val="000000">
                                <a:lumMod val="75000"/>
                                <a:lumOff val="25000"/>
                              </a:srgbClr>
                            </a:solidFill>
                            <a:latin typeface="Cambria Math" panose="02040503050406030204" pitchFamily="18" charset="0"/>
                          </a:rPr>
                        </m:ctrlPr>
                      </m:sSubPr>
                      <m:e>
                        <m:r>
                          <a:rPr lang="en-US" altLang="zh-CN" i="1" dirty="0">
                            <a:solidFill>
                              <a:srgbClr val="000000">
                                <a:lumMod val="75000"/>
                                <a:lumOff val="25000"/>
                              </a:srgbClr>
                            </a:solidFill>
                            <a:latin typeface="Cambria Math" panose="02040503050406030204" pitchFamily="18" charset="0"/>
                          </a:rPr>
                          <m:t>𝑥</m:t>
                        </m:r>
                      </m:e>
                      <m:sub>
                        <m:r>
                          <a:rPr lang="en-US" altLang="zh-CN" i="1" dirty="0">
                            <a:solidFill>
                              <a:srgbClr val="000000">
                                <a:lumMod val="75000"/>
                                <a:lumOff val="25000"/>
                              </a:srgbClr>
                            </a:solidFill>
                            <a:latin typeface="Cambria Math" panose="02040503050406030204" pitchFamily="18" charset="0"/>
                          </a:rPr>
                          <m:t>𝑡</m:t>
                        </m:r>
                      </m:sub>
                    </m:sSub>
                    <m:r>
                      <a:rPr lang="en-US" altLang="zh-CN" i="1" dirty="0">
                        <a:solidFill>
                          <a:srgbClr val="000000">
                            <a:lumMod val="75000"/>
                            <a:lumOff val="25000"/>
                          </a:srgbClr>
                        </a:solidFill>
                        <a:latin typeface="Cambria Math" panose="02040503050406030204" pitchFamily="18" charset="0"/>
                      </a:rPr>
                      <m:t>[</m:t>
                    </m:r>
                    <m:r>
                      <a:rPr lang="en-US" altLang="zh-CN" i="1" dirty="0">
                        <a:solidFill>
                          <a:srgbClr val="000000">
                            <a:lumMod val="75000"/>
                            <a:lumOff val="25000"/>
                          </a:srgbClr>
                        </a:solidFill>
                        <a:latin typeface="Cambria Math" panose="02040503050406030204" pitchFamily="18" charset="0"/>
                      </a:rPr>
                      <m:t>𝑛</m:t>
                    </m:r>
                    <m:r>
                      <a:rPr lang="en-US" altLang="zh-CN" i="1" dirty="0">
                        <a:solidFill>
                          <a:srgbClr val="000000">
                            <a:lumMod val="75000"/>
                            <a:lumOff val="25000"/>
                          </a:srgbClr>
                        </a:solidFill>
                        <a:latin typeface="Cambria Math" panose="02040503050406030204" pitchFamily="18" charset="0"/>
                      </a:rPr>
                      <m:t>]</m:t>
                    </m:r>
                  </m:oMath>
                </a14:m>
                <a:r>
                  <a:rPr lang="en-US" altLang="zh-CN" dirty="0">
                    <a:solidFill>
                      <a:srgbClr val="000000">
                        <a:lumMod val="75000"/>
                        <a:lumOff val="25000"/>
                      </a:srgbClr>
                    </a:solidFill>
                  </a:rPr>
                  <a:t> and apply Fourier Transform to each segment.</a:t>
                </a:r>
              </a:p>
              <a:p>
                <a:pPr lvl="1">
                  <a:spcBef>
                    <a:spcPts val="600"/>
                  </a:spcBef>
                  <a:spcAft>
                    <a:spcPts val="600"/>
                  </a:spcAft>
                  <a:buClr>
                    <a:srgbClr val="E48312"/>
                  </a:buClr>
                </a:pPr>
                <a:r>
                  <a:rPr lang="en-US" altLang="zh-CN" dirty="0">
                    <a:solidFill>
                      <a:srgbClr val="000000">
                        <a:lumMod val="75000"/>
                        <a:lumOff val="25000"/>
                      </a:srgbClr>
                    </a:solidFill>
                  </a:rPr>
                  <a:t>Short frame width: wide-band, high time resolution, low frequency resolution</a:t>
                </a:r>
              </a:p>
              <a:p>
                <a:pPr lvl="1">
                  <a:spcBef>
                    <a:spcPts val="600"/>
                  </a:spcBef>
                  <a:spcAft>
                    <a:spcPts val="600"/>
                  </a:spcAft>
                  <a:buClr>
                    <a:srgbClr val="E48312"/>
                  </a:buClr>
                </a:pPr>
                <a:r>
                  <a:rPr lang="en-US" altLang="zh-CN" dirty="0">
                    <a:solidFill>
                      <a:srgbClr val="000000">
                        <a:lumMod val="75000"/>
                        <a:lumOff val="25000"/>
                      </a:srgbClr>
                    </a:solidFill>
                  </a:rPr>
                  <a:t>Long frame width: narrow-band, low time resolution, high frequency resolution</a:t>
                </a:r>
              </a:p>
              <a:p>
                <a:pPr lvl="0">
                  <a:spcAft>
                    <a:spcPts val="600"/>
                  </a:spcAft>
                  <a:buClr>
                    <a:srgbClr val="E48312"/>
                  </a:buClr>
                </a:pPr>
                <a:r>
                  <a:rPr lang="en-US" altLang="zh-CN" dirty="0">
                    <a:solidFill>
                      <a:srgbClr val="000000">
                        <a:lumMod val="75000"/>
                        <a:lumOff val="25000"/>
                      </a:srgbClr>
                    </a:solidFill>
                  </a:rPr>
                  <a:t>For ASR:</a:t>
                </a:r>
              </a:p>
              <a:p>
                <a:pPr lvl="1">
                  <a:spcBef>
                    <a:spcPts val="600"/>
                  </a:spcBef>
                  <a:spcAft>
                    <a:spcPts val="600"/>
                  </a:spcAft>
                  <a:buClr>
                    <a:srgbClr val="E48312"/>
                  </a:buClr>
                </a:pPr>
                <a:r>
                  <a:rPr lang="en-US" altLang="zh-CN" dirty="0">
                    <a:solidFill>
                      <a:srgbClr val="000000">
                        <a:lumMod val="75000"/>
                        <a:lumOff val="25000"/>
                      </a:srgbClr>
                    </a:solidFill>
                  </a:rPr>
                  <a:t>frame width ∼ 25ms</a:t>
                </a:r>
              </a:p>
              <a:p>
                <a:pPr lvl="1">
                  <a:spcBef>
                    <a:spcPts val="600"/>
                  </a:spcBef>
                  <a:spcAft>
                    <a:spcPts val="600"/>
                  </a:spcAft>
                  <a:buClr>
                    <a:srgbClr val="E48312"/>
                  </a:buClr>
                </a:pPr>
                <a:r>
                  <a:rPr lang="en-US" altLang="zh-CN" dirty="0">
                    <a:solidFill>
                      <a:srgbClr val="000000">
                        <a:lumMod val="75000"/>
                        <a:lumOff val="25000"/>
                      </a:srgbClr>
                    </a:solidFill>
                  </a:rPr>
                  <a:t>frame shift ∼ 10ms</a:t>
                </a:r>
                <a:endParaRPr lang="zh-CN" altLang="en-US" dirty="0">
                  <a:solidFill>
                    <a:srgbClr val="000000">
                      <a:lumMod val="75000"/>
                      <a:lumOff val="25000"/>
                    </a:srgbClr>
                  </a:solidFill>
                </a:endParaRPr>
              </a:p>
            </p:txBody>
          </p:sp>
        </mc:Choice>
        <mc:Fallback xmlns="">
          <p:sp>
            <p:nvSpPr>
              <p:cNvPr id="47" name="内容占位符 2"/>
              <p:cNvSpPr txBox="1">
                <a:spLocks noRot="1" noChangeAspect="1" noMove="1" noResize="1" noEditPoints="1" noAdjustHandles="1" noChangeArrowheads="1" noChangeShapeType="1" noTextEdit="1"/>
              </p:cNvSpPr>
              <p:nvPr/>
            </p:nvSpPr>
            <p:spPr>
              <a:xfrm>
                <a:off x="783773" y="856989"/>
                <a:ext cx="5198952" cy="5444238"/>
              </a:xfrm>
              <a:prstGeom prst="rect">
                <a:avLst/>
              </a:prstGeom>
              <a:blipFill>
                <a:blip r:embed="rId8"/>
                <a:stretch>
                  <a:fillRect l="-1878" t="-1568" r="-2700"/>
                </a:stretch>
              </a:blipFill>
            </p:spPr>
            <p:txBody>
              <a:bodyPr/>
              <a:lstStyle/>
              <a:p>
                <a:r>
                  <a:rPr lang="zh-CN" altLang="en-US">
                    <a:noFill/>
                  </a:rPr>
                  <a:t> </a:t>
                </a:r>
              </a:p>
            </p:txBody>
          </p:sp>
        </mc:Fallback>
      </mc:AlternateContent>
      <p:sp>
        <p:nvSpPr>
          <p:cNvPr id="19" name="矩形 18"/>
          <p:cNvSpPr/>
          <p:nvPr/>
        </p:nvSpPr>
        <p:spPr>
          <a:xfrm>
            <a:off x="8408887" y="4883952"/>
            <a:ext cx="1165897" cy="369332"/>
          </a:xfrm>
          <a:prstGeom prst="rect">
            <a:avLst/>
          </a:prstGeom>
        </p:spPr>
        <p:txBody>
          <a:bodyPr wrap="none">
            <a:spAutoFit/>
          </a:bodyPr>
          <a:lstStyle/>
          <a:p>
            <a:r>
              <a:rPr lang="en-US" altLang="zh-CN" dirty="0">
                <a:solidFill>
                  <a:srgbClr val="0070C0"/>
                </a:solidFill>
              </a:rPr>
              <a:t>Frequency</a:t>
            </a:r>
            <a:endParaRPr lang="zh-CN" altLang="en-US" dirty="0">
              <a:solidFill>
                <a:srgbClr val="0070C0"/>
              </a:solidFill>
            </a:endParaRPr>
          </a:p>
        </p:txBody>
      </p:sp>
      <p:sp>
        <p:nvSpPr>
          <p:cNvPr id="48" name="矩形 47"/>
          <p:cNvSpPr/>
          <p:nvPr/>
        </p:nvSpPr>
        <p:spPr>
          <a:xfrm rot="16200000">
            <a:off x="7295265" y="4165792"/>
            <a:ext cx="1212191" cy="369332"/>
          </a:xfrm>
          <a:prstGeom prst="rect">
            <a:avLst/>
          </a:prstGeom>
        </p:spPr>
        <p:txBody>
          <a:bodyPr wrap="none">
            <a:spAutoFit/>
          </a:bodyPr>
          <a:lstStyle/>
          <a:p>
            <a:r>
              <a:rPr lang="en-US" altLang="zh-CN" dirty="0">
                <a:solidFill>
                  <a:srgbClr val="0070C0"/>
                </a:solidFill>
              </a:rPr>
              <a:t>Magnitude</a:t>
            </a:r>
            <a:endParaRPr lang="zh-CN" altLang="en-US" dirty="0">
              <a:solidFill>
                <a:srgbClr val="0070C0"/>
              </a:solidFill>
            </a:endParaRPr>
          </a:p>
        </p:txBody>
      </p:sp>
      <mc:AlternateContent xmlns:mc="http://schemas.openxmlformats.org/markup-compatibility/2006" xmlns:a14="http://schemas.microsoft.com/office/drawing/2010/main">
        <mc:Choice Requires="a14">
          <p:sp>
            <p:nvSpPr>
              <p:cNvPr id="49" name="矩形 48"/>
              <p:cNvSpPr/>
              <p:nvPr/>
            </p:nvSpPr>
            <p:spPr>
              <a:xfrm>
                <a:off x="7060662" y="5162342"/>
                <a:ext cx="4292009" cy="400110"/>
              </a:xfrm>
              <a:prstGeom prst="rect">
                <a:avLst/>
              </a:prstGeom>
            </p:spPr>
            <p:txBody>
              <a:bodyPr wrap="none">
                <a:spAutoFit/>
              </a:bodyPr>
              <a:lstStyle/>
              <a:p>
                <a:r>
                  <a:rPr lang="en-US" altLang="zh-CN" sz="2000" dirty="0"/>
                  <a:t>Short−time </a:t>
                </a:r>
                <a:r>
                  <a:rPr lang="en-US" altLang="zh-CN" sz="2000" dirty="0">
                    <a:solidFill>
                      <a:srgbClr val="FF0000"/>
                    </a:solidFill>
                  </a:rPr>
                  <a:t>power spectrum </a:t>
                </a:r>
                <a14:m>
                  <m:oMath xmlns:m="http://schemas.openxmlformats.org/officeDocument/2006/math">
                    <m:sSup>
                      <m:sSupPr>
                        <m:ctrlPr>
                          <a:rPr lang="en-US" altLang="zh-CN" sz="2000" b="0" i="1" smtClean="0">
                            <a:latin typeface="Cambria Math" panose="02040503050406030204" pitchFamily="18" charset="0"/>
                          </a:rPr>
                        </m:ctrlPr>
                      </m:sSupPr>
                      <m:e>
                        <m:d>
                          <m:dPr>
                            <m:begChr m:val="|"/>
                            <m:endChr m:val="|"/>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𝑋</m:t>
                                </m:r>
                              </m:e>
                              <m:sub>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+1</m:t>
                                </m:r>
                              </m:sub>
                            </m:sSub>
                            <m:d>
                              <m:dPr>
                                <m:begChr m:val="["/>
                                <m:endChr m:val="]"/>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𝑘</m:t>
                                </m:r>
                              </m:e>
                            </m:d>
                          </m:e>
                        </m:d>
                      </m:e>
                      <m:sup>
                        <m:r>
                          <a:rPr lang="en-US" altLang="zh-CN" sz="2000" b="0" i="1" smtClean="0">
                            <a:latin typeface="Cambria Math" panose="02040503050406030204" pitchFamily="18" charset="0"/>
                          </a:rPr>
                          <m:t>2</m:t>
                        </m:r>
                      </m:sup>
                    </m:sSup>
                  </m:oMath>
                </a14:m>
                <a:endParaRPr lang="zh-CN" altLang="en-US" sz="2000" dirty="0"/>
              </a:p>
            </p:txBody>
          </p:sp>
        </mc:Choice>
        <mc:Fallback xmlns="">
          <p:sp>
            <p:nvSpPr>
              <p:cNvPr id="49" name="矩形 48"/>
              <p:cNvSpPr>
                <a:spLocks noRot="1" noChangeAspect="1" noMove="1" noResize="1" noEditPoints="1" noAdjustHandles="1" noChangeArrowheads="1" noChangeShapeType="1" noTextEdit="1"/>
              </p:cNvSpPr>
              <p:nvPr/>
            </p:nvSpPr>
            <p:spPr>
              <a:xfrm>
                <a:off x="7060662" y="5162342"/>
                <a:ext cx="4292009" cy="400110"/>
              </a:xfrm>
              <a:prstGeom prst="rect">
                <a:avLst/>
              </a:prstGeom>
              <a:blipFill>
                <a:blip r:embed="rId9"/>
                <a:stretch>
                  <a:fillRect l="-1420" t="-9231" b="-2769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99304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Wide-band and narrow-band spectrograms</a:t>
            </a:r>
            <a:endParaRPr lang="zh-CN" altLang="en-US" dirty="0"/>
          </a:p>
        </p:txBody>
      </p:sp>
      <p:sp>
        <p:nvSpPr>
          <p:cNvPr id="5" name="页脚占位符 4"/>
          <p:cNvSpPr>
            <a:spLocks noGrp="1"/>
          </p:cNvSpPr>
          <p:nvPr>
            <p:ph type="ftr" sz="quarter" idx="11"/>
          </p:nvPr>
        </p:nvSpPr>
        <p:spPr/>
        <p:txBody>
          <a:bodyPr/>
          <a:lstStyle/>
          <a:p>
            <a:pPr>
              <a:defRPr/>
            </a:pPr>
            <a:r>
              <a:rPr lang="en-US" altLang="zh-TW"/>
              <a:t>Speech Recognition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27</a:t>
            </a:fld>
            <a:endParaRPr lang="en-US" altLang="zh-TW"/>
          </a:p>
        </p:txBody>
      </p:sp>
      <p:sp>
        <p:nvSpPr>
          <p:cNvPr id="9" name="文本框 8"/>
          <p:cNvSpPr txBox="1"/>
          <p:nvPr/>
        </p:nvSpPr>
        <p:spPr>
          <a:xfrm>
            <a:off x="8348532" y="4892951"/>
            <a:ext cx="3352800" cy="707886"/>
          </a:xfrm>
          <a:prstGeom prst="rect">
            <a:avLst/>
          </a:prstGeom>
          <a:noFill/>
        </p:spPr>
        <p:txBody>
          <a:bodyPr wrap="square" rtlCol="0">
            <a:spAutoFit/>
          </a:bodyPr>
          <a:lstStyle/>
          <a:p>
            <a:r>
              <a:rPr lang="en-US" altLang="zh-CN" sz="2000" dirty="0">
                <a:latin typeface="Arial" panose="020B0604020202020204" pitchFamily="34" charset="0"/>
                <a:cs typeface="Arial" panose="020B0604020202020204" pitchFamily="34" charset="0"/>
              </a:rPr>
              <a:t>Narrow band spectrogram</a:t>
            </a:r>
          </a:p>
          <a:p>
            <a:r>
              <a:rPr lang="en-US" altLang="zh-CN" sz="2000" dirty="0">
                <a:latin typeface="Arial" panose="020B0604020202020204" pitchFamily="34" charset="0"/>
                <a:cs typeface="Arial" panose="020B0604020202020204" pitchFamily="34" charset="0"/>
              </a:rPr>
              <a:t>Window width = 20ms</a:t>
            </a:r>
            <a:endParaRPr lang="zh-CN" altLang="en-US" sz="2000" dirty="0">
              <a:latin typeface="Arial" panose="020B0604020202020204" pitchFamily="34" charset="0"/>
              <a:cs typeface="Arial" panose="020B0604020202020204" pitchFamily="34" charset="0"/>
            </a:endParaRPr>
          </a:p>
        </p:txBody>
      </p:sp>
      <p:sp>
        <p:nvSpPr>
          <p:cNvPr id="10" name="文本框 9"/>
          <p:cNvSpPr txBox="1"/>
          <p:nvPr/>
        </p:nvSpPr>
        <p:spPr>
          <a:xfrm>
            <a:off x="8348532" y="1581594"/>
            <a:ext cx="3352800" cy="707886"/>
          </a:xfrm>
          <a:prstGeom prst="rect">
            <a:avLst/>
          </a:prstGeom>
          <a:noFill/>
        </p:spPr>
        <p:txBody>
          <a:bodyPr wrap="square" rtlCol="0">
            <a:spAutoFit/>
          </a:bodyPr>
          <a:lstStyle/>
          <a:p>
            <a:r>
              <a:rPr lang="en-US" altLang="zh-CN" sz="2000" dirty="0">
                <a:latin typeface="Arial" panose="020B0604020202020204" pitchFamily="34" charset="0"/>
                <a:cs typeface="Arial" panose="020B0604020202020204" pitchFamily="34" charset="0"/>
              </a:rPr>
              <a:t>Wide band spectrogram</a:t>
            </a:r>
          </a:p>
          <a:p>
            <a:r>
              <a:rPr lang="en-US" altLang="zh-CN" sz="2000" dirty="0">
                <a:latin typeface="Arial" panose="020B0604020202020204" pitchFamily="34" charset="0"/>
                <a:cs typeface="Arial" panose="020B0604020202020204" pitchFamily="34" charset="0"/>
              </a:rPr>
              <a:t>Window width = 2ms</a:t>
            </a:r>
            <a:endParaRPr lang="zh-CN" altLang="en-US" sz="2000" dirty="0">
              <a:latin typeface="Arial" panose="020B0604020202020204" pitchFamily="34" charset="0"/>
              <a:cs typeface="Arial" panose="020B0604020202020204" pitchFamily="34" charset="0"/>
            </a:endParaRPr>
          </a:p>
        </p:txBody>
      </p:sp>
      <p:pic>
        <p:nvPicPr>
          <p:cNvPr id="17" name="图片 16">
            <a:extLst>
              <a:ext uri="{FF2B5EF4-FFF2-40B4-BE49-F238E27FC236}">
                <a16:creationId xmlns:a16="http://schemas.microsoft.com/office/drawing/2014/main" id="{7BBD57D2-7653-400A-8DED-740A5F7752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781"/>
          <a:stretch/>
        </p:blipFill>
        <p:spPr>
          <a:xfrm>
            <a:off x="783773" y="781317"/>
            <a:ext cx="6518548" cy="3226356"/>
          </a:xfrm>
          <a:prstGeom prst="rect">
            <a:avLst/>
          </a:prstGeom>
        </p:spPr>
      </p:pic>
      <p:pic>
        <p:nvPicPr>
          <p:cNvPr id="21" name="图片 20">
            <a:extLst>
              <a:ext uri="{FF2B5EF4-FFF2-40B4-BE49-F238E27FC236}">
                <a16:creationId xmlns:a16="http://schemas.microsoft.com/office/drawing/2014/main" id="{DE0076FB-CF54-4BDA-B766-9B9AD7E307A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326"/>
          <a:stretch/>
        </p:blipFill>
        <p:spPr>
          <a:xfrm>
            <a:off x="783772" y="3683872"/>
            <a:ext cx="6518549" cy="3166177"/>
          </a:xfrm>
          <a:prstGeom prst="rect">
            <a:avLst/>
          </a:prstGeom>
        </p:spPr>
      </p:pic>
    </p:spTree>
    <p:extLst>
      <p:ext uri="{BB962C8B-B14F-4D97-AF65-F5344CB8AC3E}">
        <p14:creationId xmlns:p14="http://schemas.microsoft.com/office/powerpoint/2010/main" val="1696376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MFCC-based front end for ASR </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5" name="页脚占位符 4"/>
          <p:cNvSpPr>
            <a:spLocks noGrp="1"/>
          </p:cNvSpPr>
          <p:nvPr>
            <p:ph type="ftr" sz="quarter" idx="11"/>
          </p:nvPr>
        </p:nvSpPr>
        <p:spPr/>
        <p:txBody>
          <a:bodyPr/>
          <a:lstStyle/>
          <a:p>
            <a:pPr>
              <a:defRPr/>
            </a:pPr>
            <a:r>
              <a:rPr lang="en-US" altLang="zh-TW"/>
              <a:t>Speech Recognition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28</a:t>
            </a:fld>
            <a:endParaRPr lang="en-US" altLang="zh-TW"/>
          </a:p>
        </p:txBody>
      </p:sp>
      <p:sp>
        <p:nvSpPr>
          <p:cNvPr id="7" name="流程图: 终止 6"/>
          <p:cNvSpPr/>
          <p:nvPr/>
        </p:nvSpPr>
        <p:spPr>
          <a:xfrm>
            <a:off x="2925627" y="912503"/>
            <a:ext cx="2023100" cy="49776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2"/>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A/D Conversion</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8" name="文本框 7"/>
              <p:cNvSpPr txBox="1"/>
              <p:nvPr/>
            </p:nvSpPr>
            <p:spPr>
              <a:xfrm>
                <a:off x="1694576" y="1021695"/>
                <a:ext cx="56348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𝑥</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𝑐</m:t>
                          </m:r>
                        </m:sub>
                      </m:sSub>
                      <m:r>
                        <a:rPr lang="en-US" altLang="zh-CN" i="1">
                          <a:latin typeface="Cambria Math" panose="02040503050406030204" pitchFamily="18" charset="0"/>
                        </a:rPr>
                        <m:t>)</m:t>
                      </m:r>
                    </m:oMath>
                  </m:oMathPara>
                </a14:m>
                <a:endParaRPr lang="zh-CN" alt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1694576" y="1021695"/>
                <a:ext cx="563488" cy="276999"/>
              </a:xfrm>
              <a:prstGeom prst="rect">
                <a:avLst/>
              </a:prstGeom>
              <a:blipFill>
                <a:blip r:embed="rId2"/>
                <a:stretch>
                  <a:fillRect l="-5435" t="-4444" r="-16304" b="-35556"/>
                </a:stretch>
              </a:blipFill>
            </p:spPr>
            <p:txBody>
              <a:bodyPr/>
              <a:lstStyle/>
              <a:p>
                <a:r>
                  <a:rPr lang="zh-CN" altLang="en-US">
                    <a:noFill/>
                  </a:rPr>
                  <a:t> </a:t>
                </a:r>
              </a:p>
            </p:txBody>
          </p:sp>
        </mc:Fallback>
      </mc:AlternateContent>
      <p:cxnSp>
        <p:nvCxnSpPr>
          <p:cNvPr id="13" name="直接箭头连接符 12"/>
          <p:cNvCxnSpPr/>
          <p:nvPr/>
        </p:nvCxnSpPr>
        <p:spPr>
          <a:xfrm>
            <a:off x="2258065" y="1170933"/>
            <a:ext cx="667657"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5" name="流程图: 终止 6"/>
          <p:cNvSpPr/>
          <p:nvPr/>
        </p:nvSpPr>
        <p:spPr>
          <a:xfrm>
            <a:off x="5616290" y="912503"/>
            <a:ext cx="2023100" cy="49776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2"/>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Preempahsis</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6" name="直接箭头连接符 15"/>
          <p:cNvCxnSpPr/>
          <p:nvPr/>
        </p:nvCxnSpPr>
        <p:spPr>
          <a:xfrm>
            <a:off x="4948728" y="1170933"/>
            <a:ext cx="667657"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文本框 16"/>
              <p:cNvSpPr txBox="1"/>
              <p:nvPr/>
            </p:nvSpPr>
            <p:spPr>
              <a:xfrm>
                <a:off x="4985528" y="1346379"/>
                <a:ext cx="5538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𝑥</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𝑑</m:t>
                          </m:r>
                        </m:sub>
                      </m:sSub>
                      <m:r>
                        <a:rPr lang="en-US" altLang="zh-CN" i="1">
                          <a:latin typeface="Cambria Math" panose="02040503050406030204" pitchFamily="18" charset="0"/>
                        </a:rPr>
                        <m:t>]</m:t>
                      </m:r>
                    </m:oMath>
                  </m:oMathPara>
                </a14:m>
                <a:endParaRPr lang="zh-CN" altLang="en-US" dirty="0"/>
              </a:p>
            </p:txBody>
          </p:sp>
        </mc:Choice>
        <mc:Fallback xmlns="">
          <p:sp>
            <p:nvSpPr>
              <p:cNvPr id="17" name="文本框 16"/>
              <p:cNvSpPr txBox="1">
                <a:spLocks noRot="1" noChangeAspect="1" noMove="1" noResize="1" noEditPoints="1" noAdjustHandles="1" noChangeArrowheads="1" noChangeShapeType="1" noTextEdit="1"/>
              </p:cNvSpPr>
              <p:nvPr/>
            </p:nvSpPr>
            <p:spPr>
              <a:xfrm>
                <a:off x="4985528" y="1346379"/>
                <a:ext cx="553870" cy="276999"/>
              </a:xfrm>
              <a:prstGeom prst="rect">
                <a:avLst/>
              </a:prstGeom>
              <a:blipFill>
                <a:blip r:embed="rId3"/>
                <a:stretch>
                  <a:fillRect l="-5495" t="-4444" r="-15385" b="-37778"/>
                </a:stretch>
              </a:blipFill>
            </p:spPr>
            <p:txBody>
              <a:bodyPr/>
              <a:lstStyle/>
              <a:p>
                <a:r>
                  <a:rPr lang="zh-CN" altLang="en-US">
                    <a:noFill/>
                  </a:rPr>
                  <a:t> </a:t>
                </a:r>
              </a:p>
            </p:txBody>
          </p:sp>
        </mc:Fallback>
      </mc:AlternateContent>
      <p:sp>
        <p:nvSpPr>
          <p:cNvPr id="19" name="流程图: 终止 6"/>
          <p:cNvSpPr/>
          <p:nvPr/>
        </p:nvSpPr>
        <p:spPr>
          <a:xfrm>
            <a:off x="8306953" y="912503"/>
            <a:ext cx="2023100" cy="49776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2"/>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Windowing</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20" name="直接箭头连接符 19"/>
          <p:cNvCxnSpPr/>
          <p:nvPr/>
        </p:nvCxnSpPr>
        <p:spPr>
          <a:xfrm>
            <a:off x="7639391" y="1170933"/>
            <a:ext cx="667657"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文本框 20"/>
              <p:cNvSpPr txBox="1"/>
              <p:nvPr/>
            </p:nvSpPr>
            <p:spPr>
              <a:xfrm>
                <a:off x="7639390" y="1352582"/>
                <a:ext cx="6061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𝑥</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𝑑</m:t>
                          </m:r>
                        </m:sub>
                      </m:sSub>
                      <m:r>
                        <a:rPr lang="en-US" altLang="zh-CN" i="1">
                          <a:latin typeface="Cambria Math" panose="02040503050406030204" pitchFamily="18" charset="0"/>
                        </a:rPr>
                        <m:t>]</m:t>
                      </m:r>
                    </m:oMath>
                  </m:oMathPara>
                </a14:m>
                <a:endParaRPr lang="zh-CN" altLang="en-US" dirty="0"/>
              </a:p>
            </p:txBody>
          </p:sp>
        </mc:Choice>
        <mc:Fallback xmlns="">
          <p:sp>
            <p:nvSpPr>
              <p:cNvPr id="21" name="文本框 20"/>
              <p:cNvSpPr txBox="1">
                <a:spLocks noRot="1" noChangeAspect="1" noMove="1" noResize="1" noEditPoints="1" noAdjustHandles="1" noChangeArrowheads="1" noChangeShapeType="1" noTextEdit="1"/>
              </p:cNvSpPr>
              <p:nvPr/>
            </p:nvSpPr>
            <p:spPr>
              <a:xfrm>
                <a:off x="7639390" y="1352582"/>
                <a:ext cx="606192" cy="276999"/>
              </a:xfrm>
              <a:prstGeom prst="rect">
                <a:avLst/>
              </a:prstGeom>
              <a:blipFill>
                <a:blip r:embed="rId4"/>
                <a:stretch>
                  <a:fillRect l="-10000" t="-4444" r="-15000" b="-37778"/>
                </a:stretch>
              </a:blipFill>
            </p:spPr>
            <p:txBody>
              <a:bodyPr/>
              <a:lstStyle/>
              <a:p>
                <a:r>
                  <a:rPr lang="zh-CN" altLang="en-US">
                    <a:noFill/>
                  </a:rPr>
                  <a:t> </a:t>
                </a:r>
              </a:p>
            </p:txBody>
          </p:sp>
        </mc:Fallback>
      </mc:AlternateContent>
      <p:cxnSp>
        <p:nvCxnSpPr>
          <p:cNvPr id="22" name="直接箭头连接符 21"/>
          <p:cNvCxnSpPr/>
          <p:nvPr/>
        </p:nvCxnSpPr>
        <p:spPr>
          <a:xfrm>
            <a:off x="9318503" y="1398926"/>
            <a:ext cx="10650" cy="563556"/>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4" name="流程图: 终止 6"/>
          <p:cNvSpPr/>
          <p:nvPr/>
        </p:nvSpPr>
        <p:spPr>
          <a:xfrm>
            <a:off x="8306953" y="1963065"/>
            <a:ext cx="2023100" cy="49776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2"/>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DFT</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26" name="直接箭头连接符 25"/>
          <p:cNvCxnSpPr/>
          <p:nvPr/>
        </p:nvCxnSpPr>
        <p:spPr>
          <a:xfrm>
            <a:off x="9329153" y="2449488"/>
            <a:ext cx="10650" cy="563556"/>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7" name="流程图: 终止 6"/>
          <p:cNvSpPr/>
          <p:nvPr/>
        </p:nvSpPr>
        <p:spPr>
          <a:xfrm>
            <a:off x="8317603" y="3013627"/>
            <a:ext cx="2023100" cy="49776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1"/>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Mel </a:t>
            </a:r>
            <a:r>
              <a:rPr lang="en-US" altLang="zh-CN" dirty="0" err="1">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filterbank</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28" name="文本框 27"/>
              <p:cNvSpPr txBox="1"/>
              <p:nvPr/>
            </p:nvSpPr>
            <p:spPr>
              <a:xfrm>
                <a:off x="9466810" y="1540491"/>
                <a:ext cx="5591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𝑛</m:t>
                      </m:r>
                      <m:r>
                        <a:rPr lang="en-US" altLang="zh-CN" i="1">
                          <a:latin typeface="Cambria Math" panose="02040503050406030204" pitchFamily="18" charset="0"/>
                        </a:rPr>
                        <m:t>]</m:t>
                      </m:r>
                    </m:oMath>
                  </m:oMathPara>
                </a14:m>
                <a:endParaRPr lang="zh-CN" altLang="en-US" dirty="0"/>
              </a:p>
            </p:txBody>
          </p:sp>
        </mc:Choice>
        <mc:Fallback xmlns="">
          <p:sp>
            <p:nvSpPr>
              <p:cNvPr id="28" name="文本框 27"/>
              <p:cNvSpPr txBox="1">
                <a:spLocks noRot="1" noChangeAspect="1" noMove="1" noResize="1" noEditPoints="1" noAdjustHandles="1" noChangeArrowheads="1" noChangeShapeType="1" noTextEdit="1"/>
              </p:cNvSpPr>
              <p:nvPr/>
            </p:nvSpPr>
            <p:spPr>
              <a:xfrm>
                <a:off x="9466810" y="1540491"/>
                <a:ext cx="559192" cy="276999"/>
              </a:xfrm>
              <a:prstGeom prst="rect">
                <a:avLst/>
              </a:prstGeom>
              <a:blipFill>
                <a:blip r:embed="rId5"/>
                <a:stretch>
                  <a:fillRect l="-5435" t="-4444" r="-14130" b="-37778"/>
                </a:stretch>
              </a:blipFill>
            </p:spPr>
            <p:txBody>
              <a:bodyPr/>
              <a:lstStyle/>
              <a:p>
                <a:r>
                  <a:rPr lang="zh-CN" altLang="en-US">
                    <a:noFill/>
                  </a:rPr>
                  <a:t> </a:t>
                </a:r>
              </a:p>
            </p:txBody>
          </p:sp>
        </mc:Fallback>
      </mc:AlternateContent>
      <p:cxnSp>
        <p:nvCxnSpPr>
          <p:cNvPr id="29" name="直接箭头连接符 28"/>
          <p:cNvCxnSpPr/>
          <p:nvPr/>
        </p:nvCxnSpPr>
        <p:spPr>
          <a:xfrm>
            <a:off x="9329153" y="3511395"/>
            <a:ext cx="10650" cy="563556"/>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0" name="流程图: 终止 6"/>
          <p:cNvSpPr/>
          <p:nvPr/>
        </p:nvSpPr>
        <p:spPr>
          <a:xfrm>
            <a:off x="8317603" y="4075534"/>
            <a:ext cx="2023100" cy="49776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1"/>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log()</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32" name="直接箭头连接符 31"/>
          <p:cNvCxnSpPr/>
          <p:nvPr/>
        </p:nvCxnSpPr>
        <p:spPr>
          <a:xfrm>
            <a:off x="9329153" y="4573302"/>
            <a:ext cx="10650" cy="563556"/>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3" name="流程图: 终止 6"/>
          <p:cNvSpPr/>
          <p:nvPr/>
        </p:nvSpPr>
        <p:spPr>
          <a:xfrm>
            <a:off x="8317603" y="5141452"/>
            <a:ext cx="2023100" cy="61164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1"/>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rPr>
              <a:t>DCT</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34" name="直接箭头连接符 33"/>
          <p:cNvCxnSpPr/>
          <p:nvPr/>
        </p:nvCxnSpPr>
        <p:spPr>
          <a:xfrm flipH="1">
            <a:off x="7639390" y="5544281"/>
            <a:ext cx="678214"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5" name="流程图: 终止 6"/>
          <p:cNvSpPr/>
          <p:nvPr/>
        </p:nvSpPr>
        <p:spPr>
          <a:xfrm>
            <a:off x="6400800" y="5137438"/>
            <a:ext cx="1225890" cy="61566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1"/>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Dynamic</a:t>
            </a:r>
          </a:p>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features</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36" name="直接箭头连接符 35"/>
          <p:cNvCxnSpPr/>
          <p:nvPr/>
        </p:nvCxnSpPr>
        <p:spPr>
          <a:xfrm flipH="1">
            <a:off x="5619033" y="5442681"/>
            <a:ext cx="757244"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1" name="流程图: 终止 6"/>
          <p:cNvSpPr/>
          <p:nvPr/>
        </p:nvSpPr>
        <p:spPr>
          <a:xfrm>
            <a:off x="3933040" y="5132262"/>
            <a:ext cx="1675141" cy="62083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1"/>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Feature Transform</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44" name="直接箭头连接符 43"/>
          <p:cNvCxnSpPr/>
          <p:nvPr/>
        </p:nvCxnSpPr>
        <p:spPr>
          <a:xfrm flipH="1">
            <a:off x="3272577" y="5442682"/>
            <a:ext cx="663500" cy="8327"/>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7" name="流程图: 终止 6"/>
          <p:cNvSpPr/>
          <p:nvPr/>
        </p:nvSpPr>
        <p:spPr>
          <a:xfrm>
            <a:off x="1622672" y="5132262"/>
            <a:ext cx="1697423" cy="62083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1"/>
          </a:solidFill>
          <a:ln>
            <a:solidFill>
              <a:schemeClr val="tx1">
                <a:lumMod val="50000"/>
                <a:lumOff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Acoustic Model</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50" name="文本框 49"/>
              <p:cNvSpPr txBox="1"/>
              <p:nvPr/>
            </p:nvSpPr>
            <p:spPr>
              <a:xfrm>
                <a:off x="9466810" y="2595832"/>
                <a:ext cx="8267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i="1">
                              <a:latin typeface="Cambria Math" panose="02040503050406030204" pitchFamily="18" charset="0"/>
                            </a:rPr>
                          </m:ctrlPr>
                        </m:sSupPr>
                        <m:e>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𝑋</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𝑘</m:t>
                              </m:r>
                              <m:r>
                                <a:rPr lang="en-US" altLang="zh-CN" i="1">
                                  <a:latin typeface="Cambria Math" panose="02040503050406030204" pitchFamily="18" charset="0"/>
                                </a:rPr>
                                <m:t>]</m:t>
                              </m:r>
                            </m:e>
                          </m:d>
                        </m:e>
                        <m:sup>
                          <m:r>
                            <a:rPr lang="en-US" altLang="zh-CN" i="1">
                              <a:latin typeface="Cambria Math" panose="02040503050406030204" pitchFamily="18" charset="0"/>
                            </a:rPr>
                            <m:t>2</m:t>
                          </m:r>
                        </m:sup>
                      </m:sSup>
                    </m:oMath>
                  </m:oMathPara>
                </a14:m>
                <a:endParaRPr lang="zh-CN" altLang="en-US" dirty="0"/>
              </a:p>
            </p:txBody>
          </p:sp>
        </mc:Choice>
        <mc:Fallback xmlns="">
          <p:sp>
            <p:nvSpPr>
              <p:cNvPr id="50" name="文本框 49"/>
              <p:cNvSpPr txBox="1">
                <a:spLocks noRot="1" noChangeAspect="1" noMove="1" noResize="1" noEditPoints="1" noAdjustHandles="1" noChangeArrowheads="1" noChangeShapeType="1" noTextEdit="1"/>
              </p:cNvSpPr>
              <p:nvPr/>
            </p:nvSpPr>
            <p:spPr>
              <a:xfrm>
                <a:off x="9466810" y="2595832"/>
                <a:ext cx="826700" cy="276999"/>
              </a:xfrm>
              <a:prstGeom prst="rect">
                <a:avLst/>
              </a:prstGeom>
              <a:blipFill>
                <a:blip r:embed="rId6"/>
                <a:stretch>
                  <a:fillRect t="-4444" r="-1471" b="-377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1" name="文本框 50"/>
              <p:cNvSpPr txBox="1"/>
              <p:nvPr/>
            </p:nvSpPr>
            <p:spPr>
              <a:xfrm>
                <a:off x="9549366" y="3647628"/>
                <a:ext cx="6004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𝑌</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𝑚</m:t>
                      </m:r>
                      <m:r>
                        <a:rPr lang="en-US" altLang="zh-CN" i="1">
                          <a:latin typeface="Cambria Math" panose="02040503050406030204" pitchFamily="18" charset="0"/>
                        </a:rPr>
                        <m:t>]</m:t>
                      </m:r>
                    </m:oMath>
                  </m:oMathPara>
                </a14:m>
                <a:endParaRPr lang="zh-CN" altLang="en-US" dirty="0"/>
              </a:p>
            </p:txBody>
          </p:sp>
        </mc:Choice>
        <mc:Fallback xmlns="">
          <p:sp>
            <p:nvSpPr>
              <p:cNvPr id="51" name="文本框 50"/>
              <p:cNvSpPr txBox="1">
                <a:spLocks noRot="1" noChangeAspect="1" noMove="1" noResize="1" noEditPoints="1" noAdjustHandles="1" noChangeArrowheads="1" noChangeShapeType="1" noTextEdit="1"/>
              </p:cNvSpPr>
              <p:nvPr/>
            </p:nvSpPr>
            <p:spPr>
              <a:xfrm>
                <a:off x="9549366" y="3647628"/>
                <a:ext cx="600485" cy="276999"/>
              </a:xfrm>
              <a:prstGeom prst="rect">
                <a:avLst/>
              </a:prstGeom>
              <a:blipFill>
                <a:blip r:embed="rId7"/>
                <a:stretch>
                  <a:fillRect l="-8081" t="-2174" r="-14141" b="-369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2" name="文本框 51"/>
              <p:cNvSpPr txBox="1"/>
              <p:nvPr/>
            </p:nvSpPr>
            <p:spPr>
              <a:xfrm>
                <a:off x="9549366" y="4725736"/>
                <a:ext cx="10902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log</m:t>
                          </m:r>
                        </m:fName>
                        <m:e>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𝑌</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𝑚</m:t>
                              </m:r>
                              <m:r>
                                <a:rPr lang="en-US" altLang="zh-CN" i="1">
                                  <a:latin typeface="Cambria Math" panose="02040503050406030204" pitchFamily="18" charset="0"/>
                                </a:rPr>
                                <m:t>]</m:t>
                              </m:r>
                            </m:e>
                          </m:d>
                        </m:e>
                      </m:func>
                    </m:oMath>
                  </m:oMathPara>
                </a14:m>
                <a:endParaRPr lang="zh-CN" altLang="en-US" dirty="0"/>
              </a:p>
            </p:txBody>
          </p:sp>
        </mc:Choice>
        <mc:Fallback xmlns="">
          <p:sp>
            <p:nvSpPr>
              <p:cNvPr id="52" name="文本框 51"/>
              <p:cNvSpPr txBox="1">
                <a:spLocks noRot="1" noChangeAspect="1" noMove="1" noResize="1" noEditPoints="1" noAdjustHandles="1" noChangeArrowheads="1" noChangeShapeType="1" noTextEdit="1"/>
              </p:cNvSpPr>
              <p:nvPr/>
            </p:nvSpPr>
            <p:spPr>
              <a:xfrm>
                <a:off x="9549366" y="4725736"/>
                <a:ext cx="1090235" cy="276999"/>
              </a:xfrm>
              <a:prstGeom prst="rect">
                <a:avLst/>
              </a:prstGeom>
              <a:blipFill>
                <a:blip r:embed="rId8"/>
                <a:stretch>
                  <a:fillRect l="-7263" t="-2174" b="-369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文本框 54"/>
              <p:cNvSpPr txBox="1"/>
              <p:nvPr/>
            </p:nvSpPr>
            <p:spPr>
              <a:xfrm>
                <a:off x="3344617" y="5711606"/>
                <a:ext cx="4981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𝑜</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𝑖</m:t>
                      </m:r>
                      <m:r>
                        <a:rPr lang="en-US" altLang="zh-CN" i="1">
                          <a:latin typeface="Cambria Math" panose="02040503050406030204" pitchFamily="18" charset="0"/>
                        </a:rPr>
                        <m:t>]</m:t>
                      </m:r>
                    </m:oMath>
                  </m:oMathPara>
                </a14:m>
                <a:endParaRPr lang="zh-CN" altLang="en-US" dirty="0"/>
              </a:p>
            </p:txBody>
          </p:sp>
        </mc:Choice>
        <mc:Fallback xmlns="">
          <p:sp>
            <p:nvSpPr>
              <p:cNvPr id="55" name="文本框 54"/>
              <p:cNvSpPr txBox="1">
                <a:spLocks noRot="1" noChangeAspect="1" noMove="1" noResize="1" noEditPoints="1" noAdjustHandles="1" noChangeArrowheads="1" noChangeShapeType="1" noTextEdit="1"/>
              </p:cNvSpPr>
              <p:nvPr/>
            </p:nvSpPr>
            <p:spPr>
              <a:xfrm>
                <a:off x="3344617" y="5711606"/>
                <a:ext cx="498150" cy="276999"/>
              </a:xfrm>
              <a:prstGeom prst="rect">
                <a:avLst/>
              </a:prstGeom>
              <a:blipFill>
                <a:blip r:embed="rId11"/>
                <a:stretch>
                  <a:fillRect l="-6173" t="-4444" r="-17284" b="-37778"/>
                </a:stretch>
              </a:blipFill>
            </p:spPr>
            <p:txBody>
              <a:bodyPr/>
              <a:lstStyle/>
              <a:p>
                <a:r>
                  <a:rPr lang="zh-CN" altLang="en-US">
                    <a:noFill/>
                  </a:rPr>
                  <a:t> </a:t>
                </a:r>
              </a:p>
            </p:txBody>
          </p:sp>
        </mc:Fallback>
      </mc:AlternateContent>
      <p:cxnSp>
        <p:nvCxnSpPr>
          <p:cNvPr id="56" name="直接箭头连接符 55"/>
          <p:cNvCxnSpPr/>
          <p:nvPr/>
        </p:nvCxnSpPr>
        <p:spPr>
          <a:xfrm>
            <a:off x="8041625" y="1711471"/>
            <a:ext cx="649" cy="3623993"/>
          </a:xfrm>
          <a:prstGeom prst="straightConnector1">
            <a:avLst/>
          </a:prstGeom>
          <a:ln w="571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p:nvPr/>
        </p:nvCxnSpPr>
        <p:spPr>
          <a:xfrm flipH="1">
            <a:off x="7639391" y="5324089"/>
            <a:ext cx="402987"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p:nvPr/>
        </p:nvCxnSpPr>
        <p:spPr>
          <a:xfrm flipH="1">
            <a:off x="8016225" y="1711470"/>
            <a:ext cx="1323579" cy="0"/>
          </a:xfrm>
          <a:prstGeom prst="straightConnector1">
            <a:avLst/>
          </a:prstGeom>
          <a:ln w="571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文本框 69"/>
              <p:cNvSpPr txBox="1"/>
              <p:nvPr/>
            </p:nvSpPr>
            <p:spPr>
              <a:xfrm>
                <a:off x="7047075" y="2456419"/>
                <a:ext cx="1107033" cy="647293"/>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Energy</a:t>
                </a:r>
              </a:p>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ea typeface="微软雅黑" panose="020B0503020204020204" pitchFamily="34" charset="-122"/>
                            </a:rPr>
                          </m:ctrlPr>
                        </m:sSubPr>
                        <m:e>
                          <m:r>
                            <a:rPr lang="en-US" altLang="zh-CN" i="1">
                              <a:latin typeface="Cambria Math" panose="02040503050406030204" pitchFamily="18" charset="0"/>
                              <a:ea typeface="微软雅黑" panose="020B0503020204020204" pitchFamily="34" charset="-122"/>
                            </a:rPr>
                            <m:t>𝑒</m:t>
                          </m:r>
                        </m:e>
                        <m:sub>
                          <m:r>
                            <a:rPr lang="en-US" altLang="zh-CN" i="1">
                              <a:latin typeface="Cambria Math" panose="02040503050406030204" pitchFamily="18" charset="0"/>
                              <a:ea typeface="微软雅黑" panose="020B0503020204020204" pitchFamily="34" charset="-122"/>
                            </a:rPr>
                            <m:t>𝑡</m:t>
                          </m:r>
                        </m:sub>
                      </m:sSub>
                    </m:oMath>
                  </m:oMathPara>
                </a14:m>
                <a:endParaRPr lang="zh-CN" altLang="en-US" dirty="0">
                  <a:latin typeface="微软雅黑" panose="020B0503020204020204" pitchFamily="34" charset="-122"/>
                  <a:ea typeface="微软雅黑" panose="020B0503020204020204" pitchFamily="34" charset="-122"/>
                </a:endParaRPr>
              </a:p>
            </p:txBody>
          </p:sp>
        </mc:Choice>
        <mc:Fallback xmlns="">
          <p:sp>
            <p:nvSpPr>
              <p:cNvPr id="70" name="文本框 69"/>
              <p:cNvSpPr txBox="1">
                <a:spLocks noRot="1" noChangeAspect="1" noMove="1" noResize="1" noEditPoints="1" noAdjustHandles="1" noChangeArrowheads="1" noChangeShapeType="1" noTextEdit="1"/>
              </p:cNvSpPr>
              <p:nvPr/>
            </p:nvSpPr>
            <p:spPr>
              <a:xfrm>
                <a:off x="7047075" y="2456419"/>
                <a:ext cx="1107033" cy="647293"/>
              </a:xfrm>
              <a:prstGeom prst="rect">
                <a:avLst/>
              </a:prstGeom>
              <a:blipFill>
                <a:blip r:embed="rId12"/>
                <a:stretch>
                  <a:fillRect l="-4396" t="-566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8244DB6F-4691-4D93-876C-F4AC209D3E28}"/>
                  </a:ext>
                </a:extLst>
              </p:cNvPr>
              <p:cNvSpPr txBox="1"/>
              <p:nvPr/>
            </p:nvSpPr>
            <p:spPr>
              <a:xfrm>
                <a:off x="7740984" y="5733456"/>
                <a:ext cx="48846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𝑗</m:t>
                      </m:r>
                      <m:r>
                        <a:rPr lang="en-US" altLang="zh-CN" i="1">
                          <a:latin typeface="Cambria Math" panose="02040503050406030204" pitchFamily="18" charset="0"/>
                        </a:rPr>
                        <m:t>]</m:t>
                      </m:r>
                    </m:oMath>
                  </m:oMathPara>
                </a14:m>
                <a:endParaRPr lang="zh-CN" altLang="en-US" dirty="0"/>
              </a:p>
            </p:txBody>
          </p:sp>
        </mc:Choice>
        <mc:Fallback xmlns="">
          <p:sp>
            <p:nvSpPr>
              <p:cNvPr id="40" name="文本框 39">
                <a:extLst>
                  <a:ext uri="{FF2B5EF4-FFF2-40B4-BE49-F238E27FC236}">
                    <a16:creationId xmlns:a16="http://schemas.microsoft.com/office/drawing/2014/main" id="{8244DB6F-4691-4D93-876C-F4AC209D3E28}"/>
                  </a:ext>
                </a:extLst>
              </p:cNvPr>
              <p:cNvSpPr txBox="1">
                <a:spLocks noRot="1" noChangeAspect="1" noMove="1" noResize="1" noEditPoints="1" noAdjustHandles="1" noChangeArrowheads="1" noChangeShapeType="1" noTextEdit="1"/>
              </p:cNvSpPr>
              <p:nvPr/>
            </p:nvSpPr>
            <p:spPr>
              <a:xfrm>
                <a:off x="7740984" y="5733456"/>
                <a:ext cx="488467" cy="276999"/>
              </a:xfrm>
              <a:prstGeom prst="rect">
                <a:avLst/>
              </a:prstGeom>
              <a:blipFill>
                <a:blip r:embed="rId13"/>
                <a:stretch>
                  <a:fillRect l="-6250" t="-4444" r="-17500" b="-377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854067BD-A2B7-4425-B17A-72B83C5610D7}"/>
                  </a:ext>
                </a:extLst>
              </p:cNvPr>
              <p:cNvSpPr txBox="1"/>
              <p:nvPr/>
            </p:nvSpPr>
            <p:spPr>
              <a:xfrm>
                <a:off x="5449474" y="5721717"/>
                <a:ext cx="1345305"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i="1">
                              <a:latin typeface="Cambria Math" panose="02040503050406030204" pitchFamily="18" charset="0"/>
                            </a:rPr>
                            <m:t>𝑡</m:t>
                          </m:r>
                        </m:sub>
                      </m:sSub>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𝑗</m:t>
                          </m:r>
                        </m:e>
                      </m:d>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𝑒</m:t>
                          </m:r>
                        </m:e>
                        <m:sub>
                          <m:r>
                            <a:rPr lang="en-US" altLang="zh-CN" i="1">
                              <a:latin typeface="Cambria Math" panose="02040503050406030204" pitchFamily="18" charset="0"/>
                            </a:rPr>
                            <m:t>𝑡</m:t>
                          </m:r>
                        </m:sub>
                      </m:sSub>
                    </m:oMath>
                  </m:oMathPara>
                </a14:m>
                <a:endParaRPr lang="en-US" altLang="zh-CN" dirty="0"/>
              </a:p>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i="1">
                              <a:latin typeface="Cambria Math" panose="02040503050406030204" pitchFamily="18" charset="0"/>
                            </a:rPr>
                            <m:t>𝑡</m:t>
                          </m:r>
                        </m:sub>
                      </m:sSub>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𝑗</m:t>
                          </m:r>
                        </m:e>
                      </m:d>
                      <m:r>
                        <a:rPr lang="en-US" altLang="zh-CN" i="1">
                          <a:latin typeface="Cambria Math" panose="02040503050406030204" pitchFamily="18" charset="0"/>
                        </a:rPr>
                        <m:t>,</m:t>
                      </m:r>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𝑒</m:t>
                          </m:r>
                        </m:e>
                        <m:sub>
                          <m:r>
                            <a:rPr lang="en-US" altLang="zh-CN" i="1">
                              <a:latin typeface="Cambria Math" panose="02040503050406030204" pitchFamily="18" charset="0"/>
                            </a:rPr>
                            <m:t>𝑡</m:t>
                          </m:r>
                        </m:sub>
                      </m:sSub>
                    </m:oMath>
                  </m:oMathPara>
                </a14:m>
                <a:endParaRPr lang="en-US" altLang="zh-CN" dirty="0"/>
              </a:p>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i="1">
                              <a:latin typeface="Cambria Math" panose="02040503050406030204" pitchFamily="18" charset="0"/>
                            </a:rPr>
                            <m:t>𝑡</m:t>
                          </m:r>
                        </m:sub>
                      </m:sSub>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𝑗</m:t>
                          </m:r>
                        </m:e>
                      </m:d>
                      <m:r>
                        <a:rPr lang="en-US" altLang="zh-CN" i="1">
                          <a:latin typeface="Cambria Math" panose="02040503050406030204" pitchFamily="18" charset="0"/>
                        </a:rPr>
                        <m:t>,</m:t>
                      </m:r>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𝑒</m:t>
                          </m:r>
                        </m:e>
                        <m:sub>
                          <m:r>
                            <a:rPr lang="en-US" altLang="zh-CN" i="1">
                              <a:latin typeface="Cambria Math" panose="02040503050406030204" pitchFamily="18" charset="0"/>
                            </a:rPr>
                            <m:t>𝑡</m:t>
                          </m:r>
                        </m:sub>
                      </m:sSub>
                    </m:oMath>
                  </m:oMathPara>
                </a14:m>
                <a:endParaRPr lang="zh-CN" altLang="en-US" dirty="0"/>
              </a:p>
            </p:txBody>
          </p:sp>
        </mc:Choice>
        <mc:Fallback xmlns="">
          <p:sp>
            <p:nvSpPr>
              <p:cNvPr id="42" name="文本框 41">
                <a:extLst>
                  <a:ext uri="{FF2B5EF4-FFF2-40B4-BE49-F238E27FC236}">
                    <a16:creationId xmlns:a16="http://schemas.microsoft.com/office/drawing/2014/main" id="{854067BD-A2B7-4425-B17A-72B83C5610D7}"/>
                  </a:ext>
                </a:extLst>
              </p:cNvPr>
              <p:cNvSpPr txBox="1">
                <a:spLocks noRot="1" noChangeAspect="1" noMove="1" noResize="1" noEditPoints="1" noAdjustHandles="1" noChangeArrowheads="1" noChangeShapeType="1" noTextEdit="1"/>
              </p:cNvSpPr>
              <p:nvPr/>
            </p:nvSpPr>
            <p:spPr>
              <a:xfrm>
                <a:off x="5449474" y="5721717"/>
                <a:ext cx="1345305" cy="830997"/>
              </a:xfrm>
              <a:prstGeom prst="rect">
                <a:avLst/>
              </a:prstGeom>
              <a:blipFill>
                <a:blip r:embed="rId14"/>
                <a:stretch>
                  <a:fillRect l="-3167" t="-1471" b="-1102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28416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Human hearing</a:t>
            </a:r>
            <a:endParaRPr lang="zh-CN" altLang="en-US" dirty="0"/>
          </a:p>
        </p:txBody>
      </p:sp>
      <p:sp>
        <p:nvSpPr>
          <p:cNvPr id="3" name="内容占位符 2"/>
          <p:cNvSpPr>
            <a:spLocks noGrp="1"/>
          </p:cNvSpPr>
          <p:nvPr>
            <p:ph idx="1"/>
          </p:nvPr>
        </p:nvSpPr>
        <p:spPr/>
        <p:txBody>
          <a:bodyPr/>
          <a:lstStyle/>
          <a:p>
            <a:r>
              <a:rPr lang="en-US" altLang="zh-CN" dirty="0"/>
              <a:t>Technical terms</a:t>
            </a:r>
          </a:p>
          <a:p>
            <a:pPr lvl="1"/>
            <a:r>
              <a:rPr lang="en-US" altLang="zh-CN" dirty="0"/>
              <a:t>equal-loudness contours</a:t>
            </a:r>
          </a:p>
          <a:p>
            <a:pPr lvl="1"/>
            <a:r>
              <a:rPr lang="en-US" altLang="zh-CN" dirty="0"/>
              <a:t>Masking</a:t>
            </a:r>
          </a:p>
          <a:p>
            <a:pPr lvl="1"/>
            <a:r>
              <a:rPr lang="en-US" altLang="zh-CN" dirty="0"/>
              <a:t>auditory filters (critical-band filters)</a:t>
            </a:r>
          </a:p>
          <a:p>
            <a:pPr lvl="1"/>
            <a:r>
              <a:rPr lang="en-US" altLang="zh-CN" dirty="0"/>
              <a:t>critical bandwidth</a:t>
            </a:r>
            <a:endParaRPr lang="zh-CN" altLang="en-US" dirty="0"/>
          </a:p>
        </p:txBody>
      </p:sp>
      <p:sp>
        <p:nvSpPr>
          <p:cNvPr id="5" name="页脚占位符 4"/>
          <p:cNvSpPr>
            <a:spLocks noGrp="1"/>
          </p:cNvSpPr>
          <p:nvPr>
            <p:ph type="ftr" sz="quarter" idx="11"/>
          </p:nvPr>
        </p:nvSpPr>
        <p:spPr/>
        <p:txBody>
          <a:bodyPr/>
          <a:lstStyle/>
          <a:p>
            <a:pPr>
              <a:defRPr/>
            </a:pPr>
            <a:r>
              <a:rPr lang="en-US" altLang="zh-TW"/>
              <a:t>Speech Recognition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29</a:t>
            </a:fld>
            <a:endParaRPr lang="en-US" altLang="zh-TW"/>
          </a:p>
        </p:txBody>
      </p:sp>
      <p:graphicFrame>
        <p:nvGraphicFramePr>
          <p:cNvPr id="7" name="表格 6"/>
          <p:cNvGraphicFramePr>
            <a:graphicFrameLocks noGrp="1"/>
          </p:cNvGraphicFramePr>
          <p:nvPr>
            <p:extLst>
              <p:ext uri="{D42A27DB-BD31-4B8C-83A1-F6EECF244321}">
                <p14:modId xmlns:p14="http://schemas.microsoft.com/office/powerpoint/2010/main" val="300797649"/>
              </p:ext>
            </p:extLst>
          </p:nvPr>
        </p:nvGraphicFramePr>
        <p:xfrm>
          <a:off x="1716505" y="3272590"/>
          <a:ext cx="9495982" cy="2922870"/>
        </p:xfrm>
        <a:graphic>
          <a:graphicData uri="http://schemas.openxmlformats.org/drawingml/2006/table">
            <a:tbl>
              <a:tblPr firstRow="1" bandRow="1">
                <a:tableStyleId>{5C22544A-7EE6-4342-B048-85BDC9FD1C3A}</a:tableStyleId>
              </a:tblPr>
              <a:tblGrid>
                <a:gridCol w="4747991">
                  <a:extLst>
                    <a:ext uri="{9D8B030D-6E8A-4147-A177-3AD203B41FA5}">
                      <a16:colId xmlns:a16="http://schemas.microsoft.com/office/drawing/2014/main" val="4067191353"/>
                    </a:ext>
                  </a:extLst>
                </a:gridCol>
                <a:gridCol w="4747991">
                  <a:extLst>
                    <a:ext uri="{9D8B030D-6E8A-4147-A177-3AD203B41FA5}">
                      <a16:colId xmlns:a16="http://schemas.microsoft.com/office/drawing/2014/main" val="2764615913"/>
                    </a:ext>
                  </a:extLst>
                </a:gridCol>
              </a:tblGrid>
              <a:tr h="487145">
                <a:tc>
                  <a:txBody>
                    <a:bodyPr/>
                    <a:lstStyle/>
                    <a:p>
                      <a:r>
                        <a:rPr lang="en-US" altLang="zh-CN" sz="2000" dirty="0">
                          <a:solidFill>
                            <a:schemeClr val="tx1"/>
                          </a:solidFill>
                        </a:rPr>
                        <a:t>Physical quality</a:t>
                      </a:r>
                      <a:endParaRPr lang="zh-CN" altLang="en-US" sz="20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2000" dirty="0">
                          <a:solidFill>
                            <a:schemeClr val="tx1"/>
                          </a:solidFill>
                        </a:rPr>
                        <a:t>Perceptual quality</a:t>
                      </a:r>
                      <a:endParaRPr lang="zh-CN" altLang="en-US" sz="20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4939048"/>
                  </a:ext>
                </a:extLst>
              </a:tr>
              <a:tr h="487145">
                <a:tc>
                  <a:txBody>
                    <a:bodyPr/>
                    <a:lstStyle/>
                    <a:p>
                      <a:r>
                        <a:rPr lang="en-US" altLang="zh-CN" sz="2000" dirty="0"/>
                        <a:t>Intensity</a:t>
                      </a:r>
                      <a:endParaRPr lang="zh-CN" altLang="en-US" sz="2000" dirty="0"/>
                    </a:p>
                  </a:txBody>
                  <a:tcPr>
                    <a:lnT w="12700" cap="flat" cmpd="sng" algn="ctr">
                      <a:solidFill>
                        <a:schemeClr val="tx1"/>
                      </a:solidFill>
                      <a:prstDash val="solid"/>
                      <a:round/>
                      <a:headEnd type="none" w="med" len="med"/>
                      <a:tailEnd type="none" w="med" len="med"/>
                    </a:lnT>
                    <a:noFill/>
                  </a:tcPr>
                </a:tc>
                <a:tc>
                  <a:txBody>
                    <a:bodyPr/>
                    <a:lstStyle/>
                    <a:p>
                      <a:r>
                        <a:rPr lang="en-US" altLang="zh-CN" sz="2000" b="0" i="0" u="none" strike="noStrike" kern="1200" baseline="0" dirty="0">
                          <a:solidFill>
                            <a:schemeClr val="dk1"/>
                          </a:solidFill>
                          <a:latin typeface="+mn-lt"/>
                          <a:ea typeface="+mn-ea"/>
                          <a:cs typeface="+mn-cs"/>
                        </a:rPr>
                        <a:t>Loudness</a:t>
                      </a:r>
                      <a:endParaRPr lang="zh-CN" altLang="en-US" sz="2000"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187942582"/>
                  </a:ext>
                </a:extLst>
              </a:tr>
              <a:tr h="487145">
                <a:tc>
                  <a:txBody>
                    <a:bodyPr/>
                    <a:lstStyle/>
                    <a:p>
                      <a:r>
                        <a:rPr lang="en-US" altLang="zh-CN" sz="2000" b="0" i="0" u="none" strike="noStrike" kern="1200" baseline="0" dirty="0">
                          <a:solidFill>
                            <a:schemeClr val="dk1"/>
                          </a:solidFill>
                          <a:latin typeface="+mn-lt"/>
                          <a:ea typeface="+mn-ea"/>
                          <a:cs typeface="+mn-cs"/>
                        </a:rPr>
                        <a:t>Fundamental frequency</a:t>
                      </a:r>
                      <a:endParaRPr lang="zh-CN" altLang="en-US" sz="2000" dirty="0"/>
                    </a:p>
                  </a:txBody>
                  <a:tcPr>
                    <a:noFill/>
                  </a:tcPr>
                </a:tc>
                <a:tc>
                  <a:txBody>
                    <a:bodyPr/>
                    <a:lstStyle/>
                    <a:p>
                      <a:r>
                        <a:rPr lang="en-US" altLang="zh-CN" sz="2000" b="0" i="0" u="none" strike="noStrike" kern="1200" baseline="0" dirty="0">
                          <a:solidFill>
                            <a:schemeClr val="dk1"/>
                          </a:solidFill>
                          <a:latin typeface="+mn-lt"/>
                          <a:ea typeface="+mn-ea"/>
                          <a:cs typeface="+mn-cs"/>
                        </a:rPr>
                        <a:t>Pitch</a:t>
                      </a:r>
                      <a:endParaRPr lang="zh-CN" altLang="en-US" sz="2000" dirty="0"/>
                    </a:p>
                  </a:txBody>
                  <a:tcPr>
                    <a:noFill/>
                  </a:tcPr>
                </a:tc>
                <a:extLst>
                  <a:ext uri="{0D108BD9-81ED-4DB2-BD59-A6C34878D82A}">
                    <a16:rowId xmlns:a16="http://schemas.microsoft.com/office/drawing/2014/main" val="1461549428"/>
                  </a:ext>
                </a:extLst>
              </a:tr>
              <a:tr h="487145">
                <a:tc>
                  <a:txBody>
                    <a:bodyPr/>
                    <a:lstStyle/>
                    <a:p>
                      <a:r>
                        <a:rPr lang="en-US" altLang="zh-CN" sz="2000" b="0" i="0" u="none" strike="noStrike" kern="1200" baseline="0" dirty="0">
                          <a:solidFill>
                            <a:schemeClr val="dk1"/>
                          </a:solidFill>
                          <a:latin typeface="+mn-lt"/>
                          <a:ea typeface="+mn-ea"/>
                          <a:cs typeface="+mn-cs"/>
                        </a:rPr>
                        <a:t>Spectral shape</a:t>
                      </a:r>
                      <a:endParaRPr lang="zh-CN" altLang="en-US" sz="2000" dirty="0"/>
                    </a:p>
                  </a:txBody>
                  <a:tcPr>
                    <a:noFill/>
                  </a:tcPr>
                </a:tc>
                <a:tc>
                  <a:txBody>
                    <a:bodyPr/>
                    <a:lstStyle/>
                    <a:p>
                      <a:r>
                        <a:rPr lang="en-US" altLang="zh-CN" sz="2000" b="0" i="0" u="none" strike="noStrike" kern="1200" baseline="0" dirty="0">
                          <a:solidFill>
                            <a:schemeClr val="dk1"/>
                          </a:solidFill>
                          <a:latin typeface="+mn-lt"/>
                          <a:ea typeface="+mn-ea"/>
                          <a:cs typeface="+mn-cs"/>
                        </a:rPr>
                        <a:t>Timbre</a:t>
                      </a:r>
                      <a:endParaRPr lang="zh-CN" altLang="en-US" sz="2000" dirty="0"/>
                    </a:p>
                  </a:txBody>
                  <a:tcPr>
                    <a:noFill/>
                  </a:tcPr>
                </a:tc>
                <a:extLst>
                  <a:ext uri="{0D108BD9-81ED-4DB2-BD59-A6C34878D82A}">
                    <a16:rowId xmlns:a16="http://schemas.microsoft.com/office/drawing/2014/main" val="231764329"/>
                  </a:ext>
                </a:extLst>
              </a:tr>
              <a:tr h="487145">
                <a:tc>
                  <a:txBody>
                    <a:bodyPr/>
                    <a:lstStyle/>
                    <a:p>
                      <a:r>
                        <a:rPr lang="en-US" altLang="zh-CN" sz="2000" b="0" i="0" u="none" strike="noStrike" kern="1200" baseline="0" dirty="0">
                          <a:solidFill>
                            <a:schemeClr val="dk1"/>
                          </a:solidFill>
                          <a:latin typeface="+mn-lt"/>
                          <a:ea typeface="+mn-ea"/>
                          <a:cs typeface="+mn-cs"/>
                        </a:rPr>
                        <a:t>Onset/offset time</a:t>
                      </a:r>
                      <a:endParaRPr lang="zh-CN" altLang="en-US" sz="2000" dirty="0"/>
                    </a:p>
                  </a:txBody>
                  <a:tcPr>
                    <a:noFill/>
                  </a:tcPr>
                </a:tc>
                <a:tc>
                  <a:txBody>
                    <a:bodyPr/>
                    <a:lstStyle/>
                    <a:p>
                      <a:r>
                        <a:rPr lang="en-US" altLang="zh-CN" sz="2000" b="0" i="0" u="none" strike="noStrike" kern="1200" baseline="0" dirty="0">
                          <a:solidFill>
                            <a:schemeClr val="dk1"/>
                          </a:solidFill>
                          <a:latin typeface="+mn-lt"/>
                          <a:ea typeface="+mn-ea"/>
                          <a:cs typeface="+mn-cs"/>
                        </a:rPr>
                        <a:t>Timing</a:t>
                      </a:r>
                      <a:endParaRPr lang="zh-CN" altLang="en-US" sz="2000" dirty="0"/>
                    </a:p>
                  </a:txBody>
                  <a:tcPr>
                    <a:noFill/>
                  </a:tcPr>
                </a:tc>
                <a:extLst>
                  <a:ext uri="{0D108BD9-81ED-4DB2-BD59-A6C34878D82A}">
                    <a16:rowId xmlns:a16="http://schemas.microsoft.com/office/drawing/2014/main" val="3965648319"/>
                  </a:ext>
                </a:extLst>
              </a:tr>
              <a:tr h="487145">
                <a:tc>
                  <a:txBody>
                    <a:bodyPr/>
                    <a:lstStyle/>
                    <a:p>
                      <a:r>
                        <a:rPr lang="en-US" altLang="zh-CN" sz="2000" b="0" i="0" u="none" strike="noStrike" kern="1200" baseline="0" dirty="0">
                          <a:solidFill>
                            <a:schemeClr val="dk1"/>
                          </a:solidFill>
                          <a:latin typeface="+mn-lt"/>
                          <a:ea typeface="+mn-ea"/>
                          <a:cs typeface="+mn-cs"/>
                        </a:rPr>
                        <a:t>Phase difference in binaural hearing</a:t>
                      </a:r>
                      <a:endParaRPr lang="zh-CN" altLang="en-US" sz="2000" dirty="0"/>
                    </a:p>
                  </a:txBody>
                  <a:tcPr>
                    <a:lnB w="12700" cap="flat" cmpd="sng" algn="ctr">
                      <a:solidFill>
                        <a:schemeClr val="tx1"/>
                      </a:solidFill>
                      <a:prstDash val="solid"/>
                      <a:round/>
                      <a:headEnd type="none" w="med" len="med"/>
                      <a:tailEnd type="none" w="med" len="med"/>
                    </a:lnB>
                    <a:noFill/>
                  </a:tcPr>
                </a:tc>
                <a:tc>
                  <a:txBody>
                    <a:bodyPr/>
                    <a:lstStyle/>
                    <a:p>
                      <a:r>
                        <a:rPr lang="en-US" altLang="zh-CN" sz="2000" b="0" i="0" u="none" strike="noStrike" kern="1200" baseline="0" dirty="0">
                          <a:solidFill>
                            <a:schemeClr val="dk1"/>
                          </a:solidFill>
                          <a:latin typeface="+mn-lt"/>
                          <a:ea typeface="+mn-ea"/>
                          <a:cs typeface="+mn-cs"/>
                        </a:rPr>
                        <a:t>Location</a:t>
                      </a:r>
                      <a:endParaRPr lang="zh-CN" altLang="en-US" sz="2000"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9333812"/>
                  </a:ext>
                </a:extLst>
              </a:tr>
            </a:tbl>
          </a:graphicData>
        </a:graphic>
      </p:graphicFrame>
    </p:spTree>
    <p:extLst>
      <p:ext uri="{BB962C8B-B14F-4D97-AF65-F5344CB8AC3E}">
        <p14:creationId xmlns:p14="http://schemas.microsoft.com/office/powerpoint/2010/main" val="1094324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Speech signal analysis for ASR</a:t>
            </a:r>
            <a:endParaRPr lang="zh-CN" altLang="en-US" dirty="0"/>
          </a:p>
        </p:txBody>
      </p:sp>
      <p:sp>
        <p:nvSpPr>
          <p:cNvPr id="31" name="内容占位符 30"/>
          <p:cNvSpPr>
            <a:spLocks noGrp="1"/>
          </p:cNvSpPr>
          <p:nvPr>
            <p:ph idx="1"/>
          </p:nvPr>
        </p:nvSpPr>
        <p:spPr/>
        <p:txBody>
          <a:bodyPr/>
          <a:lstStyle/>
          <a:p>
            <a:endParaRPr lang="zh-CN" altLang="en-US" dirty="0"/>
          </a:p>
        </p:txBody>
      </p:sp>
      <p:sp>
        <p:nvSpPr>
          <p:cNvPr id="5" name="页脚占位符 4"/>
          <p:cNvSpPr>
            <a:spLocks noGrp="1"/>
          </p:cNvSpPr>
          <p:nvPr>
            <p:ph type="ftr" sz="quarter" idx="11"/>
          </p:nvPr>
        </p:nvSpPr>
        <p:spPr/>
        <p:txBody>
          <a:bodyPr/>
          <a:lstStyle/>
          <a:p>
            <a:pPr>
              <a:defRPr/>
            </a:pPr>
            <a:r>
              <a:rPr lang="en-US" altLang="zh-TW"/>
              <a:t>Speech Recognition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3</a:t>
            </a:fld>
            <a:endParaRPr lang="en-US" altLang="zh-TW"/>
          </a:p>
        </p:txBody>
      </p:sp>
      <p:sp>
        <p:nvSpPr>
          <p:cNvPr id="9" name="流程图: 终止 8"/>
          <p:cNvSpPr/>
          <p:nvPr/>
        </p:nvSpPr>
        <p:spPr>
          <a:xfrm>
            <a:off x="2600633" y="2739922"/>
            <a:ext cx="1688008" cy="1143822"/>
          </a:xfrm>
          <a:prstGeom prst="flowChartTerminator">
            <a:avLst/>
          </a:prstGeom>
          <a:solidFill>
            <a:schemeClr val="accent2">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FF0066"/>
                </a:solidFill>
                <a:latin typeface="Arial" panose="020B0604020202020204" pitchFamily="34" charset="0"/>
                <a:ea typeface="微软雅黑" panose="020B0503020204020204" pitchFamily="34" charset="-122"/>
                <a:cs typeface="Arial" panose="020B0604020202020204" pitchFamily="34" charset="0"/>
              </a:rPr>
              <a:t>Signal Analysis</a:t>
            </a:r>
            <a:endParaRPr lang="zh-CN" altLang="en-US" sz="2000" dirty="0">
              <a:solidFill>
                <a:srgbClr val="FF0066"/>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圆角矩形 9"/>
          <p:cNvSpPr/>
          <p:nvPr/>
        </p:nvSpPr>
        <p:spPr>
          <a:xfrm>
            <a:off x="2703870" y="4813905"/>
            <a:ext cx="1497296" cy="913796"/>
          </a:xfrm>
          <a:prstGeom prst="roundRect">
            <a:avLst/>
          </a:prstGeom>
          <a:solidFill>
            <a:schemeClr val="bg1"/>
          </a:solidFill>
          <a:ln w="28575">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 name="文本框 10"/>
          <p:cNvSpPr txBox="1"/>
          <p:nvPr/>
        </p:nvSpPr>
        <p:spPr>
          <a:xfrm>
            <a:off x="2703870" y="4907224"/>
            <a:ext cx="1497296" cy="707886"/>
          </a:xfrm>
          <a:prstGeom prst="rect">
            <a:avLst/>
          </a:prstGeom>
          <a:noFill/>
        </p:spPr>
        <p:txBody>
          <a:bodyPr wrap="square" rtlCol="0">
            <a:spAutoFit/>
          </a:bodyPr>
          <a:lstStyle/>
          <a:p>
            <a:pPr algn="ctr"/>
            <a:r>
              <a:rPr lang="en-US" altLang="zh-CN" sz="2000" dirty="0">
                <a:latin typeface="Arial" panose="020B0604020202020204" pitchFamily="34" charset="0"/>
                <a:cs typeface="Arial" panose="020B0604020202020204" pitchFamily="34" charset="0"/>
              </a:rPr>
              <a:t>Training Data</a:t>
            </a:r>
            <a:endParaRPr lang="zh-CN" altLang="en-US" sz="2000" dirty="0">
              <a:latin typeface="Arial" panose="020B0604020202020204" pitchFamily="34" charset="0"/>
              <a:cs typeface="Arial" panose="020B0604020202020204" pitchFamily="34" charset="0"/>
            </a:endParaRPr>
          </a:p>
        </p:txBody>
      </p:sp>
      <p:sp>
        <p:nvSpPr>
          <p:cNvPr id="12" name="流程图: 终止 11"/>
          <p:cNvSpPr/>
          <p:nvPr/>
        </p:nvSpPr>
        <p:spPr>
          <a:xfrm>
            <a:off x="4621161" y="2580424"/>
            <a:ext cx="4286398" cy="3245467"/>
          </a:xfrm>
          <a:prstGeom prst="flowChartTerminator">
            <a:avLst/>
          </a:prstGeom>
          <a:noFill/>
          <a:ln w="38100">
            <a:solidFill>
              <a:schemeClr val="accent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FF0066"/>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流程图: 终止 12"/>
          <p:cNvSpPr/>
          <p:nvPr/>
        </p:nvSpPr>
        <p:spPr>
          <a:xfrm>
            <a:off x="4941933" y="3009855"/>
            <a:ext cx="1688009" cy="1042344"/>
          </a:xfrm>
          <a:prstGeom prst="flowChartTerminator">
            <a:avLst/>
          </a:prstGeom>
          <a:solidFill>
            <a:schemeClr val="bg1"/>
          </a:solidFill>
          <a:ln>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Acoustic Model</a:t>
            </a:r>
            <a:endParaRPr lang="zh-CN" altLang="en-US" sz="20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流程图: 终止 13"/>
          <p:cNvSpPr/>
          <p:nvPr/>
        </p:nvSpPr>
        <p:spPr>
          <a:xfrm>
            <a:off x="4948248" y="4352332"/>
            <a:ext cx="1688009" cy="1085382"/>
          </a:xfrm>
          <a:prstGeom prst="flowChartTerminator">
            <a:avLst/>
          </a:prstGeom>
          <a:solidFill>
            <a:schemeClr val="bg1"/>
          </a:solidFill>
          <a:ln>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Language Model</a:t>
            </a:r>
            <a:endParaRPr lang="zh-CN" altLang="en-US" sz="2000"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6" name="直接箭头连接符 15"/>
          <p:cNvCxnSpPr>
            <a:endCxn id="13" idx="1"/>
          </p:cNvCxnSpPr>
          <p:nvPr/>
        </p:nvCxnSpPr>
        <p:spPr>
          <a:xfrm>
            <a:off x="4288642" y="3358795"/>
            <a:ext cx="653291" cy="172232"/>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10" idx="3"/>
          </p:cNvCxnSpPr>
          <p:nvPr/>
        </p:nvCxnSpPr>
        <p:spPr>
          <a:xfrm flipV="1">
            <a:off x="4201166" y="3771487"/>
            <a:ext cx="740766" cy="1499316"/>
          </a:xfrm>
          <a:prstGeom prst="straightConnector1">
            <a:avLst/>
          </a:prstGeom>
          <a:ln w="28575">
            <a:solidFill>
              <a:schemeClr val="bg2">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10" idx="3"/>
          </p:cNvCxnSpPr>
          <p:nvPr/>
        </p:nvCxnSpPr>
        <p:spPr>
          <a:xfrm flipV="1">
            <a:off x="4201166" y="4946779"/>
            <a:ext cx="740766" cy="324025"/>
          </a:xfrm>
          <a:prstGeom prst="straightConnector1">
            <a:avLst/>
          </a:prstGeom>
          <a:ln w="28575">
            <a:solidFill>
              <a:schemeClr val="bg2">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2600633" y="1800283"/>
            <a:ext cx="2509332" cy="461665"/>
          </a:xfrm>
          <a:prstGeom prst="rect">
            <a:avLst/>
          </a:prstGeom>
          <a:noFill/>
        </p:spPr>
        <p:txBody>
          <a:bodyPr wrap="square" rtlCol="0">
            <a:spAutoFit/>
          </a:bodyPr>
          <a:lstStyle/>
          <a:p>
            <a:r>
              <a:rPr lang="en-US" altLang="zh-CN" sz="2400" dirty="0"/>
              <a:t>Recorded Speech</a:t>
            </a:r>
            <a:endParaRPr lang="zh-CN" altLang="en-US" sz="2400" dirty="0"/>
          </a:p>
        </p:txBody>
      </p:sp>
      <p:cxnSp>
        <p:nvCxnSpPr>
          <p:cNvPr id="25" name="直接箭头连接符 24"/>
          <p:cNvCxnSpPr/>
          <p:nvPr/>
        </p:nvCxnSpPr>
        <p:spPr>
          <a:xfrm>
            <a:off x="3440367" y="2283684"/>
            <a:ext cx="0" cy="456238"/>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云形 37"/>
          <p:cNvSpPr/>
          <p:nvPr/>
        </p:nvSpPr>
        <p:spPr>
          <a:xfrm>
            <a:off x="7143292" y="2831347"/>
            <a:ext cx="1416508" cy="2896354"/>
          </a:xfrm>
          <a:prstGeom prst="cloud">
            <a:avLst/>
          </a:prstGeom>
          <a:solidFill>
            <a:schemeClr val="bg1"/>
          </a:solidFill>
          <a:ln>
            <a:solidFill>
              <a:schemeClr val="tx1">
                <a:lumMod val="65000"/>
                <a:lumOff val="3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箭头连接符 38"/>
          <p:cNvCxnSpPr/>
          <p:nvPr/>
        </p:nvCxnSpPr>
        <p:spPr>
          <a:xfrm>
            <a:off x="6635815" y="3511752"/>
            <a:ext cx="501162" cy="371993"/>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a:off x="6650387" y="4895023"/>
            <a:ext cx="499220" cy="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7296748" y="3889046"/>
            <a:ext cx="1021023" cy="707886"/>
          </a:xfrm>
          <a:prstGeom prst="rect">
            <a:avLst/>
          </a:prstGeom>
          <a:noFill/>
        </p:spPr>
        <p:txBody>
          <a:bodyPr wrap="square" rtlCol="0">
            <a:spAutoFit/>
          </a:bodyPr>
          <a:lstStyle/>
          <a:p>
            <a:r>
              <a:rPr lang="en-US" altLang="zh-CN" sz="2000" dirty="0">
                <a:solidFill>
                  <a:schemeClr val="tx1">
                    <a:lumMod val="65000"/>
                    <a:lumOff val="35000"/>
                  </a:schemeClr>
                </a:solidFill>
                <a:latin typeface="Arial" panose="020B0604020202020204" pitchFamily="34" charset="0"/>
                <a:cs typeface="Arial" panose="020B0604020202020204" pitchFamily="34" charset="0"/>
              </a:rPr>
              <a:t>Search Space</a:t>
            </a:r>
            <a:endParaRPr lang="zh-CN" altLang="en-US" sz="2000" dirty="0">
              <a:solidFill>
                <a:schemeClr val="tx1">
                  <a:lumMod val="65000"/>
                  <a:lumOff val="35000"/>
                </a:schemeClr>
              </a:solidFill>
              <a:latin typeface="Arial" panose="020B0604020202020204" pitchFamily="34" charset="0"/>
              <a:cs typeface="Arial" panose="020B0604020202020204" pitchFamily="34" charset="0"/>
            </a:endParaRPr>
          </a:p>
        </p:txBody>
      </p:sp>
      <p:cxnSp>
        <p:nvCxnSpPr>
          <p:cNvPr id="47" name="直接箭头连接符 46"/>
          <p:cNvCxnSpPr/>
          <p:nvPr/>
        </p:nvCxnSpPr>
        <p:spPr>
          <a:xfrm flipV="1">
            <a:off x="7842294" y="2031114"/>
            <a:ext cx="9252" cy="78796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6596880" y="1227518"/>
            <a:ext cx="2509332" cy="830997"/>
          </a:xfrm>
          <a:prstGeom prst="rect">
            <a:avLst/>
          </a:prstGeom>
          <a:noFill/>
        </p:spPr>
        <p:txBody>
          <a:bodyPr wrap="square" rtlCol="0">
            <a:spAutoFit/>
          </a:bodyPr>
          <a:lstStyle/>
          <a:p>
            <a:pPr algn="ctr"/>
            <a:r>
              <a:rPr lang="en-US" altLang="zh-CN" sz="2400" dirty="0"/>
              <a:t>Decoded Text</a:t>
            </a:r>
          </a:p>
          <a:p>
            <a:pPr algn="ctr"/>
            <a:r>
              <a:rPr lang="en-US" altLang="zh-CN" sz="2400" dirty="0"/>
              <a:t>(Transcription)</a:t>
            </a:r>
            <a:endParaRPr lang="zh-CN" altLang="en-US" sz="2400" dirty="0"/>
          </a:p>
        </p:txBody>
      </p:sp>
    </p:spTree>
    <p:extLst>
      <p:ext uri="{BB962C8B-B14F-4D97-AF65-F5344CB8AC3E}">
        <p14:creationId xmlns:p14="http://schemas.microsoft.com/office/powerpoint/2010/main" val="460907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Equal loudness contour</a:t>
            </a:r>
            <a:endParaRPr lang="zh-CN" altLang="en-US" dirty="0"/>
          </a:p>
        </p:txBody>
      </p:sp>
      <p:sp>
        <p:nvSpPr>
          <p:cNvPr id="5" name="页脚占位符 4"/>
          <p:cNvSpPr>
            <a:spLocks noGrp="1"/>
          </p:cNvSpPr>
          <p:nvPr>
            <p:ph type="ftr" sz="quarter" idx="11"/>
          </p:nvPr>
        </p:nvSpPr>
        <p:spPr/>
        <p:txBody>
          <a:bodyPr/>
          <a:lstStyle/>
          <a:p>
            <a:pPr>
              <a:defRPr/>
            </a:pPr>
            <a:r>
              <a:rPr lang="en-US" altLang="zh-TW"/>
              <a:t>Speech Recognition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30</a:t>
            </a:fld>
            <a:endParaRPr lang="en-US" altLang="zh-TW"/>
          </a:p>
        </p:txBody>
      </p:sp>
      <p:sp>
        <p:nvSpPr>
          <p:cNvPr id="8" name="内容占位符 7"/>
          <p:cNvSpPr>
            <a:spLocks noGrp="1"/>
          </p:cNvSpPr>
          <p:nvPr>
            <p:ph idx="1"/>
          </p:nvPr>
        </p:nvSpPr>
        <p:spPr/>
        <p:txBody>
          <a:bodyPr/>
          <a:lstStyle/>
          <a:p>
            <a:endParaRPr lang="zh-CN" altLang="en-US"/>
          </a:p>
        </p:txBody>
      </p:sp>
      <p:pic>
        <p:nvPicPr>
          <p:cNvPr id="9" name="图片 8"/>
          <p:cNvPicPr>
            <a:picLocks noChangeAspect="1"/>
          </p:cNvPicPr>
          <p:nvPr/>
        </p:nvPicPr>
        <p:blipFill>
          <a:blip r:embed="rId2"/>
          <a:stretch>
            <a:fillRect/>
          </a:stretch>
        </p:blipFill>
        <p:spPr>
          <a:xfrm>
            <a:off x="2692401" y="833691"/>
            <a:ext cx="6810375" cy="5991225"/>
          </a:xfrm>
          <a:prstGeom prst="rect">
            <a:avLst/>
          </a:prstGeom>
        </p:spPr>
      </p:pic>
    </p:spTree>
    <p:extLst>
      <p:ext uri="{BB962C8B-B14F-4D97-AF65-F5344CB8AC3E}">
        <p14:creationId xmlns:p14="http://schemas.microsoft.com/office/powerpoint/2010/main" val="3301580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Nonlinear frequency scaling</a:t>
            </a:r>
            <a:endParaRPr lang="zh-CN" altLang="en-US" dirty="0"/>
          </a:p>
        </p:txBody>
      </p:sp>
      <p:sp>
        <p:nvSpPr>
          <p:cNvPr id="3" name="内容占位符 2"/>
          <p:cNvSpPr>
            <a:spLocks noGrp="1"/>
          </p:cNvSpPr>
          <p:nvPr>
            <p:ph idx="1"/>
          </p:nvPr>
        </p:nvSpPr>
        <p:spPr/>
        <p:txBody>
          <a:bodyPr/>
          <a:lstStyle/>
          <a:p>
            <a:r>
              <a:rPr lang="en-US" altLang="zh-CN" dirty="0"/>
              <a:t>Human hearing is less sensitive to higher frequencies -- thus human perception of frequency is nonlinear</a:t>
            </a:r>
            <a:endParaRPr lang="zh-CN" altLang="en-US" dirty="0"/>
          </a:p>
        </p:txBody>
      </p:sp>
      <p:sp>
        <p:nvSpPr>
          <p:cNvPr id="5" name="页脚占位符 4"/>
          <p:cNvSpPr>
            <a:spLocks noGrp="1"/>
          </p:cNvSpPr>
          <p:nvPr>
            <p:ph type="ftr" sz="quarter" idx="11"/>
          </p:nvPr>
        </p:nvSpPr>
        <p:spPr/>
        <p:txBody>
          <a:bodyPr/>
          <a:lstStyle/>
          <a:p>
            <a:pPr>
              <a:defRPr/>
            </a:pPr>
            <a:r>
              <a:rPr lang="en-US" altLang="zh-TW"/>
              <a:t>Speech Recognition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31</a:t>
            </a:fld>
            <a:endParaRPr lang="en-US" altLang="zh-TW"/>
          </a:p>
        </p:txBody>
      </p:sp>
      <p:sp>
        <p:nvSpPr>
          <p:cNvPr id="8" name="矩形 7"/>
          <p:cNvSpPr/>
          <p:nvPr/>
        </p:nvSpPr>
        <p:spPr>
          <a:xfrm>
            <a:off x="5649492" y="2148504"/>
            <a:ext cx="1468479" cy="461665"/>
          </a:xfrm>
          <a:prstGeom prst="rect">
            <a:avLst/>
          </a:prstGeom>
        </p:spPr>
        <p:txBody>
          <a:bodyPr wrap="none">
            <a:spAutoFit/>
          </a:bodyPr>
          <a:lstStyle/>
          <a:p>
            <a:r>
              <a:rPr lang="en-US" altLang="zh-CN" sz="2400" b="1" dirty="0"/>
              <a:t>Bark scale</a:t>
            </a:r>
            <a:endParaRPr lang="zh-CN" altLang="en-US" sz="2400" b="1" dirty="0"/>
          </a:p>
        </p:txBody>
      </p:sp>
      <p:sp>
        <p:nvSpPr>
          <p:cNvPr id="9" name="矩形 8"/>
          <p:cNvSpPr/>
          <p:nvPr/>
        </p:nvSpPr>
        <p:spPr>
          <a:xfrm>
            <a:off x="936172" y="2148505"/>
            <a:ext cx="1386726" cy="461665"/>
          </a:xfrm>
          <a:prstGeom prst="rect">
            <a:avLst/>
          </a:prstGeom>
        </p:spPr>
        <p:txBody>
          <a:bodyPr wrap="none">
            <a:spAutoFit/>
          </a:bodyPr>
          <a:lstStyle/>
          <a:p>
            <a:r>
              <a:rPr lang="en-US" altLang="zh-CN" sz="2400" b="1" dirty="0"/>
              <a:t>Mel scale</a:t>
            </a:r>
            <a:endParaRPr lang="zh-CN" altLang="en-US" sz="2400" b="1" dirty="0"/>
          </a:p>
        </p:txBody>
      </p:sp>
      <mc:AlternateContent xmlns:mc="http://schemas.openxmlformats.org/markup-compatibility/2006" xmlns:a14="http://schemas.microsoft.com/office/drawing/2010/main">
        <mc:Choice Requires="a14">
          <p:sp>
            <p:nvSpPr>
              <p:cNvPr id="10" name="文本框 9"/>
              <p:cNvSpPr txBox="1"/>
              <p:nvPr/>
            </p:nvSpPr>
            <p:spPr>
              <a:xfrm>
                <a:off x="936172" y="2718233"/>
                <a:ext cx="3252622" cy="691536"/>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𝑓</m:t>
                          </m:r>
                        </m:e>
                        <m:sub>
                          <m:r>
                            <a:rPr lang="en-US" altLang="zh-CN" sz="2000" b="0" i="1" smtClean="0">
                              <a:latin typeface="Cambria Math" panose="02040503050406030204" pitchFamily="18" charset="0"/>
                            </a:rPr>
                            <m:t>𝑚𝑒𝑙</m:t>
                          </m:r>
                        </m:sub>
                      </m:sSub>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𝑓</m:t>
                          </m:r>
                        </m:e>
                      </m:d>
                      <m:r>
                        <a:rPr lang="en-US" altLang="zh-CN" sz="2000" b="0" i="1" smtClean="0">
                          <a:latin typeface="Cambria Math" panose="02040503050406030204" pitchFamily="18" charset="0"/>
                        </a:rPr>
                        <m:t>=1127</m:t>
                      </m:r>
                      <m:func>
                        <m:funcPr>
                          <m:ctrlPr>
                            <a:rPr lang="en-US" altLang="zh-CN" sz="2000" b="0" i="1" smtClean="0">
                              <a:latin typeface="Cambria Math" panose="02040503050406030204" pitchFamily="18" charset="0"/>
                            </a:rPr>
                          </m:ctrlPr>
                        </m:funcPr>
                        <m:fName>
                          <m:r>
                            <m:rPr>
                              <m:sty m:val="p"/>
                            </m:rPr>
                            <a:rPr lang="en-US" altLang="zh-CN" sz="2000" b="0" i="0" smtClean="0">
                              <a:latin typeface="Cambria Math" panose="02040503050406030204" pitchFamily="18" charset="0"/>
                            </a:rPr>
                            <m:t>ln</m:t>
                          </m:r>
                        </m:fName>
                        <m:e>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1+</m:t>
                              </m:r>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𝑓</m:t>
                                  </m:r>
                                </m:num>
                                <m:den>
                                  <m:r>
                                    <a:rPr lang="en-US" altLang="zh-CN" sz="2000" b="0" i="1" smtClean="0">
                                      <a:latin typeface="Cambria Math" panose="02040503050406030204" pitchFamily="18" charset="0"/>
                                    </a:rPr>
                                    <m:t>700</m:t>
                                  </m:r>
                                </m:den>
                              </m:f>
                            </m:e>
                          </m:d>
                        </m:e>
                      </m:func>
                    </m:oMath>
                  </m:oMathPara>
                </a14:m>
                <a:endParaRPr lang="zh-CN" altLang="en-US" dirty="0"/>
              </a:p>
            </p:txBody>
          </p:sp>
        </mc:Choice>
        <mc:Fallback xmlns="">
          <p:sp>
            <p:nvSpPr>
              <p:cNvPr id="10" name="文本框 9"/>
              <p:cNvSpPr txBox="1">
                <a:spLocks noRot="1" noChangeAspect="1" noMove="1" noResize="1" noEditPoints="1" noAdjustHandles="1" noChangeArrowheads="1" noChangeShapeType="1" noTextEdit="1"/>
              </p:cNvSpPr>
              <p:nvPr/>
            </p:nvSpPr>
            <p:spPr>
              <a:xfrm>
                <a:off x="936172" y="2718233"/>
                <a:ext cx="3252622" cy="691536"/>
              </a:xfrm>
              <a:prstGeom prst="rect">
                <a:avLst/>
              </a:prstGeom>
              <a:blipFill>
                <a:blip r:embed="rId3"/>
                <a:stretch>
                  <a:fillRect l="-18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5208733" y="2661487"/>
                <a:ext cx="7081426" cy="748282"/>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𝑓</m:t>
                          </m:r>
                        </m:e>
                        <m:sub>
                          <m:r>
                            <a:rPr lang="en-US" altLang="zh-CN" sz="2400" b="0" i="1" smtClean="0">
                              <a:latin typeface="Cambria Math" panose="02040503050406030204" pitchFamily="18" charset="0"/>
                            </a:rPr>
                            <m:t>𝑏𝑎𝑟𝑘</m:t>
                          </m:r>
                        </m:sub>
                      </m:sSub>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𝑓</m:t>
                          </m:r>
                        </m:e>
                      </m:d>
                      <m:r>
                        <a:rPr lang="en-US" altLang="zh-CN" sz="2400" b="0" i="1" smtClean="0">
                          <a:latin typeface="Cambria Math" panose="02040503050406030204" pitchFamily="18" charset="0"/>
                        </a:rPr>
                        <m:t>=13</m:t>
                      </m:r>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arctan</m:t>
                          </m:r>
                        </m:fName>
                        <m:e>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0.00076</m:t>
                              </m:r>
                              <m:r>
                                <a:rPr lang="en-US" altLang="zh-CN" sz="2400" b="0" i="1" smtClean="0">
                                  <a:latin typeface="Cambria Math" panose="02040503050406030204" pitchFamily="18" charset="0"/>
                                </a:rPr>
                                <m:t>𝑓</m:t>
                              </m:r>
                            </m:e>
                          </m:d>
                        </m:e>
                      </m:func>
                      <m:r>
                        <a:rPr lang="en-US" altLang="zh-CN" sz="2400" b="0" i="1" smtClean="0">
                          <a:latin typeface="Cambria Math" panose="02040503050406030204" pitchFamily="18" charset="0"/>
                        </a:rPr>
                        <m:t>+</m:t>
                      </m:r>
                      <m:r>
                        <a:rPr lang="en-US" altLang="zh-CN" sz="2000" i="1">
                          <a:latin typeface="Cambria Math" panose="02040503050406030204" pitchFamily="18" charset="0"/>
                        </a:rPr>
                        <m:t>3.5</m:t>
                      </m:r>
                      <m:func>
                        <m:funcPr>
                          <m:ctrlPr>
                            <a:rPr lang="en-US" altLang="zh-CN" sz="2000" i="1">
                              <a:latin typeface="Cambria Math" panose="02040503050406030204" pitchFamily="18" charset="0"/>
                            </a:rPr>
                          </m:ctrlPr>
                        </m:funcPr>
                        <m:fName>
                          <m:r>
                            <m:rPr>
                              <m:sty m:val="p"/>
                            </m:rPr>
                            <a:rPr lang="en-US" altLang="zh-CN" sz="2000">
                              <a:latin typeface="Cambria Math" panose="02040503050406030204" pitchFamily="18" charset="0"/>
                            </a:rPr>
                            <m:t>arctan</m:t>
                          </m:r>
                        </m:fName>
                        <m:e>
                          <m:d>
                            <m:dPr>
                              <m:ctrlPr>
                                <a:rPr lang="en-US" altLang="zh-CN" sz="2000" i="1">
                                  <a:latin typeface="Cambria Math" panose="02040503050406030204" pitchFamily="18" charset="0"/>
                                </a:rPr>
                              </m:ctrlPr>
                            </m:dPr>
                            <m:e>
                              <m:sSup>
                                <m:sSupPr>
                                  <m:ctrlPr>
                                    <a:rPr lang="en-US" altLang="zh-CN" sz="2000" i="1">
                                      <a:latin typeface="Cambria Math" panose="02040503050406030204" pitchFamily="18" charset="0"/>
                                    </a:rPr>
                                  </m:ctrlPr>
                                </m:sSupPr>
                                <m:e>
                                  <m:d>
                                    <m:dPr>
                                      <m:ctrlPr>
                                        <a:rPr lang="en-US" altLang="zh-CN" sz="2000" i="1">
                                          <a:latin typeface="Cambria Math" panose="02040503050406030204" pitchFamily="18" charset="0"/>
                                        </a:rPr>
                                      </m:ctrlPr>
                                    </m:dPr>
                                    <m:e>
                                      <m:f>
                                        <m:fPr>
                                          <m:ctrlPr>
                                            <a:rPr lang="en-US" altLang="zh-CN" sz="2000" i="1">
                                              <a:latin typeface="Cambria Math" panose="02040503050406030204" pitchFamily="18" charset="0"/>
                                            </a:rPr>
                                          </m:ctrlPr>
                                        </m:fPr>
                                        <m:num>
                                          <m:r>
                                            <a:rPr lang="en-US" altLang="zh-CN" sz="2000" i="1">
                                              <a:latin typeface="Cambria Math" panose="02040503050406030204" pitchFamily="18" charset="0"/>
                                            </a:rPr>
                                            <m:t>𝑓</m:t>
                                          </m:r>
                                        </m:num>
                                        <m:den>
                                          <m:r>
                                            <a:rPr lang="en-US" altLang="zh-CN" sz="2000" i="1">
                                              <a:latin typeface="Cambria Math" panose="02040503050406030204" pitchFamily="18" charset="0"/>
                                            </a:rPr>
                                            <m:t>7500</m:t>
                                          </m:r>
                                        </m:den>
                                      </m:f>
                                    </m:e>
                                  </m:d>
                                </m:e>
                                <m:sup>
                                  <m:r>
                                    <a:rPr lang="en-US" altLang="zh-CN" sz="2000" i="1">
                                      <a:latin typeface="Cambria Math" panose="02040503050406030204" pitchFamily="18" charset="0"/>
                                    </a:rPr>
                                    <m:t>2</m:t>
                                  </m:r>
                                </m:sup>
                              </m:sSup>
                            </m:e>
                          </m:d>
                        </m:e>
                      </m:func>
                    </m:oMath>
                  </m:oMathPara>
                </a14:m>
                <a:endParaRPr lang="zh-CN" altLang="en-US" dirty="0"/>
              </a:p>
            </p:txBody>
          </p:sp>
        </mc:Choice>
        <mc:Fallback xmlns="">
          <p:sp>
            <p:nvSpPr>
              <p:cNvPr id="11" name="文本框 10"/>
              <p:cNvSpPr txBox="1">
                <a:spLocks noRot="1" noChangeAspect="1" noMove="1" noResize="1" noEditPoints="1" noAdjustHandles="1" noChangeArrowheads="1" noChangeShapeType="1" noTextEdit="1"/>
              </p:cNvSpPr>
              <p:nvPr/>
            </p:nvSpPr>
            <p:spPr>
              <a:xfrm>
                <a:off x="5208733" y="2661487"/>
                <a:ext cx="7081426" cy="748282"/>
              </a:xfrm>
              <a:prstGeom prst="rect">
                <a:avLst/>
              </a:prstGeom>
              <a:blipFill>
                <a:blip r:embed="rId4"/>
                <a:stretch>
                  <a:fillRect/>
                </a:stretch>
              </a:blipFill>
            </p:spPr>
            <p:txBody>
              <a:bodyPr/>
              <a:lstStyle/>
              <a:p>
                <a:r>
                  <a:rPr lang="zh-CN" altLang="en-US">
                    <a:noFill/>
                  </a:rPr>
                  <a:t> </a:t>
                </a:r>
              </a:p>
            </p:txBody>
          </p:sp>
        </mc:Fallback>
      </mc:AlternateContent>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896" y="3624054"/>
            <a:ext cx="4904107" cy="2999904"/>
          </a:xfrm>
          <a:prstGeom prst="rect">
            <a:avLst/>
          </a:prstGeom>
        </p:spPr>
      </p:pic>
      <p:pic>
        <p:nvPicPr>
          <p:cNvPr id="20" name="图片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7393" y="3624054"/>
            <a:ext cx="4904107" cy="2991184"/>
          </a:xfrm>
          <a:prstGeom prst="rect">
            <a:avLst/>
          </a:prstGeom>
        </p:spPr>
      </p:pic>
    </p:spTree>
    <p:extLst>
      <p:ext uri="{BB962C8B-B14F-4D97-AF65-F5344CB8AC3E}">
        <p14:creationId xmlns:p14="http://schemas.microsoft.com/office/powerpoint/2010/main" val="3315464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Mel-Filter Bank</a:t>
            </a:r>
            <a:endParaRPr lang="zh-CN" altLang="en-US" dirty="0"/>
          </a:p>
        </p:txBody>
      </p:sp>
      <p:sp>
        <p:nvSpPr>
          <p:cNvPr id="3" name="内容占位符 2"/>
          <p:cNvSpPr>
            <a:spLocks noGrp="1"/>
          </p:cNvSpPr>
          <p:nvPr>
            <p:ph idx="1"/>
          </p:nvPr>
        </p:nvSpPr>
        <p:spPr>
          <a:xfrm>
            <a:off x="783771" y="856989"/>
            <a:ext cx="4979197" cy="5444238"/>
          </a:xfrm>
        </p:spPr>
        <p:txBody>
          <a:bodyPr/>
          <a:lstStyle/>
          <a:p>
            <a:r>
              <a:rPr lang="en-US" altLang="zh-CN" dirty="0"/>
              <a:t>Each filter in the filter bank is triangular having a response of 1 at the center frequency and decrease linearly towards 0 till it reaches the center frequencies of the two adjacent filters where the response is 0</a:t>
            </a:r>
            <a:endParaRPr lang="zh-CN" altLang="en-US" dirty="0"/>
          </a:p>
        </p:txBody>
      </p:sp>
      <p:sp>
        <p:nvSpPr>
          <p:cNvPr id="5" name="页脚占位符 4"/>
          <p:cNvSpPr>
            <a:spLocks noGrp="1"/>
          </p:cNvSpPr>
          <p:nvPr>
            <p:ph type="ftr" sz="quarter" idx="11"/>
          </p:nvPr>
        </p:nvSpPr>
        <p:spPr/>
        <p:txBody>
          <a:bodyPr/>
          <a:lstStyle/>
          <a:p>
            <a:pPr>
              <a:defRPr/>
            </a:pPr>
            <a:r>
              <a:rPr lang="en-US" altLang="zh-TW"/>
              <a:t>Speech Recognition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32</a:t>
            </a:fld>
            <a:endParaRPr lang="en-US" altLang="zh-TW"/>
          </a:p>
        </p:txBody>
      </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4181" t="8885" r="7630"/>
          <a:stretch/>
        </p:blipFill>
        <p:spPr>
          <a:xfrm>
            <a:off x="69263" y="2954182"/>
            <a:ext cx="5726890" cy="3112252"/>
          </a:xfrm>
          <a:prstGeom prst="rect">
            <a:avLst/>
          </a:prstGeom>
        </p:spPr>
      </p:pic>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7F10A613-74D3-4832-9409-986A6CCA62C1}"/>
                  </a:ext>
                </a:extLst>
              </p:cNvPr>
              <p:cNvSpPr txBox="1"/>
              <p:nvPr/>
            </p:nvSpPr>
            <p:spPr>
              <a:xfrm>
                <a:off x="5762968" y="1684010"/>
                <a:ext cx="6206892" cy="2416944"/>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𝐻</m:t>
                          </m:r>
                        </m:e>
                        <m:sub>
                          <m:r>
                            <a:rPr lang="en-US" altLang="zh-CN" sz="2000" b="0" i="1" smtClean="0">
                              <a:latin typeface="Cambria Math" panose="02040503050406030204" pitchFamily="18" charset="0"/>
                            </a:rPr>
                            <m:t>𝑚</m:t>
                          </m:r>
                        </m:sub>
                      </m:sSub>
                      <m:d>
                        <m:dPr>
                          <m:begChr m:val="["/>
                          <m:endChr m:val="]"/>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𝑘</m:t>
                          </m:r>
                        </m:e>
                      </m:d>
                      <m:r>
                        <a:rPr lang="en-US" altLang="zh-CN" sz="2000" b="0" i="1" smtClean="0">
                          <a:latin typeface="Cambria Math" panose="02040503050406030204" pitchFamily="18" charset="0"/>
                        </a:rPr>
                        <m:t>=</m:t>
                      </m:r>
                      <m:d>
                        <m:dPr>
                          <m:begChr m:val="{"/>
                          <m:endChr m:val=""/>
                          <m:ctrlPr>
                            <a:rPr lang="en-US" altLang="zh-CN" sz="2000" b="0" i="1" smtClean="0">
                              <a:latin typeface="Cambria Math" panose="02040503050406030204" pitchFamily="18" charset="0"/>
                            </a:rPr>
                          </m:ctrlPr>
                        </m:dPr>
                        <m:e>
                          <m:eqArr>
                            <m:eqArrPr>
                              <m:ctrlPr>
                                <a:rPr lang="en-US" altLang="zh-CN" sz="2000" b="0" i="1" smtClean="0">
                                  <a:latin typeface="Cambria Math" panose="02040503050406030204" pitchFamily="18" charset="0"/>
                                </a:rPr>
                              </m:ctrlPr>
                            </m:eqArrPr>
                            <m:e>
                              <m:r>
                                <a:rPr lang="en-US" altLang="zh-CN" sz="2000" b="0" i="1" smtClean="0">
                                  <a:latin typeface="Cambria Math" panose="02040503050406030204" pitchFamily="18" charset="0"/>
                                </a:rPr>
                                <m:t>             0,                   </m:t>
                              </m:r>
                              <m:r>
                                <a:rPr lang="en-US" altLang="zh-CN" sz="2000" b="0" i="1" smtClean="0">
                                  <a:latin typeface="Cambria Math" panose="02040503050406030204" pitchFamily="18" charset="0"/>
                                </a:rPr>
                                <m:t>𝑘</m:t>
                              </m:r>
                              <m:r>
                                <a:rPr lang="en-US" altLang="zh-CN" sz="2000" b="0" i="1" smtClean="0">
                                  <a:latin typeface="Cambria Math" panose="02040503050406030204" pitchFamily="18" charset="0"/>
                                </a:rPr>
                                <m:t>&lt;</m:t>
                              </m:r>
                              <m:r>
                                <a:rPr lang="en-US" altLang="zh-CN" sz="2000" b="0" i="1" smtClean="0">
                                  <a:latin typeface="Cambria Math" panose="02040503050406030204" pitchFamily="18" charset="0"/>
                                </a:rPr>
                                <m:t>𝑓</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𝑚</m:t>
                                  </m:r>
                                  <m:r>
                                    <a:rPr lang="en-US" altLang="zh-CN" sz="2000" b="0" i="1" smtClean="0">
                                      <a:latin typeface="Cambria Math" panose="02040503050406030204" pitchFamily="18" charset="0"/>
                                    </a:rPr>
                                    <m:t>−1</m:t>
                                  </m:r>
                                </m:e>
                              </m:d>
                              <m:r>
                                <a:rPr lang="en-US" altLang="zh-CN" sz="2000" b="0" i="1" smtClean="0">
                                  <a:latin typeface="Cambria Math" panose="02040503050406030204" pitchFamily="18" charset="0"/>
                                </a:rPr>
                                <m:t>                </m:t>
                              </m:r>
                            </m:e>
                            <m:e>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𝑘</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𝑓</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𝑚</m:t>
                                      </m:r>
                                      <m:r>
                                        <a:rPr lang="en-US" altLang="zh-CN" sz="2000" b="0" i="1" smtClean="0">
                                          <a:latin typeface="Cambria Math" panose="02040503050406030204" pitchFamily="18" charset="0"/>
                                        </a:rPr>
                                        <m:t>−1</m:t>
                                      </m:r>
                                    </m:e>
                                  </m:d>
                                </m:num>
                                <m:den>
                                  <m:r>
                                    <a:rPr lang="en-US" altLang="zh-CN" sz="2000" b="0" i="1" smtClean="0">
                                      <a:latin typeface="Cambria Math" panose="02040503050406030204" pitchFamily="18" charset="0"/>
                                    </a:rPr>
                                    <m:t>𝑓</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𝑚</m:t>
                                      </m:r>
                                    </m:e>
                                  </m:d>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𝑓</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𝑚</m:t>
                                  </m:r>
                                  <m:r>
                                    <a:rPr lang="en-US" altLang="zh-CN" sz="2000" b="0" i="1" smtClean="0">
                                      <a:latin typeface="Cambria Math" panose="02040503050406030204" pitchFamily="18" charset="0"/>
                                    </a:rPr>
                                    <m:t>−1)</m:t>
                                  </m:r>
                                </m:den>
                              </m:f>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𝑓</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𝑚</m:t>
                                  </m:r>
                                  <m:r>
                                    <a:rPr lang="en-US" altLang="zh-CN" sz="2000" b="0" i="1" smtClean="0">
                                      <a:latin typeface="Cambria Math" panose="02040503050406030204" pitchFamily="18" charset="0"/>
                                    </a:rPr>
                                    <m:t>−1</m:t>
                                  </m:r>
                                </m:e>
                              </m:d>
                              <m:r>
                                <a:rPr lang="en-US" altLang="zh-CN" sz="2000" b="0" i="1" smtClean="0">
                                  <a:latin typeface="Cambria Math" panose="02040503050406030204" pitchFamily="18" charset="0"/>
                                </a:rPr>
                                <m:t>&lt;</m:t>
                              </m:r>
                              <m:r>
                                <a:rPr lang="en-US" altLang="zh-CN" sz="2000" b="0" i="1" smtClean="0">
                                  <a:latin typeface="Cambria Math" panose="02040503050406030204" pitchFamily="18" charset="0"/>
                                </a:rPr>
                                <m:t>𝑘</m:t>
                              </m:r>
                              <m:r>
                                <a:rPr lang="en-US" altLang="zh-CN" sz="2000" b="0" i="1" smtClean="0">
                                  <a:latin typeface="Cambria Math" panose="02040503050406030204" pitchFamily="18" charset="0"/>
                                </a:rPr>
                                <m:t>&lt;</m:t>
                              </m:r>
                              <m:r>
                                <a:rPr lang="en-US" altLang="zh-CN" sz="2000" b="0" i="1" smtClean="0">
                                  <a:latin typeface="Cambria Math" panose="02040503050406030204" pitchFamily="18" charset="0"/>
                                </a:rPr>
                                <m:t>𝑓</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𝑚</m:t>
                              </m:r>
                              <m:r>
                                <a:rPr lang="en-US" altLang="zh-CN" sz="2000" b="0" i="1" smtClean="0">
                                  <a:latin typeface="Cambria Math" panose="02040503050406030204" pitchFamily="18" charset="0"/>
                                </a:rPr>
                                <m:t>)</m:t>
                              </m:r>
                            </m:e>
                            <m:e>
                              <m:r>
                                <a:rPr lang="en-US" altLang="zh-CN" sz="2000" b="0" i="1" smtClean="0">
                                  <a:latin typeface="Cambria Math" panose="02040503050406030204" pitchFamily="18" charset="0"/>
                                </a:rPr>
                                <m:t>           1,                   </m:t>
                              </m:r>
                              <m:r>
                                <a:rPr lang="en-US" altLang="zh-CN" sz="2000" b="0" i="1" smtClean="0">
                                  <a:latin typeface="Cambria Math" panose="02040503050406030204" pitchFamily="18" charset="0"/>
                                </a:rPr>
                                <m:t>𝑘</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𝑓</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𝑚</m:t>
                                  </m:r>
                                </m:e>
                              </m:d>
                              <m:r>
                                <a:rPr lang="en-US" altLang="zh-CN" sz="2000" b="0" i="1" smtClean="0">
                                  <a:latin typeface="Cambria Math" panose="02040503050406030204" pitchFamily="18" charset="0"/>
                                </a:rPr>
                                <m:t>                   </m:t>
                              </m:r>
                            </m:e>
                            <m:e>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𝑓</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𝑚</m:t>
                                      </m:r>
                                      <m:r>
                                        <a:rPr lang="en-US" altLang="zh-CN" sz="2000" b="0" i="1" smtClean="0">
                                          <a:latin typeface="Cambria Math" panose="02040503050406030204" pitchFamily="18" charset="0"/>
                                        </a:rPr>
                                        <m:t>+1</m:t>
                                      </m:r>
                                    </m:e>
                                  </m:d>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𝑘</m:t>
                                  </m:r>
                                </m:num>
                                <m:den>
                                  <m:r>
                                    <a:rPr lang="en-US" altLang="zh-CN" sz="2000" b="0" i="1" smtClean="0">
                                      <a:latin typeface="Cambria Math" panose="02040503050406030204" pitchFamily="18" charset="0"/>
                                    </a:rPr>
                                    <m:t>𝑓</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𝑚</m:t>
                                      </m:r>
                                      <m:r>
                                        <a:rPr lang="en-US" altLang="zh-CN" sz="2000" b="0" i="1" smtClean="0">
                                          <a:latin typeface="Cambria Math" panose="02040503050406030204" pitchFamily="18" charset="0"/>
                                        </a:rPr>
                                        <m:t>+1</m:t>
                                      </m:r>
                                    </m:e>
                                  </m:d>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𝑓</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𝑚</m:t>
                                  </m:r>
                                  <m:r>
                                    <a:rPr lang="en-US" altLang="zh-CN" sz="2000" b="0" i="1" smtClean="0">
                                      <a:latin typeface="Cambria Math" panose="02040503050406030204" pitchFamily="18" charset="0"/>
                                    </a:rPr>
                                    <m:t>)</m:t>
                                  </m:r>
                                </m:den>
                              </m:f>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𝑓</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𝑚</m:t>
                                  </m:r>
                                </m:e>
                              </m:d>
                              <m:r>
                                <a:rPr lang="en-US" altLang="zh-CN" sz="2000" b="0" i="1" smtClean="0">
                                  <a:latin typeface="Cambria Math" panose="02040503050406030204" pitchFamily="18" charset="0"/>
                                </a:rPr>
                                <m:t>&lt;</m:t>
                              </m:r>
                              <m:r>
                                <a:rPr lang="en-US" altLang="zh-CN" sz="2000" b="0" i="1" smtClean="0">
                                  <a:latin typeface="Cambria Math" panose="02040503050406030204" pitchFamily="18" charset="0"/>
                                </a:rPr>
                                <m:t>𝑘</m:t>
                              </m:r>
                              <m:r>
                                <a:rPr lang="en-US" altLang="zh-CN" sz="2000" b="0" i="1" smtClean="0">
                                  <a:latin typeface="Cambria Math" panose="02040503050406030204" pitchFamily="18" charset="0"/>
                                </a:rPr>
                                <m:t>&lt;</m:t>
                              </m:r>
                              <m:r>
                                <a:rPr lang="en-US" altLang="zh-CN" sz="2000" b="0" i="1" smtClean="0">
                                  <a:latin typeface="Cambria Math" panose="02040503050406030204" pitchFamily="18" charset="0"/>
                                </a:rPr>
                                <m:t>𝑓</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𝑚</m:t>
                              </m:r>
                              <m:r>
                                <a:rPr lang="en-US" altLang="zh-CN" sz="2000" b="0" i="1" smtClean="0">
                                  <a:latin typeface="Cambria Math" panose="02040503050406030204" pitchFamily="18" charset="0"/>
                                </a:rPr>
                                <m:t>+1)</m:t>
                              </m:r>
                            </m:e>
                            <m:e>
                              <m:r>
                                <a:rPr lang="en-US" altLang="zh-CN" sz="2000" b="0" i="1" smtClean="0">
                                  <a:latin typeface="Cambria Math" panose="02040503050406030204" pitchFamily="18" charset="0"/>
                                </a:rPr>
                                <m:t>0,                    </m:t>
                              </m:r>
                              <m:r>
                                <a:rPr lang="en-US" altLang="zh-CN" sz="2000" b="0" i="1" smtClean="0">
                                  <a:latin typeface="Cambria Math" panose="02040503050406030204" pitchFamily="18" charset="0"/>
                                </a:rPr>
                                <m:t>𝑘</m:t>
                              </m:r>
                              <m:r>
                                <a:rPr lang="en-US" altLang="zh-CN" sz="2000" b="0" i="1" smtClean="0">
                                  <a:latin typeface="Cambria Math" panose="02040503050406030204" pitchFamily="18" charset="0"/>
                                </a:rPr>
                                <m:t>&gt;</m:t>
                              </m:r>
                              <m:r>
                                <a:rPr lang="en-US" altLang="zh-CN" sz="2000" b="0" i="1" smtClean="0">
                                  <a:latin typeface="Cambria Math" panose="02040503050406030204" pitchFamily="18" charset="0"/>
                                </a:rPr>
                                <m:t>𝑓</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𝑚</m:t>
                                  </m:r>
                                  <m:r>
                                    <a:rPr lang="en-US" altLang="zh-CN" sz="2000" b="0" i="1" smtClean="0">
                                      <a:latin typeface="Cambria Math" panose="02040503050406030204" pitchFamily="18" charset="0"/>
                                    </a:rPr>
                                    <m:t>+1</m:t>
                                  </m:r>
                                </m:e>
                              </m:d>
                              <m:r>
                                <a:rPr lang="en-US" altLang="zh-CN" sz="2000" b="0" i="1" smtClean="0">
                                  <a:latin typeface="Cambria Math" panose="02040503050406030204" pitchFamily="18" charset="0"/>
                                </a:rPr>
                                <m:t> </m:t>
                              </m:r>
                            </m:e>
                          </m:eqArr>
                        </m:e>
                      </m:d>
                    </m:oMath>
                  </m:oMathPara>
                </a14:m>
                <a:endParaRPr lang="zh-CN" altLang="en-US" sz="2000" dirty="0"/>
              </a:p>
            </p:txBody>
          </p:sp>
        </mc:Choice>
        <mc:Fallback xmlns="">
          <p:sp>
            <p:nvSpPr>
              <p:cNvPr id="10" name="文本框 9">
                <a:extLst>
                  <a:ext uri="{FF2B5EF4-FFF2-40B4-BE49-F238E27FC236}">
                    <a16:creationId xmlns:a16="http://schemas.microsoft.com/office/drawing/2014/main" id="{7F10A613-74D3-4832-9409-986A6CCA62C1}"/>
                  </a:ext>
                </a:extLst>
              </p:cNvPr>
              <p:cNvSpPr txBox="1">
                <a:spLocks noRot="1" noChangeAspect="1" noMove="1" noResize="1" noEditPoints="1" noAdjustHandles="1" noChangeArrowheads="1" noChangeShapeType="1" noTextEdit="1"/>
              </p:cNvSpPr>
              <p:nvPr/>
            </p:nvSpPr>
            <p:spPr>
              <a:xfrm>
                <a:off x="5762968" y="1684010"/>
                <a:ext cx="6206892" cy="2416944"/>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83800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Mel-Filter Bank</a:t>
            </a:r>
            <a:endParaRPr lang="zh-CN" altLang="en-US" dirty="0"/>
          </a:p>
        </p:txBody>
      </p:sp>
      <p:sp>
        <p:nvSpPr>
          <p:cNvPr id="3" name="内容占位符 2"/>
          <p:cNvSpPr>
            <a:spLocks noGrp="1"/>
          </p:cNvSpPr>
          <p:nvPr>
            <p:ph idx="1"/>
          </p:nvPr>
        </p:nvSpPr>
        <p:spPr/>
        <p:txBody>
          <a:bodyPr/>
          <a:lstStyle/>
          <a:p>
            <a:r>
              <a:rPr lang="en-US" altLang="zh-CN" dirty="0"/>
              <a:t>Apply a </a:t>
            </a:r>
            <a:r>
              <a:rPr lang="en-US" altLang="zh-CN" dirty="0" err="1"/>
              <a:t>mel</a:t>
            </a:r>
            <a:r>
              <a:rPr lang="en-US" altLang="zh-CN" dirty="0"/>
              <a:t>-scale filter bank to DFT power spectrum to obtain </a:t>
            </a:r>
            <a:r>
              <a:rPr lang="en-US" altLang="zh-CN" dirty="0" err="1"/>
              <a:t>mel</a:t>
            </a:r>
            <a:r>
              <a:rPr lang="en-US" altLang="zh-CN" dirty="0"/>
              <a:t>-scale power spectrum</a:t>
            </a:r>
          </a:p>
          <a:p>
            <a:r>
              <a:rPr lang="en-US" altLang="zh-CN" dirty="0"/>
              <a:t>Each filter collects energy from a number of frequency bands in the DFT</a:t>
            </a:r>
          </a:p>
          <a:p>
            <a:r>
              <a:rPr lang="en-US" altLang="zh-CN" dirty="0"/>
              <a:t>Linearly spaced &lt; 1000 Hz, logarithmically spaced &gt; 1000 Hz</a:t>
            </a:r>
          </a:p>
          <a:p>
            <a:endParaRPr lang="zh-CN" altLang="en-US" dirty="0"/>
          </a:p>
        </p:txBody>
      </p:sp>
      <p:graphicFrame>
        <p:nvGraphicFramePr>
          <p:cNvPr id="7" name="表格 6"/>
          <p:cNvGraphicFramePr>
            <a:graphicFrameLocks noGrp="1"/>
          </p:cNvGraphicFramePr>
          <p:nvPr>
            <p:extLst/>
          </p:nvPr>
        </p:nvGraphicFramePr>
        <p:xfrm>
          <a:off x="2142290" y="3208268"/>
          <a:ext cx="6232100" cy="370840"/>
        </p:xfrm>
        <a:graphic>
          <a:graphicData uri="http://schemas.openxmlformats.org/drawingml/2006/table">
            <a:tbl>
              <a:tblPr>
                <a:tableStyleId>{5C22544A-7EE6-4342-B048-85BDC9FD1C3A}</a:tableStyleId>
              </a:tblPr>
              <a:tblGrid>
                <a:gridCol w="249284">
                  <a:extLst>
                    <a:ext uri="{9D8B030D-6E8A-4147-A177-3AD203B41FA5}">
                      <a16:colId xmlns:a16="http://schemas.microsoft.com/office/drawing/2014/main" val="2559477667"/>
                    </a:ext>
                  </a:extLst>
                </a:gridCol>
                <a:gridCol w="249284">
                  <a:extLst>
                    <a:ext uri="{9D8B030D-6E8A-4147-A177-3AD203B41FA5}">
                      <a16:colId xmlns:a16="http://schemas.microsoft.com/office/drawing/2014/main" val="2761275965"/>
                    </a:ext>
                  </a:extLst>
                </a:gridCol>
                <a:gridCol w="249284">
                  <a:extLst>
                    <a:ext uri="{9D8B030D-6E8A-4147-A177-3AD203B41FA5}">
                      <a16:colId xmlns:a16="http://schemas.microsoft.com/office/drawing/2014/main" val="1528537438"/>
                    </a:ext>
                  </a:extLst>
                </a:gridCol>
                <a:gridCol w="249284">
                  <a:extLst>
                    <a:ext uri="{9D8B030D-6E8A-4147-A177-3AD203B41FA5}">
                      <a16:colId xmlns:a16="http://schemas.microsoft.com/office/drawing/2014/main" val="3681429770"/>
                    </a:ext>
                  </a:extLst>
                </a:gridCol>
                <a:gridCol w="249284">
                  <a:extLst>
                    <a:ext uri="{9D8B030D-6E8A-4147-A177-3AD203B41FA5}">
                      <a16:colId xmlns:a16="http://schemas.microsoft.com/office/drawing/2014/main" val="374421542"/>
                    </a:ext>
                  </a:extLst>
                </a:gridCol>
                <a:gridCol w="249284">
                  <a:extLst>
                    <a:ext uri="{9D8B030D-6E8A-4147-A177-3AD203B41FA5}">
                      <a16:colId xmlns:a16="http://schemas.microsoft.com/office/drawing/2014/main" val="2921165475"/>
                    </a:ext>
                  </a:extLst>
                </a:gridCol>
                <a:gridCol w="249284">
                  <a:extLst>
                    <a:ext uri="{9D8B030D-6E8A-4147-A177-3AD203B41FA5}">
                      <a16:colId xmlns:a16="http://schemas.microsoft.com/office/drawing/2014/main" val="1833312474"/>
                    </a:ext>
                  </a:extLst>
                </a:gridCol>
                <a:gridCol w="249284">
                  <a:extLst>
                    <a:ext uri="{9D8B030D-6E8A-4147-A177-3AD203B41FA5}">
                      <a16:colId xmlns:a16="http://schemas.microsoft.com/office/drawing/2014/main" val="2250560110"/>
                    </a:ext>
                  </a:extLst>
                </a:gridCol>
                <a:gridCol w="249284">
                  <a:extLst>
                    <a:ext uri="{9D8B030D-6E8A-4147-A177-3AD203B41FA5}">
                      <a16:colId xmlns:a16="http://schemas.microsoft.com/office/drawing/2014/main" val="490948082"/>
                    </a:ext>
                  </a:extLst>
                </a:gridCol>
                <a:gridCol w="249284">
                  <a:extLst>
                    <a:ext uri="{9D8B030D-6E8A-4147-A177-3AD203B41FA5}">
                      <a16:colId xmlns:a16="http://schemas.microsoft.com/office/drawing/2014/main" val="2944215650"/>
                    </a:ext>
                  </a:extLst>
                </a:gridCol>
                <a:gridCol w="249284">
                  <a:extLst>
                    <a:ext uri="{9D8B030D-6E8A-4147-A177-3AD203B41FA5}">
                      <a16:colId xmlns:a16="http://schemas.microsoft.com/office/drawing/2014/main" val="360709427"/>
                    </a:ext>
                  </a:extLst>
                </a:gridCol>
                <a:gridCol w="249284">
                  <a:extLst>
                    <a:ext uri="{9D8B030D-6E8A-4147-A177-3AD203B41FA5}">
                      <a16:colId xmlns:a16="http://schemas.microsoft.com/office/drawing/2014/main" val="3029822358"/>
                    </a:ext>
                  </a:extLst>
                </a:gridCol>
                <a:gridCol w="249284">
                  <a:extLst>
                    <a:ext uri="{9D8B030D-6E8A-4147-A177-3AD203B41FA5}">
                      <a16:colId xmlns:a16="http://schemas.microsoft.com/office/drawing/2014/main" val="883089653"/>
                    </a:ext>
                  </a:extLst>
                </a:gridCol>
                <a:gridCol w="249284">
                  <a:extLst>
                    <a:ext uri="{9D8B030D-6E8A-4147-A177-3AD203B41FA5}">
                      <a16:colId xmlns:a16="http://schemas.microsoft.com/office/drawing/2014/main" val="2011823604"/>
                    </a:ext>
                  </a:extLst>
                </a:gridCol>
                <a:gridCol w="249284">
                  <a:extLst>
                    <a:ext uri="{9D8B030D-6E8A-4147-A177-3AD203B41FA5}">
                      <a16:colId xmlns:a16="http://schemas.microsoft.com/office/drawing/2014/main" val="3754706043"/>
                    </a:ext>
                  </a:extLst>
                </a:gridCol>
                <a:gridCol w="249284">
                  <a:extLst>
                    <a:ext uri="{9D8B030D-6E8A-4147-A177-3AD203B41FA5}">
                      <a16:colId xmlns:a16="http://schemas.microsoft.com/office/drawing/2014/main" val="407687413"/>
                    </a:ext>
                  </a:extLst>
                </a:gridCol>
                <a:gridCol w="249284">
                  <a:extLst>
                    <a:ext uri="{9D8B030D-6E8A-4147-A177-3AD203B41FA5}">
                      <a16:colId xmlns:a16="http://schemas.microsoft.com/office/drawing/2014/main" val="1723547670"/>
                    </a:ext>
                  </a:extLst>
                </a:gridCol>
                <a:gridCol w="249284">
                  <a:extLst>
                    <a:ext uri="{9D8B030D-6E8A-4147-A177-3AD203B41FA5}">
                      <a16:colId xmlns:a16="http://schemas.microsoft.com/office/drawing/2014/main" val="1667908358"/>
                    </a:ext>
                  </a:extLst>
                </a:gridCol>
                <a:gridCol w="249284">
                  <a:extLst>
                    <a:ext uri="{9D8B030D-6E8A-4147-A177-3AD203B41FA5}">
                      <a16:colId xmlns:a16="http://schemas.microsoft.com/office/drawing/2014/main" val="4028935507"/>
                    </a:ext>
                  </a:extLst>
                </a:gridCol>
                <a:gridCol w="249284">
                  <a:extLst>
                    <a:ext uri="{9D8B030D-6E8A-4147-A177-3AD203B41FA5}">
                      <a16:colId xmlns:a16="http://schemas.microsoft.com/office/drawing/2014/main" val="67672788"/>
                    </a:ext>
                  </a:extLst>
                </a:gridCol>
                <a:gridCol w="249284">
                  <a:extLst>
                    <a:ext uri="{9D8B030D-6E8A-4147-A177-3AD203B41FA5}">
                      <a16:colId xmlns:a16="http://schemas.microsoft.com/office/drawing/2014/main" val="4048729082"/>
                    </a:ext>
                  </a:extLst>
                </a:gridCol>
                <a:gridCol w="249284">
                  <a:extLst>
                    <a:ext uri="{9D8B030D-6E8A-4147-A177-3AD203B41FA5}">
                      <a16:colId xmlns:a16="http://schemas.microsoft.com/office/drawing/2014/main" val="10211283"/>
                    </a:ext>
                  </a:extLst>
                </a:gridCol>
                <a:gridCol w="249284">
                  <a:extLst>
                    <a:ext uri="{9D8B030D-6E8A-4147-A177-3AD203B41FA5}">
                      <a16:colId xmlns:a16="http://schemas.microsoft.com/office/drawing/2014/main" val="549239540"/>
                    </a:ext>
                  </a:extLst>
                </a:gridCol>
                <a:gridCol w="249284">
                  <a:extLst>
                    <a:ext uri="{9D8B030D-6E8A-4147-A177-3AD203B41FA5}">
                      <a16:colId xmlns:a16="http://schemas.microsoft.com/office/drawing/2014/main" val="3682662453"/>
                    </a:ext>
                  </a:extLst>
                </a:gridCol>
                <a:gridCol w="249284">
                  <a:extLst>
                    <a:ext uri="{9D8B030D-6E8A-4147-A177-3AD203B41FA5}">
                      <a16:colId xmlns:a16="http://schemas.microsoft.com/office/drawing/2014/main" val="2931755192"/>
                    </a:ext>
                  </a:extLst>
                </a:gridCol>
              </a:tblGrid>
              <a:tr h="370840">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0189795"/>
                  </a:ext>
                </a:extLst>
              </a:tr>
            </a:tbl>
          </a:graphicData>
        </a:graphic>
      </p:graphicFrame>
      <mc:AlternateContent xmlns:mc="http://schemas.openxmlformats.org/markup-compatibility/2006" xmlns:a14="http://schemas.microsoft.com/office/drawing/2010/main">
        <mc:Choice Requires="a14">
          <p:sp>
            <p:nvSpPr>
              <p:cNvPr id="11" name="矩形 10"/>
              <p:cNvSpPr/>
              <p:nvPr/>
            </p:nvSpPr>
            <p:spPr>
              <a:xfrm>
                <a:off x="2142290" y="2757904"/>
                <a:ext cx="3866624" cy="400110"/>
              </a:xfrm>
              <a:prstGeom prst="rect">
                <a:avLst/>
              </a:prstGeom>
            </p:spPr>
            <p:txBody>
              <a:bodyPr wrap="square">
                <a:spAutoFit/>
              </a:bodyPr>
              <a:lstStyle/>
              <a:p>
                <a:r>
                  <a:rPr lang="en-US" altLang="zh-CN" sz="2000" dirty="0"/>
                  <a:t>DFT(STFT) power spectrum </a:t>
                </a:r>
                <a14:m>
                  <m:oMath xmlns:m="http://schemas.openxmlformats.org/officeDocument/2006/math">
                    <m:sSup>
                      <m:sSupPr>
                        <m:ctrlPr>
                          <a:rPr lang="en-US" altLang="zh-CN" sz="2000" b="0" i="1" smtClean="0">
                            <a:latin typeface="Cambria Math" panose="02040503050406030204" pitchFamily="18" charset="0"/>
                          </a:rPr>
                        </m:ctrlPr>
                      </m:sSupPr>
                      <m:e>
                        <m:d>
                          <m:dPr>
                            <m:begChr m:val="|"/>
                            <m:endChr m:val="|"/>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𝑋</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𝑘</m:t>
                            </m:r>
                            <m:r>
                              <a:rPr lang="en-US" altLang="zh-CN" sz="2000" b="0" i="1" smtClean="0">
                                <a:latin typeface="Cambria Math" panose="02040503050406030204" pitchFamily="18" charset="0"/>
                              </a:rPr>
                              <m:t>]</m:t>
                            </m:r>
                          </m:e>
                        </m:d>
                      </m:e>
                      <m:sup>
                        <m:r>
                          <a:rPr lang="en-US" altLang="zh-CN" sz="2000" b="0" i="1" smtClean="0">
                            <a:latin typeface="Cambria Math" panose="02040503050406030204" pitchFamily="18" charset="0"/>
                          </a:rPr>
                          <m:t>2</m:t>
                        </m:r>
                      </m:sup>
                    </m:sSup>
                  </m:oMath>
                </a14:m>
                <a:endParaRPr lang="zh-CN" altLang="en-US" sz="2000" dirty="0"/>
              </a:p>
            </p:txBody>
          </p:sp>
        </mc:Choice>
        <mc:Fallback xmlns="">
          <p:sp>
            <p:nvSpPr>
              <p:cNvPr id="11" name="矩形 10"/>
              <p:cNvSpPr>
                <a:spLocks noRot="1" noChangeAspect="1" noMove="1" noResize="1" noEditPoints="1" noAdjustHandles="1" noChangeArrowheads="1" noChangeShapeType="1" noTextEdit="1"/>
              </p:cNvSpPr>
              <p:nvPr/>
            </p:nvSpPr>
            <p:spPr>
              <a:xfrm>
                <a:off x="2142290" y="2757904"/>
                <a:ext cx="3866624" cy="400110"/>
              </a:xfrm>
              <a:prstGeom prst="rect">
                <a:avLst/>
              </a:prstGeom>
              <a:blipFill>
                <a:blip r:embed="rId3"/>
                <a:stretch>
                  <a:fillRect l="-1575" t="-7576" b="-25758"/>
                </a:stretch>
              </a:blipFill>
            </p:spPr>
            <p:txBody>
              <a:bodyPr/>
              <a:lstStyle/>
              <a:p>
                <a:r>
                  <a:rPr lang="zh-CN" altLang="en-US">
                    <a:noFill/>
                  </a:rPr>
                  <a:t> </a:t>
                </a:r>
              </a:p>
            </p:txBody>
          </p:sp>
        </mc:Fallback>
      </mc:AlternateContent>
      <p:sp>
        <p:nvSpPr>
          <p:cNvPr id="12" name="文本框 11"/>
          <p:cNvSpPr txBox="1"/>
          <p:nvPr/>
        </p:nvSpPr>
        <p:spPr>
          <a:xfrm>
            <a:off x="2139376" y="3600334"/>
            <a:ext cx="209024" cy="307777"/>
          </a:xfrm>
          <a:prstGeom prst="rect">
            <a:avLst/>
          </a:prstGeom>
          <a:noFill/>
        </p:spPr>
        <p:txBody>
          <a:bodyPr wrap="square" rtlCol="0">
            <a:spAutoFit/>
          </a:bodyPr>
          <a:lstStyle/>
          <a:p>
            <a:pPr algn="ctr"/>
            <a:r>
              <a:rPr lang="en-US" altLang="zh-CN" sz="1400" dirty="0"/>
              <a:t>1</a:t>
            </a:r>
            <a:endParaRPr lang="zh-CN" altLang="en-US" sz="1400" dirty="0"/>
          </a:p>
        </p:txBody>
      </p:sp>
      <p:sp>
        <p:nvSpPr>
          <p:cNvPr id="14" name="文本框 13"/>
          <p:cNvSpPr txBox="1"/>
          <p:nvPr/>
        </p:nvSpPr>
        <p:spPr>
          <a:xfrm>
            <a:off x="2420970" y="3593622"/>
            <a:ext cx="209024" cy="307777"/>
          </a:xfrm>
          <a:prstGeom prst="rect">
            <a:avLst/>
          </a:prstGeom>
          <a:noFill/>
        </p:spPr>
        <p:txBody>
          <a:bodyPr wrap="square" rtlCol="0">
            <a:spAutoFit/>
          </a:bodyPr>
          <a:lstStyle/>
          <a:p>
            <a:pPr algn="ctr"/>
            <a:r>
              <a:rPr lang="en-US" altLang="zh-CN" sz="1400" dirty="0"/>
              <a:t>2</a:t>
            </a:r>
            <a:endParaRPr lang="zh-CN" altLang="en-US" sz="1400" dirty="0"/>
          </a:p>
        </p:txBody>
      </p:sp>
      <p:sp>
        <p:nvSpPr>
          <p:cNvPr id="16" name="文本框 15"/>
          <p:cNvSpPr txBox="1"/>
          <p:nvPr/>
        </p:nvSpPr>
        <p:spPr>
          <a:xfrm>
            <a:off x="8173266" y="3583783"/>
            <a:ext cx="209024" cy="307777"/>
          </a:xfrm>
          <a:prstGeom prst="rect">
            <a:avLst/>
          </a:prstGeom>
          <a:noFill/>
        </p:spPr>
        <p:txBody>
          <a:bodyPr wrap="square" rtlCol="0">
            <a:spAutoFit/>
          </a:bodyPr>
          <a:lstStyle/>
          <a:p>
            <a:pPr algn="ctr"/>
            <a:r>
              <a:rPr lang="en-US" altLang="zh-CN" sz="1400" i="1" dirty="0"/>
              <a:t>N</a:t>
            </a:r>
            <a:endParaRPr lang="zh-CN" altLang="en-US" sz="1400" i="1" dirty="0"/>
          </a:p>
        </p:txBody>
      </p:sp>
      <p:cxnSp>
        <p:nvCxnSpPr>
          <p:cNvPr id="18" name="直接箭头连接符 17"/>
          <p:cNvCxnSpPr/>
          <p:nvPr/>
        </p:nvCxnSpPr>
        <p:spPr>
          <a:xfrm>
            <a:off x="6270176" y="3908111"/>
            <a:ext cx="62411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矩形 18"/>
          <p:cNvSpPr/>
          <p:nvPr/>
        </p:nvSpPr>
        <p:spPr>
          <a:xfrm>
            <a:off x="6895966" y="3691505"/>
            <a:ext cx="1986781" cy="369332"/>
          </a:xfrm>
          <a:prstGeom prst="rect">
            <a:avLst/>
          </a:prstGeom>
        </p:spPr>
        <p:txBody>
          <a:bodyPr wrap="square">
            <a:spAutoFit/>
          </a:bodyPr>
          <a:lstStyle/>
          <a:p>
            <a:r>
              <a:rPr lang="en-US" altLang="zh-CN" dirty="0"/>
              <a:t>Frequency bins</a:t>
            </a:r>
            <a:endParaRPr lang="zh-CN" altLang="en-US" dirty="0"/>
          </a:p>
        </p:txBody>
      </p:sp>
      <p:cxnSp>
        <p:nvCxnSpPr>
          <p:cNvPr id="21" name="直接箭头连接符 20"/>
          <p:cNvCxnSpPr/>
          <p:nvPr/>
        </p:nvCxnSpPr>
        <p:spPr>
          <a:xfrm>
            <a:off x="5892800" y="3760934"/>
            <a:ext cx="0" cy="448211"/>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2139376" y="3929525"/>
            <a:ext cx="3055067" cy="400110"/>
          </a:xfrm>
          <a:prstGeom prst="rect">
            <a:avLst/>
          </a:prstGeom>
        </p:spPr>
        <p:txBody>
          <a:bodyPr wrap="none">
            <a:spAutoFit/>
          </a:bodyPr>
          <a:lstStyle/>
          <a:p>
            <a:r>
              <a:rPr lang="en-US" altLang="zh-CN" sz="2000" dirty="0"/>
              <a:t>Triangular band−pass filters</a:t>
            </a:r>
            <a:endParaRPr lang="zh-CN" altLang="en-US" sz="2000" dirty="0"/>
          </a:p>
        </p:txBody>
      </p:sp>
      <p:cxnSp>
        <p:nvCxnSpPr>
          <p:cNvPr id="27" name="直接连接符 26"/>
          <p:cNvCxnSpPr/>
          <p:nvPr/>
        </p:nvCxnSpPr>
        <p:spPr>
          <a:xfrm flipV="1">
            <a:off x="2219325" y="4329635"/>
            <a:ext cx="304800" cy="13663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flipV="1">
            <a:off x="2524125" y="4329635"/>
            <a:ext cx="314325" cy="13948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2838453" y="5713319"/>
            <a:ext cx="5467350" cy="168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2533650" y="4338858"/>
            <a:ext cx="304800" cy="1366315"/>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flipV="1">
            <a:off x="2838451" y="4338859"/>
            <a:ext cx="324226" cy="1374460"/>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2867213" y="4320991"/>
            <a:ext cx="304800" cy="1366315"/>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flipV="1">
            <a:off x="3172014" y="4320991"/>
            <a:ext cx="343087" cy="1392328"/>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3172013" y="4339680"/>
            <a:ext cx="352425" cy="1392991"/>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flipV="1">
            <a:off x="3524439" y="4339678"/>
            <a:ext cx="349061" cy="1381672"/>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3526289" y="4339534"/>
            <a:ext cx="352425" cy="1392991"/>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flipV="1">
            <a:off x="3873500" y="4349750"/>
            <a:ext cx="387350" cy="1365250"/>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3879850" y="4362450"/>
            <a:ext cx="387350" cy="1358900"/>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flipV="1">
            <a:off x="4279900" y="4356100"/>
            <a:ext cx="438150" cy="1358900"/>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4279446" y="4349750"/>
            <a:ext cx="419554" cy="1364962"/>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flipV="1">
            <a:off x="4711700" y="4343400"/>
            <a:ext cx="482600" cy="1365250"/>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4747808" y="4368800"/>
            <a:ext cx="419554" cy="1364962"/>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flipV="1">
            <a:off x="5180062" y="4362450"/>
            <a:ext cx="482600" cy="1365250"/>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5202502" y="4368800"/>
            <a:ext cx="474398" cy="1358612"/>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flipV="1">
            <a:off x="5683250" y="4356100"/>
            <a:ext cx="571500" cy="1365250"/>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V="1">
            <a:off x="5684717" y="4368800"/>
            <a:ext cx="563683" cy="1338917"/>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flipV="1">
            <a:off x="6248401" y="4356101"/>
            <a:ext cx="596900" cy="1352550"/>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6268917" y="4362450"/>
            <a:ext cx="550983" cy="1347694"/>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813551" y="4356100"/>
            <a:ext cx="723900" cy="1358900"/>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V="1">
            <a:off x="6875655" y="4330700"/>
            <a:ext cx="680845" cy="1378662"/>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flipV="1">
            <a:off x="7556500" y="4337050"/>
            <a:ext cx="736602" cy="1377950"/>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p:nvPr/>
        </p:nvCxnSpPr>
        <p:spPr>
          <a:xfrm>
            <a:off x="2524125" y="5094514"/>
            <a:ext cx="0" cy="92891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1" name="表格 100"/>
          <p:cNvGraphicFramePr>
            <a:graphicFrameLocks noGrp="1"/>
          </p:cNvGraphicFramePr>
          <p:nvPr>
            <p:extLst/>
          </p:nvPr>
        </p:nvGraphicFramePr>
        <p:xfrm>
          <a:off x="2415150" y="6161307"/>
          <a:ext cx="3240692" cy="370840"/>
        </p:xfrm>
        <a:graphic>
          <a:graphicData uri="http://schemas.openxmlformats.org/drawingml/2006/table">
            <a:tbl>
              <a:tblPr>
                <a:tableStyleId>{5C22544A-7EE6-4342-B048-85BDC9FD1C3A}</a:tableStyleId>
              </a:tblPr>
              <a:tblGrid>
                <a:gridCol w="249284">
                  <a:extLst>
                    <a:ext uri="{9D8B030D-6E8A-4147-A177-3AD203B41FA5}">
                      <a16:colId xmlns:a16="http://schemas.microsoft.com/office/drawing/2014/main" val="2559477667"/>
                    </a:ext>
                  </a:extLst>
                </a:gridCol>
                <a:gridCol w="249284">
                  <a:extLst>
                    <a:ext uri="{9D8B030D-6E8A-4147-A177-3AD203B41FA5}">
                      <a16:colId xmlns:a16="http://schemas.microsoft.com/office/drawing/2014/main" val="2761275965"/>
                    </a:ext>
                  </a:extLst>
                </a:gridCol>
                <a:gridCol w="997136">
                  <a:extLst>
                    <a:ext uri="{9D8B030D-6E8A-4147-A177-3AD203B41FA5}">
                      <a16:colId xmlns:a16="http://schemas.microsoft.com/office/drawing/2014/main" val="1528537438"/>
                    </a:ext>
                  </a:extLst>
                </a:gridCol>
                <a:gridCol w="249284">
                  <a:extLst>
                    <a:ext uri="{9D8B030D-6E8A-4147-A177-3AD203B41FA5}">
                      <a16:colId xmlns:a16="http://schemas.microsoft.com/office/drawing/2014/main" val="1833312474"/>
                    </a:ext>
                  </a:extLst>
                </a:gridCol>
                <a:gridCol w="1246420">
                  <a:extLst>
                    <a:ext uri="{9D8B030D-6E8A-4147-A177-3AD203B41FA5}">
                      <a16:colId xmlns:a16="http://schemas.microsoft.com/office/drawing/2014/main" val="2250560110"/>
                    </a:ext>
                  </a:extLst>
                </a:gridCol>
                <a:gridCol w="249284">
                  <a:extLst>
                    <a:ext uri="{9D8B030D-6E8A-4147-A177-3AD203B41FA5}">
                      <a16:colId xmlns:a16="http://schemas.microsoft.com/office/drawing/2014/main" val="883089653"/>
                    </a:ext>
                  </a:extLst>
                </a:gridCol>
              </a:tblGrid>
              <a:tr h="370840">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zh-CN"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altLang="zh-CN" dirty="0"/>
                        <a:t>…</a:t>
                      </a:r>
                      <a:endParaRPr lang="zh-CN" altLang="en-US"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altLang="zh-CN" dirty="0"/>
                        <a:t>…</a:t>
                      </a:r>
                      <a:endParaRPr lang="zh-CN" altLang="en-US"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0189795"/>
                  </a:ext>
                </a:extLst>
              </a:tr>
            </a:tbl>
          </a:graphicData>
        </a:graphic>
      </p:graphicFrame>
      <p:sp>
        <p:nvSpPr>
          <p:cNvPr id="105" name="文本框 104"/>
          <p:cNvSpPr txBox="1"/>
          <p:nvPr/>
        </p:nvSpPr>
        <p:spPr>
          <a:xfrm>
            <a:off x="2443633" y="6526490"/>
            <a:ext cx="209024" cy="307777"/>
          </a:xfrm>
          <a:prstGeom prst="rect">
            <a:avLst/>
          </a:prstGeom>
          <a:noFill/>
        </p:spPr>
        <p:txBody>
          <a:bodyPr wrap="square" rtlCol="0">
            <a:spAutoFit/>
          </a:bodyPr>
          <a:lstStyle/>
          <a:p>
            <a:pPr algn="ctr"/>
            <a:r>
              <a:rPr lang="en-US" altLang="zh-CN" sz="1400" dirty="0"/>
              <a:t>1</a:t>
            </a:r>
            <a:endParaRPr lang="zh-CN" altLang="en-US" sz="1400" dirty="0"/>
          </a:p>
        </p:txBody>
      </p:sp>
      <p:sp>
        <p:nvSpPr>
          <p:cNvPr id="106" name="文本框 105"/>
          <p:cNvSpPr txBox="1"/>
          <p:nvPr/>
        </p:nvSpPr>
        <p:spPr>
          <a:xfrm>
            <a:off x="2725227" y="6548806"/>
            <a:ext cx="209024" cy="307777"/>
          </a:xfrm>
          <a:prstGeom prst="rect">
            <a:avLst/>
          </a:prstGeom>
          <a:noFill/>
        </p:spPr>
        <p:txBody>
          <a:bodyPr wrap="square" rtlCol="0">
            <a:spAutoFit/>
          </a:bodyPr>
          <a:lstStyle/>
          <a:p>
            <a:pPr algn="ctr"/>
            <a:r>
              <a:rPr lang="en-US" altLang="zh-CN" sz="1400" dirty="0"/>
              <a:t>2</a:t>
            </a:r>
            <a:endParaRPr lang="zh-CN" altLang="en-US" sz="1400" dirty="0"/>
          </a:p>
        </p:txBody>
      </p:sp>
      <p:sp>
        <p:nvSpPr>
          <p:cNvPr id="107" name="文本框 106"/>
          <p:cNvSpPr txBox="1"/>
          <p:nvPr/>
        </p:nvSpPr>
        <p:spPr>
          <a:xfrm>
            <a:off x="5429602" y="6584120"/>
            <a:ext cx="209024" cy="307777"/>
          </a:xfrm>
          <a:prstGeom prst="rect">
            <a:avLst/>
          </a:prstGeom>
          <a:noFill/>
        </p:spPr>
        <p:txBody>
          <a:bodyPr wrap="square" rtlCol="0">
            <a:spAutoFit/>
          </a:bodyPr>
          <a:lstStyle/>
          <a:p>
            <a:pPr algn="ctr"/>
            <a:r>
              <a:rPr lang="en-US" altLang="zh-CN" sz="1400" i="1" dirty="0"/>
              <a:t>M</a:t>
            </a:r>
            <a:endParaRPr lang="zh-CN" altLang="en-US" sz="1400" i="1" dirty="0"/>
          </a:p>
        </p:txBody>
      </p:sp>
      <mc:AlternateContent xmlns:mc="http://schemas.openxmlformats.org/markup-compatibility/2006" xmlns:a14="http://schemas.microsoft.com/office/drawing/2010/main">
        <mc:Choice Requires="a14">
          <p:sp>
            <p:nvSpPr>
              <p:cNvPr id="108" name="矩形 107"/>
              <p:cNvSpPr/>
              <p:nvPr/>
            </p:nvSpPr>
            <p:spPr>
              <a:xfrm>
                <a:off x="5898962" y="6193176"/>
                <a:ext cx="3866624" cy="400110"/>
              </a:xfrm>
              <a:prstGeom prst="rect">
                <a:avLst/>
              </a:prstGeom>
            </p:spPr>
            <p:txBody>
              <a:bodyPr wrap="square">
                <a:spAutoFit/>
              </a:bodyPr>
              <a:lstStyle/>
              <a:p>
                <a:r>
                  <a:rPr lang="en-US" altLang="zh-CN" sz="2000" dirty="0"/>
                  <a:t>Mel-scale power spectrum </a:t>
                </a:r>
                <a14:m>
                  <m:oMath xmlns:m="http://schemas.openxmlformats.org/officeDocument/2006/math">
                    <m:r>
                      <a:rPr lang="en-US" altLang="zh-CN" sz="2000" b="0" i="1" smtClean="0">
                        <a:latin typeface="Cambria Math" panose="02040503050406030204" pitchFamily="18" charset="0"/>
                      </a:rPr>
                      <m:t>𝑌</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𝑚</m:t>
                    </m:r>
                    <m:r>
                      <a:rPr lang="en-US" altLang="zh-CN" sz="2000" b="0" i="1" smtClean="0">
                        <a:latin typeface="Cambria Math" panose="02040503050406030204" pitchFamily="18" charset="0"/>
                      </a:rPr>
                      <m:t>]</m:t>
                    </m:r>
                  </m:oMath>
                </a14:m>
                <a:endParaRPr lang="zh-CN" altLang="en-US" sz="2000" dirty="0"/>
              </a:p>
            </p:txBody>
          </p:sp>
        </mc:Choice>
        <mc:Fallback xmlns="">
          <p:sp>
            <p:nvSpPr>
              <p:cNvPr id="108" name="矩形 107"/>
              <p:cNvSpPr>
                <a:spLocks noRot="1" noChangeAspect="1" noMove="1" noResize="1" noEditPoints="1" noAdjustHandles="1" noChangeArrowheads="1" noChangeShapeType="1" noTextEdit="1"/>
              </p:cNvSpPr>
              <p:nvPr/>
            </p:nvSpPr>
            <p:spPr>
              <a:xfrm>
                <a:off x="5898962" y="6193176"/>
                <a:ext cx="3866624" cy="400110"/>
              </a:xfrm>
              <a:prstGeom prst="rect">
                <a:avLst/>
              </a:prstGeom>
              <a:blipFill>
                <a:blip r:embed="rId4"/>
                <a:stretch>
                  <a:fillRect l="-1735" t="-9091" b="-25758"/>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pPr>
              <a:defRPr/>
            </a:pPr>
            <a:r>
              <a:rPr lang="en-US" altLang="zh-TW"/>
              <a:t>Speech Recognition</a:t>
            </a:r>
          </a:p>
        </p:txBody>
      </p:sp>
      <p:sp>
        <p:nvSpPr>
          <p:cNvPr id="5" name="灯片编号占位符 4"/>
          <p:cNvSpPr>
            <a:spLocks noGrp="1"/>
          </p:cNvSpPr>
          <p:nvPr>
            <p:ph type="sldNum" sz="quarter" idx="12"/>
          </p:nvPr>
        </p:nvSpPr>
        <p:spPr/>
        <p:txBody>
          <a:bodyPr/>
          <a:lstStyle/>
          <a:p>
            <a:pPr>
              <a:defRPr/>
            </a:pPr>
            <a:fld id="{B9CD4CCB-73CB-499F-9483-72A1F6A46DBE}" type="slidenum">
              <a:rPr lang="zh-TW" altLang="en-US" smtClean="0"/>
              <a:pPr>
                <a:defRPr/>
              </a:pPr>
              <a:t>33</a:t>
            </a:fld>
            <a:endParaRPr lang="en-US" altLang="zh-TW"/>
          </a:p>
        </p:txBody>
      </p:sp>
    </p:spTree>
    <p:extLst>
      <p:ext uri="{BB962C8B-B14F-4D97-AF65-F5344CB8AC3E}">
        <p14:creationId xmlns:p14="http://schemas.microsoft.com/office/powerpoint/2010/main" val="752937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Mel-Filter Bank</a:t>
            </a:r>
            <a:endParaRPr lang="zh-CN" altLang="en-US" dirty="0"/>
          </a:p>
        </p:txBody>
      </p:sp>
      <p:sp>
        <p:nvSpPr>
          <p:cNvPr id="3" name="内容占位符 2"/>
          <p:cNvSpPr>
            <a:spLocks noGrp="1"/>
          </p:cNvSpPr>
          <p:nvPr>
            <p:ph idx="1"/>
          </p:nvPr>
        </p:nvSpPr>
        <p:spPr/>
        <p:txBody>
          <a:bodyPr/>
          <a:lstStyle/>
          <a:p>
            <a:r>
              <a:rPr lang="en-US" altLang="zh-CN" dirty="0"/>
              <a:t>Apply a </a:t>
            </a:r>
            <a:r>
              <a:rPr lang="en-US" altLang="zh-CN" dirty="0" err="1"/>
              <a:t>mel</a:t>
            </a:r>
            <a:r>
              <a:rPr lang="en-US" altLang="zh-CN" dirty="0"/>
              <a:t>-scale filter bank to DFT power spectrum to obtain </a:t>
            </a:r>
            <a:r>
              <a:rPr lang="en-US" altLang="zh-CN" dirty="0" err="1"/>
              <a:t>mel</a:t>
            </a:r>
            <a:r>
              <a:rPr lang="en-US" altLang="zh-CN" dirty="0"/>
              <a:t>-scale power spectrum</a:t>
            </a:r>
          </a:p>
          <a:p>
            <a:r>
              <a:rPr lang="en-US" altLang="zh-CN" dirty="0"/>
              <a:t>Each filter collects energy from a number of frequency bands in the DFT</a:t>
            </a:r>
          </a:p>
          <a:p>
            <a:r>
              <a:rPr lang="en-US" altLang="zh-CN" dirty="0"/>
              <a:t>Linearly spaced &lt; 1000 Hz, logarithmically spaced &gt; 1000 Hz</a:t>
            </a:r>
          </a:p>
          <a:p>
            <a:endParaRPr lang="zh-CN" altLang="en-US" dirty="0"/>
          </a:p>
        </p:txBody>
      </p:sp>
      <p:graphicFrame>
        <p:nvGraphicFramePr>
          <p:cNvPr id="7" name="表格 6"/>
          <p:cNvGraphicFramePr>
            <a:graphicFrameLocks noGrp="1"/>
          </p:cNvGraphicFramePr>
          <p:nvPr/>
        </p:nvGraphicFramePr>
        <p:xfrm>
          <a:off x="2142290" y="3208268"/>
          <a:ext cx="6232100" cy="370840"/>
        </p:xfrm>
        <a:graphic>
          <a:graphicData uri="http://schemas.openxmlformats.org/drawingml/2006/table">
            <a:tbl>
              <a:tblPr>
                <a:tableStyleId>{5C22544A-7EE6-4342-B048-85BDC9FD1C3A}</a:tableStyleId>
              </a:tblPr>
              <a:tblGrid>
                <a:gridCol w="249284">
                  <a:extLst>
                    <a:ext uri="{9D8B030D-6E8A-4147-A177-3AD203B41FA5}">
                      <a16:colId xmlns:a16="http://schemas.microsoft.com/office/drawing/2014/main" val="2559477667"/>
                    </a:ext>
                  </a:extLst>
                </a:gridCol>
                <a:gridCol w="249284">
                  <a:extLst>
                    <a:ext uri="{9D8B030D-6E8A-4147-A177-3AD203B41FA5}">
                      <a16:colId xmlns:a16="http://schemas.microsoft.com/office/drawing/2014/main" val="2761275965"/>
                    </a:ext>
                  </a:extLst>
                </a:gridCol>
                <a:gridCol w="249284">
                  <a:extLst>
                    <a:ext uri="{9D8B030D-6E8A-4147-A177-3AD203B41FA5}">
                      <a16:colId xmlns:a16="http://schemas.microsoft.com/office/drawing/2014/main" val="1528537438"/>
                    </a:ext>
                  </a:extLst>
                </a:gridCol>
                <a:gridCol w="249284">
                  <a:extLst>
                    <a:ext uri="{9D8B030D-6E8A-4147-A177-3AD203B41FA5}">
                      <a16:colId xmlns:a16="http://schemas.microsoft.com/office/drawing/2014/main" val="3681429770"/>
                    </a:ext>
                  </a:extLst>
                </a:gridCol>
                <a:gridCol w="249284">
                  <a:extLst>
                    <a:ext uri="{9D8B030D-6E8A-4147-A177-3AD203B41FA5}">
                      <a16:colId xmlns:a16="http://schemas.microsoft.com/office/drawing/2014/main" val="374421542"/>
                    </a:ext>
                  </a:extLst>
                </a:gridCol>
                <a:gridCol w="249284">
                  <a:extLst>
                    <a:ext uri="{9D8B030D-6E8A-4147-A177-3AD203B41FA5}">
                      <a16:colId xmlns:a16="http://schemas.microsoft.com/office/drawing/2014/main" val="2921165475"/>
                    </a:ext>
                  </a:extLst>
                </a:gridCol>
                <a:gridCol w="249284">
                  <a:extLst>
                    <a:ext uri="{9D8B030D-6E8A-4147-A177-3AD203B41FA5}">
                      <a16:colId xmlns:a16="http://schemas.microsoft.com/office/drawing/2014/main" val="1833312474"/>
                    </a:ext>
                  </a:extLst>
                </a:gridCol>
                <a:gridCol w="249284">
                  <a:extLst>
                    <a:ext uri="{9D8B030D-6E8A-4147-A177-3AD203B41FA5}">
                      <a16:colId xmlns:a16="http://schemas.microsoft.com/office/drawing/2014/main" val="2250560110"/>
                    </a:ext>
                  </a:extLst>
                </a:gridCol>
                <a:gridCol w="249284">
                  <a:extLst>
                    <a:ext uri="{9D8B030D-6E8A-4147-A177-3AD203B41FA5}">
                      <a16:colId xmlns:a16="http://schemas.microsoft.com/office/drawing/2014/main" val="490948082"/>
                    </a:ext>
                  </a:extLst>
                </a:gridCol>
                <a:gridCol w="249284">
                  <a:extLst>
                    <a:ext uri="{9D8B030D-6E8A-4147-A177-3AD203B41FA5}">
                      <a16:colId xmlns:a16="http://schemas.microsoft.com/office/drawing/2014/main" val="2944215650"/>
                    </a:ext>
                  </a:extLst>
                </a:gridCol>
                <a:gridCol w="249284">
                  <a:extLst>
                    <a:ext uri="{9D8B030D-6E8A-4147-A177-3AD203B41FA5}">
                      <a16:colId xmlns:a16="http://schemas.microsoft.com/office/drawing/2014/main" val="360709427"/>
                    </a:ext>
                  </a:extLst>
                </a:gridCol>
                <a:gridCol w="249284">
                  <a:extLst>
                    <a:ext uri="{9D8B030D-6E8A-4147-A177-3AD203B41FA5}">
                      <a16:colId xmlns:a16="http://schemas.microsoft.com/office/drawing/2014/main" val="3029822358"/>
                    </a:ext>
                  </a:extLst>
                </a:gridCol>
                <a:gridCol w="249284">
                  <a:extLst>
                    <a:ext uri="{9D8B030D-6E8A-4147-A177-3AD203B41FA5}">
                      <a16:colId xmlns:a16="http://schemas.microsoft.com/office/drawing/2014/main" val="883089653"/>
                    </a:ext>
                  </a:extLst>
                </a:gridCol>
                <a:gridCol w="249284">
                  <a:extLst>
                    <a:ext uri="{9D8B030D-6E8A-4147-A177-3AD203B41FA5}">
                      <a16:colId xmlns:a16="http://schemas.microsoft.com/office/drawing/2014/main" val="2011823604"/>
                    </a:ext>
                  </a:extLst>
                </a:gridCol>
                <a:gridCol w="249284">
                  <a:extLst>
                    <a:ext uri="{9D8B030D-6E8A-4147-A177-3AD203B41FA5}">
                      <a16:colId xmlns:a16="http://schemas.microsoft.com/office/drawing/2014/main" val="3754706043"/>
                    </a:ext>
                  </a:extLst>
                </a:gridCol>
                <a:gridCol w="249284">
                  <a:extLst>
                    <a:ext uri="{9D8B030D-6E8A-4147-A177-3AD203B41FA5}">
                      <a16:colId xmlns:a16="http://schemas.microsoft.com/office/drawing/2014/main" val="407687413"/>
                    </a:ext>
                  </a:extLst>
                </a:gridCol>
                <a:gridCol w="249284">
                  <a:extLst>
                    <a:ext uri="{9D8B030D-6E8A-4147-A177-3AD203B41FA5}">
                      <a16:colId xmlns:a16="http://schemas.microsoft.com/office/drawing/2014/main" val="1723547670"/>
                    </a:ext>
                  </a:extLst>
                </a:gridCol>
                <a:gridCol w="249284">
                  <a:extLst>
                    <a:ext uri="{9D8B030D-6E8A-4147-A177-3AD203B41FA5}">
                      <a16:colId xmlns:a16="http://schemas.microsoft.com/office/drawing/2014/main" val="1667908358"/>
                    </a:ext>
                  </a:extLst>
                </a:gridCol>
                <a:gridCol w="249284">
                  <a:extLst>
                    <a:ext uri="{9D8B030D-6E8A-4147-A177-3AD203B41FA5}">
                      <a16:colId xmlns:a16="http://schemas.microsoft.com/office/drawing/2014/main" val="4028935507"/>
                    </a:ext>
                  </a:extLst>
                </a:gridCol>
                <a:gridCol w="249284">
                  <a:extLst>
                    <a:ext uri="{9D8B030D-6E8A-4147-A177-3AD203B41FA5}">
                      <a16:colId xmlns:a16="http://schemas.microsoft.com/office/drawing/2014/main" val="67672788"/>
                    </a:ext>
                  </a:extLst>
                </a:gridCol>
                <a:gridCol w="249284">
                  <a:extLst>
                    <a:ext uri="{9D8B030D-6E8A-4147-A177-3AD203B41FA5}">
                      <a16:colId xmlns:a16="http://schemas.microsoft.com/office/drawing/2014/main" val="4048729082"/>
                    </a:ext>
                  </a:extLst>
                </a:gridCol>
                <a:gridCol w="249284">
                  <a:extLst>
                    <a:ext uri="{9D8B030D-6E8A-4147-A177-3AD203B41FA5}">
                      <a16:colId xmlns:a16="http://schemas.microsoft.com/office/drawing/2014/main" val="10211283"/>
                    </a:ext>
                  </a:extLst>
                </a:gridCol>
                <a:gridCol w="249284">
                  <a:extLst>
                    <a:ext uri="{9D8B030D-6E8A-4147-A177-3AD203B41FA5}">
                      <a16:colId xmlns:a16="http://schemas.microsoft.com/office/drawing/2014/main" val="549239540"/>
                    </a:ext>
                  </a:extLst>
                </a:gridCol>
                <a:gridCol w="249284">
                  <a:extLst>
                    <a:ext uri="{9D8B030D-6E8A-4147-A177-3AD203B41FA5}">
                      <a16:colId xmlns:a16="http://schemas.microsoft.com/office/drawing/2014/main" val="3682662453"/>
                    </a:ext>
                  </a:extLst>
                </a:gridCol>
                <a:gridCol w="249284">
                  <a:extLst>
                    <a:ext uri="{9D8B030D-6E8A-4147-A177-3AD203B41FA5}">
                      <a16:colId xmlns:a16="http://schemas.microsoft.com/office/drawing/2014/main" val="2931755192"/>
                    </a:ext>
                  </a:extLst>
                </a:gridCol>
              </a:tblGrid>
              <a:tr h="370840">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0189795"/>
                  </a:ext>
                </a:extLst>
              </a:tr>
            </a:tbl>
          </a:graphicData>
        </a:graphic>
      </p:graphicFrame>
      <mc:AlternateContent xmlns:mc="http://schemas.openxmlformats.org/markup-compatibility/2006" xmlns:a14="http://schemas.microsoft.com/office/drawing/2010/main">
        <mc:Choice Requires="a14">
          <p:sp>
            <p:nvSpPr>
              <p:cNvPr id="11" name="矩形 10"/>
              <p:cNvSpPr/>
              <p:nvPr/>
            </p:nvSpPr>
            <p:spPr>
              <a:xfrm>
                <a:off x="2142290" y="2757904"/>
                <a:ext cx="3866624" cy="400110"/>
              </a:xfrm>
              <a:prstGeom prst="rect">
                <a:avLst/>
              </a:prstGeom>
            </p:spPr>
            <p:txBody>
              <a:bodyPr wrap="square">
                <a:spAutoFit/>
              </a:bodyPr>
              <a:lstStyle/>
              <a:p>
                <a:r>
                  <a:rPr lang="en-US" altLang="zh-CN" sz="2000" dirty="0"/>
                  <a:t>DFT(STFT) power spectrum </a:t>
                </a:r>
                <a14:m>
                  <m:oMath xmlns:m="http://schemas.openxmlformats.org/officeDocument/2006/math">
                    <m:sSup>
                      <m:sSupPr>
                        <m:ctrlPr>
                          <a:rPr lang="en-US" altLang="zh-CN" sz="2000" b="0" i="1" smtClean="0">
                            <a:latin typeface="Cambria Math" panose="02040503050406030204" pitchFamily="18" charset="0"/>
                          </a:rPr>
                        </m:ctrlPr>
                      </m:sSupPr>
                      <m:e>
                        <m:d>
                          <m:dPr>
                            <m:begChr m:val="|"/>
                            <m:endChr m:val="|"/>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𝑋</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𝑘</m:t>
                            </m:r>
                            <m:r>
                              <a:rPr lang="en-US" altLang="zh-CN" sz="2000" b="0" i="1" smtClean="0">
                                <a:latin typeface="Cambria Math" panose="02040503050406030204" pitchFamily="18" charset="0"/>
                              </a:rPr>
                              <m:t>]</m:t>
                            </m:r>
                          </m:e>
                        </m:d>
                      </m:e>
                      <m:sup>
                        <m:r>
                          <a:rPr lang="en-US" altLang="zh-CN" sz="2000" b="0" i="1" smtClean="0">
                            <a:latin typeface="Cambria Math" panose="02040503050406030204" pitchFamily="18" charset="0"/>
                          </a:rPr>
                          <m:t>2</m:t>
                        </m:r>
                      </m:sup>
                    </m:sSup>
                  </m:oMath>
                </a14:m>
                <a:endParaRPr lang="zh-CN" altLang="en-US" sz="2000" dirty="0"/>
              </a:p>
            </p:txBody>
          </p:sp>
        </mc:Choice>
        <mc:Fallback xmlns="">
          <p:sp>
            <p:nvSpPr>
              <p:cNvPr id="11" name="矩形 10"/>
              <p:cNvSpPr>
                <a:spLocks noRot="1" noChangeAspect="1" noMove="1" noResize="1" noEditPoints="1" noAdjustHandles="1" noChangeArrowheads="1" noChangeShapeType="1" noTextEdit="1"/>
              </p:cNvSpPr>
              <p:nvPr/>
            </p:nvSpPr>
            <p:spPr>
              <a:xfrm>
                <a:off x="2142290" y="2757904"/>
                <a:ext cx="3866624" cy="400110"/>
              </a:xfrm>
              <a:prstGeom prst="rect">
                <a:avLst/>
              </a:prstGeom>
              <a:blipFill>
                <a:blip r:embed="rId3"/>
                <a:stretch>
                  <a:fillRect l="-1575" t="-7576" b="-25758"/>
                </a:stretch>
              </a:blipFill>
            </p:spPr>
            <p:txBody>
              <a:bodyPr/>
              <a:lstStyle/>
              <a:p>
                <a:r>
                  <a:rPr lang="zh-CN" altLang="en-US">
                    <a:noFill/>
                  </a:rPr>
                  <a:t> </a:t>
                </a:r>
              </a:p>
            </p:txBody>
          </p:sp>
        </mc:Fallback>
      </mc:AlternateContent>
      <p:sp>
        <p:nvSpPr>
          <p:cNvPr id="12" name="文本框 11"/>
          <p:cNvSpPr txBox="1"/>
          <p:nvPr/>
        </p:nvSpPr>
        <p:spPr>
          <a:xfrm>
            <a:off x="2139376" y="3600334"/>
            <a:ext cx="209024" cy="307777"/>
          </a:xfrm>
          <a:prstGeom prst="rect">
            <a:avLst/>
          </a:prstGeom>
          <a:noFill/>
        </p:spPr>
        <p:txBody>
          <a:bodyPr wrap="square" rtlCol="0">
            <a:spAutoFit/>
          </a:bodyPr>
          <a:lstStyle/>
          <a:p>
            <a:pPr algn="ctr"/>
            <a:r>
              <a:rPr lang="en-US" altLang="zh-CN" sz="1400" dirty="0"/>
              <a:t>1</a:t>
            </a:r>
            <a:endParaRPr lang="zh-CN" altLang="en-US" sz="1400" dirty="0"/>
          </a:p>
        </p:txBody>
      </p:sp>
      <p:sp>
        <p:nvSpPr>
          <p:cNvPr id="14" name="文本框 13"/>
          <p:cNvSpPr txBox="1"/>
          <p:nvPr/>
        </p:nvSpPr>
        <p:spPr>
          <a:xfrm>
            <a:off x="2420970" y="3593622"/>
            <a:ext cx="209024" cy="307777"/>
          </a:xfrm>
          <a:prstGeom prst="rect">
            <a:avLst/>
          </a:prstGeom>
          <a:noFill/>
        </p:spPr>
        <p:txBody>
          <a:bodyPr wrap="square" rtlCol="0">
            <a:spAutoFit/>
          </a:bodyPr>
          <a:lstStyle/>
          <a:p>
            <a:pPr algn="ctr"/>
            <a:r>
              <a:rPr lang="en-US" altLang="zh-CN" sz="1400" dirty="0"/>
              <a:t>2</a:t>
            </a:r>
            <a:endParaRPr lang="zh-CN" altLang="en-US" sz="1400" dirty="0"/>
          </a:p>
        </p:txBody>
      </p:sp>
      <p:sp>
        <p:nvSpPr>
          <p:cNvPr id="16" name="文本框 15"/>
          <p:cNvSpPr txBox="1"/>
          <p:nvPr/>
        </p:nvSpPr>
        <p:spPr>
          <a:xfrm>
            <a:off x="8173266" y="3583783"/>
            <a:ext cx="209024" cy="307777"/>
          </a:xfrm>
          <a:prstGeom prst="rect">
            <a:avLst/>
          </a:prstGeom>
          <a:noFill/>
        </p:spPr>
        <p:txBody>
          <a:bodyPr wrap="square" rtlCol="0">
            <a:spAutoFit/>
          </a:bodyPr>
          <a:lstStyle/>
          <a:p>
            <a:pPr algn="ctr"/>
            <a:r>
              <a:rPr lang="en-US" altLang="zh-CN" sz="1400" i="1" dirty="0"/>
              <a:t>N</a:t>
            </a:r>
            <a:endParaRPr lang="zh-CN" altLang="en-US" sz="1400" i="1" dirty="0"/>
          </a:p>
        </p:txBody>
      </p:sp>
      <p:cxnSp>
        <p:nvCxnSpPr>
          <p:cNvPr id="18" name="直接箭头连接符 17"/>
          <p:cNvCxnSpPr/>
          <p:nvPr/>
        </p:nvCxnSpPr>
        <p:spPr>
          <a:xfrm>
            <a:off x="6270176" y="3908111"/>
            <a:ext cx="62411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矩形 18"/>
          <p:cNvSpPr/>
          <p:nvPr/>
        </p:nvSpPr>
        <p:spPr>
          <a:xfrm>
            <a:off x="6895966" y="3691505"/>
            <a:ext cx="1986781" cy="369332"/>
          </a:xfrm>
          <a:prstGeom prst="rect">
            <a:avLst/>
          </a:prstGeom>
        </p:spPr>
        <p:txBody>
          <a:bodyPr wrap="square">
            <a:spAutoFit/>
          </a:bodyPr>
          <a:lstStyle/>
          <a:p>
            <a:r>
              <a:rPr lang="en-US" altLang="zh-CN" dirty="0"/>
              <a:t>Frequency bins</a:t>
            </a:r>
            <a:endParaRPr lang="zh-CN" altLang="en-US" dirty="0"/>
          </a:p>
        </p:txBody>
      </p:sp>
      <p:cxnSp>
        <p:nvCxnSpPr>
          <p:cNvPr id="21" name="直接箭头连接符 20"/>
          <p:cNvCxnSpPr/>
          <p:nvPr/>
        </p:nvCxnSpPr>
        <p:spPr>
          <a:xfrm>
            <a:off x="5892800" y="3760934"/>
            <a:ext cx="0" cy="448211"/>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2139376" y="3929525"/>
            <a:ext cx="3055067" cy="400110"/>
          </a:xfrm>
          <a:prstGeom prst="rect">
            <a:avLst/>
          </a:prstGeom>
        </p:spPr>
        <p:txBody>
          <a:bodyPr wrap="none">
            <a:spAutoFit/>
          </a:bodyPr>
          <a:lstStyle/>
          <a:p>
            <a:r>
              <a:rPr lang="en-US" altLang="zh-CN" sz="2000" dirty="0"/>
              <a:t>Triangular band−pass filters</a:t>
            </a:r>
            <a:endParaRPr lang="zh-CN" altLang="en-US" sz="2000" dirty="0"/>
          </a:p>
        </p:txBody>
      </p:sp>
      <p:cxnSp>
        <p:nvCxnSpPr>
          <p:cNvPr id="27" name="直接连接符 26"/>
          <p:cNvCxnSpPr/>
          <p:nvPr/>
        </p:nvCxnSpPr>
        <p:spPr>
          <a:xfrm flipV="1">
            <a:off x="2219325" y="4329635"/>
            <a:ext cx="304800" cy="1366315"/>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flipV="1">
            <a:off x="2524125" y="4329635"/>
            <a:ext cx="314325" cy="1394890"/>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3162677" y="5715000"/>
            <a:ext cx="514312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2529333" y="4338859"/>
            <a:ext cx="309117" cy="13856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flipV="1">
            <a:off x="2838451" y="4338859"/>
            <a:ext cx="324226" cy="13744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2867213" y="4320991"/>
            <a:ext cx="304800" cy="1366315"/>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flipV="1">
            <a:off x="3172014" y="4320991"/>
            <a:ext cx="343087" cy="1392328"/>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3172013" y="4339680"/>
            <a:ext cx="352425" cy="1392991"/>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flipV="1">
            <a:off x="3524439" y="4339678"/>
            <a:ext cx="349061" cy="1381672"/>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3526289" y="4339534"/>
            <a:ext cx="352425" cy="1392991"/>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flipV="1">
            <a:off x="3873500" y="4349750"/>
            <a:ext cx="387350" cy="1365250"/>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3879850" y="4362450"/>
            <a:ext cx="387350" cy="1358900"/>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flipV="1">
            <a:off x="4279900" y="4356100"/>
            <a:ext cx="438150" cy="1358900"/>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4279446" y="4349750"/>
            <a:ext cx="419554" cy="1364962"/>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flipV="1">
            <a:off x="4711700" y="4343400"/>
            <a:ext cx="482600" cy="1365250"/>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4747808" y="4368800"/>
            <a:ext cx="419554" cy="1364962"/>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flipV="1">
            <a:off x="5180062" y="4362450"/>
            <a:ext cx="482600" cy="1365250"/>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5202502" y="4368800"/>
            <a:ext cx="474398" cy="1358612"/>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flipV="1">
            <a:off x="5683250" y="4356100"/>
            <a:ext cx="571500" cy="1365250"/>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V="1">
            <a:off x="5684717" y="4368800"/>
            <a:ext cx="563683" cy="1338917"/>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flipV="1">
            <a:off x="6248401" y="4356101"/>
            <a:ext cx="596900" cy="1352550"/>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6268917" y="4362450"/>
            <a:ext cx="550983" cy="1347694"/>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813551" y="4356100"/>
            <a:ext cx="723900" cy="1358900"/>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V="1">
            <a:off x="6875655" y="4330700"/>
            <a:ext cx="680845" cy="1378662"/>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flipV="1">
            <a:off x="7556500" y="4337050"/>
            <a:ext cx="736602" cy="1377950"/>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p:nvPr/>
        </p:nvCxnSpPr>
        <p:spPr>
          <a:xfrm>
            <a:off x="2828919" y="5094514"/>
            <a:ext cx="0" cy="92891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1" name="表格 100"/>
          <p:cNvGraphicFramePr>
            <a:graphicFrameLocks noGrp="1"/>
          </p:cNvGraphicFramePr>
          <p:nvPr>
            <p:extLst/>
          </p:nvPr>
        </p:nvGraphicFramePr>
        <p:xfrm>
          <a:off x="2415150" y="6161307"/>
          <a:ext cx="3240692" cy="370840"/>
        </p:xfrm>
        <a:graphic>
          <a:graphicData uri="http://schemas.openxmlformats.org/drawingml/2006/table">
            <a:tbl>
              <a:tblPr>
                <a:tableStyleId>{5C22544A-7EE6-4342-B048-85BDC9FD1C3A}</a:tableStyleId>
              </a:tblPr>
              <a:tblGrid>
                <a:gridCol w="249284">
                  <a:extLst>
                    <a:ext uri="{9D8B030D-6E8A-4147-A177-3AD203B41FA5}">
                      <a16:colId xmlns:a16="http://schemas.microsoft.com/office/drawing/2014/main" val="2559477667"/>
                    </a:ext>
                  </a:extLst>
                </a:gridCol>
                <a:gridCol w="249284">
                  <a:extLst>
                    <a:ext uri="{9D8B030D-6E8A-4147-A177-3AD203B41FA5}">
                      <a16:colId xmlns:a16="http://schemas.microsoft.com/office/drawing/2014/main" val="2761275965"/>
                    </a:ext>
                  </a:extLst>
                </a:gridCol>
                <a:gridCol w="997136">
                  <a:extLst>
                    <a:ext uri="{9D8B030D-6E8A-4147-A177-3AD203B41FA5}">
                      <a16:colId xmlns:a16="http://schemas.microsoft.com/office/drawing/2014/main" val="1528537438"/>
                    </a:ext>
                  </a:extLst>
                </a:gridCol>
                <a:gridCol w="249284">
                  <a:extLst>
                    <a:ext uri="{9D8B030D-6E8A-4147-A177-3AD203B41FA5}">
                      <a16:colId xmlns:a16="http://schemas.microsoft.com/office/drawing/2014/main" val="1833312474"/>
                    </a:ext>
                  </a:extLst>
                </a:gridCol>
                <a:gridCol w="1246420">
                  <a:extLst>
                    <a:ext uri="{9D8B030D-6E8A-4147-A177-3AD203B41FA5}">
                      <a16:colId xmlns:a16="http://schemas.microsoft.com/office/drawing/2014/main" val="2250560110"/>
                    </a:ext>
                  </a:extLst>
                </a:gridCol>
                <a:gridCol w="249284">
                  <a:extLst>
                    <a:ext uri="{9D8B030D-6E8A-4147-A177-3AD203B41FA5}">
                      <a16:colId xmlns:a16="http://schemas.microsoft.com/office/drawing/2014/main" val="883089653"/>
                    </a:ext>
                  </a:extLst>
                </a:gridCol>
              </a:tblGrid>
              <a:tr h="370840">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altLang="zh-CN" dirty="0"/>
                        <a:t>…</a:t>
                      </a:r>
                      <a:endParaRPr lang="zh-CN" altLang="en-US"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altLang="zh-CN" dirty="0"/>
                        <a:t>…</a:t>
                      </a:r>
                      <a:endParaRPr lang="zh-CN" altLang="en-US"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0189795"/>
                  </a:ext>
                </a:extLst>
              </a:tr>
            </a:tbl>
          </a:graphicData>
        </a:graphic>
      </p:graphicFrame>
      <p:sp>
        <p:nvSpPr>
          <p:cNvPr id="105" name="文本框 104"/>
          <p:cNvSpPr txBox="1"/>
          <p:nvPr/>
        </p:nvSpPr>
        <p:spPr>
          <a:xfrm>
            <a:off x="2443633" y="6526490"/>
            <a:ext cx="209024" cy="307777"/>
          </a:xfrm>
          <a:prstGeom prst="rect">
            <a:avLst/>
          </a:prstGeom>
          <a:noFill/>
        </p:spPr>
        <p:txBody>
          <a:bodyPr wrap="square" rtlCol="0">
            <a:spAutoFit/>
          </a:bodyPr>
          <a:lstStyle/>
          <a:p>
            <a:pPr algn="ctr"/>
            <a:r>
              <a:rPr lang="en-US" altLang="zh-CN" sz="1400" dirty="0"/>
              <a:t>1</a:t>
            </a:r>
            <a:endParaRPr lang="zh-CN" altLang="en-US" sz="1400" dirty="0"/>
          </a:p>
        </p:txBody>
      </p:sp>
      <p:sp>
        <p:nvSpPr>
          <p:cNvPr id="106" name="文本框 105"/>
          <p:cNvSpPr txBox="1"/>
          <p:nvPr/>
        </p:nvSpPr>
        <p:spPr>
          <a:xfrm>
            <a:off x="2725227" y="6548806"/>
            <a:ext cx="209024" cy="307777"/>
          </a:xfrm>
          <a:prstGeom prst="rect">
            <a:avLst/>
          </a:prstGeom>
          <a:noFill/>
        </p:spPr>
        <p:txBody>
          <a:bodyPr wrap="square" rtlCol="0">
            <a:spAutoFit/>
          </a:bodyPr>
          <a:lstStyle/>
          <a:p>
            <a:pPr algn="ctr"/>
            <a:r>
              <a:rPr lang="en-US" altLang="zh-CN" sz="1400" dirty="0"/>
              <a:t>2</a:t>
            </a:r>
            <a:endParaRPr lang="zh-CN" altLang="en-US" sz="1400" dirty="0"/>
          </a:p>
        </p:txBody>
      </p:sp>
      <p:sp>
        <p:nvSpPr>
          <p:cNvPr id="107" name="文本框 106"/>
          <p:cNvSpPr txBox="1"/>
          <p:nvPr/>
        </p:nvSpPr>
        <p:spPr>
          <a:xfrm>
            <a:off x="5429602" y="6584120"/>
            <a:ext cx="209024" cy="307777"/>
          </a:xfrm>
          <a:prstGeom prst="rect">
            <a:avLst/>
          </a:prstGeom>
          <a:noFill/>
        </p:spPr>
        <p:txBody>
          <a:bodyPr wrap="square" rtlCol="0">
            <a:spAutoFit/>
          </a:bodyPr>
          <a:lstStyle/>
          <a:p>
            <a:pPr algn="ctr"/>
            <a:r>
              <a:rPr lang="en-US" altLang="zh-CN" sz="1400" i="1" dirty="0"/>
              <a:t>M</a:t>
            </a:r>
            <a:endParaRPr lang="zh-CN" altLang="en-US" sz="1400" i="1" dirty="0"/>
          </a:p>
        </p:txBody>
      </p:sp>
      <mc:AlternateContent xmlns:mc="http://schemas.openxmlformats.org/markup-compatibility/2006" xmlns:a14="http://schemas.microsoft.com/office/drawing/2010/main">
        <mc:Choice Requires="a14">
          <p:sp>
            <p:nvSpPr>
              <p:cNvPr id="108" name="矩形 107"/>
              <p:cNvSpPr/>
              <p:nvPr/>
            </p:nvSpPr>
            <p:spPr>
              <a:xfrm>
                <a:off x="5898962" y="6193176"/>
                <a:ext cx="3866624" cy="400110"/>
              </a:xfrm>
              <a:prstGeom prst="rect">
                <a:avLst/>
              </a:prstGeom>
            </p:spPr>
            <p:txBody>
              <a:bodyPr wrap="square">
                <a:spAutoFit/>
              </a:bodyPr>
              <a:lstStyle/>
              <a:p>
                <a:r>
                  <a:rPr lang="en-US" altLang="zh-CN" sz="2000" dirty="0"/>
                  <a:t>Mel-scale power spectrum </a:t>
                </a:r>
                <a14:m>
                  <m:oMath xmlns:m="http://schemas.openxmlformats.org/officeDocument/2006/math">
                    <m:r>
                      <a:rPr lang="en-US" altLang="zh-CN" sz="2000" b="0" i="1" smtClean="0">
                        <a:latin typeface="Cambria Math" panose="02040503050406030204" pitchFamily="18" charset="0"/>
                      </a:rPr>
                      <m:t>𝑌</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𝑚</m:t>
                    </m:r>
                    <m:r>
                      <a:rPr lang="en-US" altLang="zh-CN" sz="2000" b="0" i="1" smtClean="0">
                        <a:latin typeface="Cambria Math" panose="02040503050406030204" pitchFamily="18" charset="0"/>
                      </a:rPr>
                      <m:t>]</m:t>
                    </m:r>
                  </m:oMath>
                </a14:m>
                <a:endParaRPr lang="zh-CN" altLang="en-US" sz="2000" dirty="0"/>
              </a:p>
            </p:txBody>
          </p:sp>
        </mc:Choice>
        <mc:Fallback xmlns="">
          <p:sp>
            <p:nvSpPr>
              <p:cNvPr id="108" name="矩形 107"/>
              <p:cNvSpPr>
                <a:spLocks noRot="1" noChangeAspect="1" noMove="1" noResize="1" noEditPoints="1" noAdjustHandles="1" noChangeArrowheads="1" noChangeShapeType="1" noTextEdit="1"/>
              </p:cNvSpPr>
              <p:nvPr/>
            </p:nvSpPr>
            <p:spPr>
              <a:xfrm>
                <a:off x="5898962" y="6193176"/>
                <a:ext cx="3866624" cy="400110"/>
              </a:xfrm>
              <a:prstGeom prst="rect">
                <a:avLst/>
              </a:prstGeom>
              <a:blipFill>
                <a:blip r:embed="rId4"/>
                <a:stretch>
                  <a:fillRect l="-1735" t="-9091" b="-25758"/>
                </a:stretch>
              </a:blipFill>
            </p:spPr>
            <p:txBody>
              <a:bodyPr/>
              <a:lstStyle/>
              <a:p>
                <a:r>
                  <a:rPr lang="zh-CN" altLang="en-US">
                    <a:noFill/>
                  </a:rPr>
                  <a:t> </a:t>
                </a:r>
              </a:p>
            </p:txBody>
          </p:sp>
        </mc:Fallback>
      </mc:AlternateContent>
      <p:cxnSp>
        <p:nvCxnSpPr>
          <p:cNvPr id="45" name="直接连接符 44"/>
          <p:cNvCxnSpPr/>
          <p:nvPr/>
        </p:nvCxnSpPr>
        <p:spPr>
          <a:xfrm>
            <a:off x="2219325" y="5713319"/>
            <a:ext cx="3143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页脚占位符 3"/>
          <p:cNvSpPr>
            <a:spLocks noGrp="1"/>
          </p:cNvSpPr>
          <p:nvPr>
            <p:ph type="ftr" sz="quarter" idx="11"/>
          </p:nvPr>
        </p:nvSpPr>
        <p:spPr/>
        <p:txBody>
          <a:bodyPr/>
          <a:lstStyle/>
          <a:p>
            <a:pPr>
              <a:defRPr/>
            </a:pPr>
            <a:r>
              <a:rPr lang="en-US" altLang="zh-TW"/>
              <a:t>Speech Recognition</a:t>
            </a:r>
          </a:p>
        </p:txBody>
      </p:sp>
      <p:sp>
        <p:nvSpPr>
          <p:cNvPr id="5" name="灯片编号占位符 4"/>
          <p:cNvSpPr>
            <a:spLocks noGrp="1"/>
          </p:cNvSpPr>
          <p:nvPr>
            <p:ph type="sldNum" sz="quarter" idx="12"/>
          </p:nvPr>
        </p:nvSpPr>
        <p:spPr/>
        <p:txBody>
          <a:bodyPr/>
          <a:lstStyle/>
          <a:p>
            <a:pPr>
              <a:defRPr/>
            </a:pPr>
            <a:fld id="{B9CD4CCB-73CB-499F-9483-72A1F6A46DBE}" type="slidenum">
              <a:rPr lang="zh-TW" altLang="en-US" smtClean="0"/>
              <a:pPr>
                <a:defRPr/>
              </a:pPr>
              <a:t>34</a:t>
            </a:fld>
            <a:endParaRPr lang="en-US" altLang="zh-TW"/>
          </a:p>
        </p:txBody>
      </p:sp>
    </p:spTree>
    <p:extLst>
      <p:ext uri="{BB962C8B-B14F-4D97-AF65-F5344CB8AC3E}">
        <p14:creationId xmlns:p14="http://schemas.microsoft.com/office/powerpoint/2010/main" val="3293102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Mel-Filter Bank</a:t>
            </a:r>
            <a:endParaRPr lang="zh-CN" altLang="en-US" dirty="0"/>
          </a:p>
        </p:txBody>
      </p:sp>
      <p:sp>
        <p:nvSpPr>
          <p:cNvPr id="3" name="内容占位符 2"/>
          <p:cNvSpPr>
            <a:spLocks noGrp="1"/>
          </p:cNvSpPr>
          <p:nvPr>
            <p:ph idx="1"/>
          </p:nvPr>
        </p:nvSpPr>
        <p:spPr/>
        <p:txBody>
          <a:bodyPr/>
          <a:lstStyle/>
          <a:p>
            <a:r>
              <a:rPr lang="en-US" altLang="zh-CN" dirty="0"/>
              <a:t>Apply a </a:t>
            </a:r>
            <a:r>
              <a:rPr lang="en-US" altLang="zh-CN" dirty="0" err="1"/>
              <a:t>mel</a:t>
            </a:r>
            <a:r>
              <a:rPr lang="en-US" altLang="zh-CN" dirty="0"/>
              <a:t>-scale filter bank to DFT power spectrum to obtain </a:t>
            </a:r>
            <a:r>
              <a:rPr lang="en-US" altLang="zh-CN" dirty="0" err="1"/>
              <a:t>mel</a:t>
            </a:r>
            <a:r>
              <a:rPr lang="en-US" altLang="zh-CN" dirty="0"/>
              <a:t>-scale power spectrum</a:t>
            </a:r>
          </a:p>
          <a:p>
            <a:r>
              <a:rPr lang="en-US" altLang="zh-CN" dirty="0"/>
              <a:t>Each filter collects energy from a number of frequency bands in the DFT</a:t>
            </a:r>
          </a:p>
          <a:p>
            <a:r>
              <a:rPr lang="en-US" altLang="zh-CN" dirty="0"/>
              <a:t>Linearly spaced &lt; 1000 Hz, logarithmically spaced &gt; 1000 Hz</a:t>
            </a:r>
          </a:p>
          <a:p>
            <a:endParaRPr lang="zh-CN" altLang="en-US" dirty="0"/>
          </a:p>
        </p:txBody>
      </p:sp>
      <p:graphicFrame>
        <p:nvGraphicFramePr>
          <p:cNvPr id="7" name="表格 6"/>
          <p:cNvGraphicFramePr>
            <a:graphicFrameLocks noGrp="1"/>
          </p:cNvGraphicFramePr>
          <p:nvPr/>
        </p:nvGraphicFramePr>
        <p:xfrm>
          <a:off x="2142290" y="3208268"/>
          <a:ext cx="6232100" cy="370840"/>
        </p:xfrm>
        <a:graphic>
          <a:graphicData uri="http://schemas.openxmlformats.org/drawingml/2006/table">
            <a:tbl>
              <a:tblPr>
                <a:tableStyleId>{5C22544A-7EE6-4342-B048-85BDC9FD1C3A}</a:tableStyleId>
              </a:tblPr>
              <a:tblGrid>
                <a:gridCol w="249284">
                  <a:extLst>
                    <a:ext uri="{9D8B030D-6E8A-4147-A177-3AD203B41FA5}">
                      <a16:colId xmlns:a16="http://schemas.microsoft.com/office/drawing/2014/main" val="2559477667"/>
                    </a:ext>
                  </a:extLst>
                </a:gridCol>
                <a:gridCol w="249284">
                  <a:extLst>
                    <a:ext uri="{9D8B030D-6E8A-4147-A177-3AD203B41FA5}">
                      <a16:colId xmlns:a16="http://schemas.microsoft.com/office/drawing/2014/main" val="2761275965"/>
                    </a:ext>
                  </a:extLst>
                </a:gridCol>
                <a:gridCol w="249284">
                  <a:extLst>
                    <a:ext uri="{9D8B030D-6E8A-4147-A177-3AD203B41FA5}">
                      <a16:colId xmlns:a16="http://schemas.microsoft.com/office/drawing/2014/main" val="1528537438"/>
                    </a:ext>
                  </a:extLst>
                </a:gridCol>
                <a:gridCol w="249284">
                  <a:extLst>
                    <a:ext uri="{9D8B030D-6E8A-4147-A177-3AD203B41FA5}">
                      <a16:colId xmlns:a16="http://schemas.microsoft.com/office/drawing/2014/main" val="3681429770"/>
                    </a:ext>
                  </a:extLst>
                </a:gridCol>
                <a:gridCol w="249284">
                  <a:extLst>
                    <a:ext uri="{9D8B030D-6E8A-4147-A177-3AD203B41FA5}">
                      <a16:colId xmlns:a16="http://schemas.microsoft.com/office/drawing/2014/main" val="374421542"/>
                    </a:ext>
                  </a:extLst>
                </a:gridCol>
                <a:gridCol w="249284">
                  <a:extLst>
                    <a:ext uri="{9D8B030D-6E8A-4147-A177-3AD203B41FA5}">
                      <a16:colId xmlns:a16="http://schemas.microsoft.com/office/drawing/2014/main" val="2921165475"/>
                    </a:ext>
                  </a:extLst>
                </a:gridCol>
                <a:gridCol w="249284">
                  <a:extLst>
                    <a:ext uri="{9D8B030D-6E8A-4147-A177-3AD203B41FA5}">
                      <a16:colId xmlns:a16="http://schemas.microsoft.com/office/drawing/2014/main" val="1833312474"/>
                    </a:ext>
                  </a:extLst>
                </a:gridCol>
                <a:gridCol w="249284">
                  <a:extLst>
                    <a:ext uri="{9D8B030D-6E8A-4147-A177-3AD203B41FA5}">
                      <a16:colId xmlns:a16="http://schemas.microsoft.com/office/drawing/2014/main" val="2250560110"/>
                    </a:ext>
                  </a:extLst>
                </a:gridCol>
                <a:gridCol w="249284">
                  <a:extLst>
                    <a:ext uri="{9D8B030D-6E8A-4147-A177-3AD203B41FA5}">
                      <a16:colId xmlns:a16="http://schemas.microsoft.com/office/drawing/2014/main" val="490948082"/>
                    </a:ext>
                  </a:extLst>
                </a:gridCol>
                <a:gridCol w="249284">
                  <a:extLst>
                    <a:ext uri="{9D8B030D-6E8A-4147-A177-3AD203B41FA5}">
                      <a16:colId xmlns:a16="http://schemas.microsoft.com/office/drawing/2014/main" val="2944215650"/>
                    </a:ext>
                  </a:extLst>
                </a:gridCol>
                <a:gridCol w="249284">
                  <a:extLst>
                    <a:ext uri="{9D8B030D-6E8A-4147-A177-3AD203B41FA5}">
                      <a16:colId xmlns:a16="http://schemas.microsoft.com/office/drawing/2014/main" val="360709427"/>
                    </a:ext>
                  </a:extLst>
                </a:gridCol>
                <a:gridCol w="249284">
                  <a:extLst>
                    <a:ext uri="{9D8B030D-6E8A-4147-A177-3AD203B41FA5}">
                      <a16:colId xmlns:a16="http://schemas.microsoft.com/office/drawing/2014/main" val="3029822358"/>
                    </a:ext>
                  </a:extLst>
                </a:gridCol>
                <a:gridCol w="249284">
                  <a:extLst>
                    <a:ext uri="{9D8B030D-6E8A-4147-A177-3AD203B41FA5}">
                      <a16:colId xmlns:a16="http://schemas.microsoft.com/office/drawing/2014/main" val="883089653"/>
                    </a:ext>
                  </a:extLst>
                </a:gridCol>
                <a:gridCol w="249284">
                  <a:extLst>
                    <a:ext uri="{9D8B030D-6E8A-4147-A177-3AD203B41FA5}">
                      <a16:colId xmlns:a16="http://schemas.microsoft.com/office/drawing/2014/main" val="2011823604"/>
                    </a:ext>
                  </a:extLst>
                </a:gridCol>
                <a:gridCol w="249284">
                  <a:extLst>
                    <a:ext uri="{9D8B030D-6E8A-4147-A177-3AD203B41FA5}">
                      <a16:colId xmlns:a16="http://schemas.microsoft.com/office/drawing/2014/main" val="3754706043"/>
                    </a:ext>
                  </a:extLst>
                </a:gridCol>
                <a:gridCol w="249284">
                  <a:extLst>
                    <a:ext uri="{9D8B030D-6E8A-4147-A177-3AD203B41FA5}">
                      <a16:colId xmlns:a16="http://schemas.microsoft.com/office/drawing/2014/main" val="407687413"/>
                    </a:ext>
                  </a:extLst>
                </a:gridCol>
                <a:gridCol w="249284">
                  <a:extLst>
                    <a:ext uri="{9D8B030D-6E8A-4147-A177-3AD203B41FA5}">
                      <a16:colId xmlns:a16="http://schemas.microsoft.com/office/drawing/2014/main" val="1723547670"/>
                    </a:ext>
                  </a:extLst>
                </a:gridCol>
                <a:gridCol w="249284">
                  <a:extLst>
                    <a:ext uri="{9D8B030D-6E8A-4147-A177-3AD203B41FA5}">
                      <a16:colId xmlns:a16="http://schemas.microsoft.com/office/drawing/2014/main" val="1667908358"/>
                    </a:ext>
                  </a:extLst>
                </a:gridCol>
                <a:gridCol w="249284">
                  <a:extLst>
                    <a:ext uri="{9D8B030D-6E8A-4147-A177-3AD203B41FA5}">
                      <a16:colId xmlns:a16="http://schemas.microsoft.com/office/drawing/2014/main" val="4028935507"/>
                    </a:ext>
                  </a:extLst>
                </a:gridCol>
                <a:gridCol w="249284">
                  <a:extLst>
                    <a:ext uri="{9D8B030D-6E8A-4147-A177-3AD203B41FA5}">
                      <a16:colId xmlns:a16="http://schemas.microsoft.com/office/drawing/2014/main" val="67672788"/>
                    </a:ext>
                  </a:extLst>
                </a:gridCol>
                <a:gridCol w="249284">
                  <a:extLst>
                    <a:ext uri="{9D8B030D-6E8A-4147-A177-3AD203B41FA5}">
                      <a16:colId xmlns:a16="http://schemas.microsoft.com/office/drawing/2014/main" val="4048729082"/>
                    </a:ext>
                  </a:extLst>
                </a:gridCol>
                <a:gridCol w="249284">
                  <a:extLst>
                    <a:ext uri="{9D8B030D-6E8A-4147-A177-3AD203B41FA5}">
                      <a16:colId xmlns:a16="http://schemas.microsoft.com/office/drawing/2014/main" val="10211283"/>
                    </a:ext>
                  </a:extLst>
                </a:gridCol>
                <a:gridCol w="249284">
                  <a:extLst>
                    <a:ext uri="{9D8B030D-6E8A-4147-A177-3AD203B41FA5}">
                      <a16:colId xmlns:a16="http://schemas.microsoft.com/office/drawing/2014/main" val="549239540"/>
                    </a:ext>
                  </a:extLst>
                </a:gridCol>
                <a:gridCol w="249284">
                  <a:extLst>
                    <a:ext uri="{9D8B030D-6E8A-4147-A177-3AD203B41FA5}">
                      <a16:colId xmlns:a16="http://schemas.microsoft.com/office/drawing/2014/main" val="3682662453"/>
                    </a:ext>
                  </a:extLst>
                </a:gridCol>
                <a:gridCol w="249284">
                  <a:extLst>
                    <a:ext uri="{9D8B030D-6E8A-4147-A177-3AD203B41FA5}">
                      <a16:colId xmlns:a16="http://schemas.microsoft.com/office/drawing/2014/main" val="2931755192"/>
                    </a:ext>
                  </a:extLst>
                </a:gridCol>
              </a:tblGrid>
              <a:tr h="370840">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0189795"/>
                  </a:ext>
                </a:extLst>
              </a:tr>
            </a:tbl>
          </a:graphicData>
        </a:graphic>
      </p:graphicFrame>
      <mc:AlternateContent xmlns:mc="http://schemas.openxmlformats.org/markup-compatibility/2006" xmlns:a14="http://schemas.microsoft.com/office/drawing/2010/main">
        <mc:Choice Requires="a14">
          <p:sp>
            <p:nvSpPr>
              <p:cNvPr id="11" name="矩形 10"/>
              <p:cNvSpPr/>
              <p:nvPr/>
            </p:nvSpPr>
            <p:spPr>
              <a:xfrm>
                <a:off x="2142290" y="2757904"/>
                <a:ext cx="3866624" cy="400110"/>
              </a:xfrm>
              <a:prstGeom prst="rect">
                <a:avLst/>
              </a:prstGeom>
            </p:spPr>
            <p:txBody>
              <a:bodyPr wrap="square">
                <a:spAutoFit/>
              </a:bodyPr>
              <a:lstStyle/>
              <a:p>
                <a:r>
                  <a:rPr lang="en-US" altLang="zh-CN" sz="2000" dirty="0"/>
                  <a:t>DFT(STFT) power spectrum </a:t>
                </a:r>
                <a14:m>
                  <m:oMath xmlns:m="http://schemas.openxmlformats.org/officeDocument/2006/math">
                    <m:sSup>
                      <m:sSupPr>
                        <m:ctrlPr>
                          <a:rPr lang="en-US" altLang="zh-CN" sz="2000" b="0" i="1" smtClean="0">
                            <a:latin typeface="Cambria Math" panose="02040503050406030204" pitchFamily="18" charset="0"/>
                          </a:rPr>
                        </m:ctrlPr>
                      </m:sSupPr>
                      <m:e>
                        <m:d>
                          <m:dPr>
                            <m:begChr m:val="|"/>
                            <m:endChr m:val="|"/>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𝑋</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𝑘</m:t>
                            </m:r>
                            <m:r>
                              <a:rPr lang="en-US" altLang="zh-CN" sz="2000" b="0" i="1" smtClean="0">
                                <a:latin typeface="Cambria Math" panose="02040503050406030204" pitchFamily="18" charset="0"/>
                              </a:rPr>
                              <m:t>]</m:t>
                            </m:r>
                          </m:e>
                        </m:d>
                      </m:e>
                      <m:sup>
                        <m:r>
                          <a:rPr lang="en-US" altLang="zh-CN" sz="2000" b="0" i="1" smtClean="0">
                            <a:latin typeface="Cambria Math" panose="02040503050406030204" pitchFamily="18" charset="0"/>
                          </a:rPr>
                          <m:t>2</m:t>
                        </m:r>
                      </m:sup>
                    </m:sSup>
                  </m:oMath>
                </a14:m>
                <a:endParaRPr lang="zh-CN" altLang="en-US" sz="2000" dirty="0"/>
              </a:p>
            </p:txBody>
          </p:sp>
        </mc:Choice>
        <mc:Fallback xmlns="">
          <p:sp>
            <p:nvSpPr>
              <p:cNvPr id="11" name="矩形 10"/>
              <p:cNvSpPr>
                <a:spLocks noRot="1" noChangeAspect="1" noMove="1" noResize="1" noEditPoints="1" noAdjustHandles="1" noChangeArrowheads="1" noChangeShapeType="1" noTextEdit="1"/>
              </p:cNvSpPr>
              <p:nvPr/>
            </p:nvSpPr>
            <p:spPr>
              <a:xfrm>
                <a:off x="2142290" y="2757904"/>
                <a:ext cx="3866624" cy="400110"/>
              </a:xfrm>
              <a:prstGeom prst="rect">
                <a:avLst/>
              </a:prstGeom>
              <a:blipFill>
                <a:blip r:embed="rId3"/>
                <a:stretch>
                  <a:fillRect l="-1575" t="-7576" b="-25758"/>
                </a:stretch>
              </a:blipFill>
            </p:spPr>
            <p:txBody>
              <a:bodyPr/>
              <a:lstStyle/>
              <a:p>
                <a:r>
                  <a:rPr lang="zh-CN" altLang="en-US">
                    <a:noFill/>
                  </a:rPr>
                  <a:t> </a:t>
                </a:r>
              </a:p>
            </p:txBody>
          </p:sp>
        </mc:Fallback>
      </mc:AlternateContent>
      <p:sp>
        <p:nvSpPr>
          <p:cNvPr id="12" name="文本框 11"/>
          <p:cNvSpPr txBox="1"/>
          <p:nvPr/>
        </p:nvSpPr>
        <p:spPr>
          <a:xfrm>
            <a:off x="2139376" y="3600334"/>
            <a:ext cx="209024" cy="307777"/>
          </a:xfrm>
          <a:prstGeom prst="rect">
            <a:avLst/>
          </a:prstGeom>
          <a:noFill/>
        </p:spPr>
        <p:txBody>
          <a:bodyPr wrap="square" rtlCol="0">
            <a:spAutoFit/>
          </a:bodyPr>
          <a:lstStyle/>
          <a:p>
            <a:pPr algn="ctr"/>
            <a:r>
              <a:rPr lang="en-US" altLang="zh-CN" sz="1400" dirty="0"/>
              <a:t>1</a:t>
            </a:r>
            <a:endParaRPr lang="zh-CN" altLang="en-US" sz="1400" dirty="0"/>
          </a:p>
        </p:txBody>
      </p:sp>
      <p:sp>
        <p:nvSpPr>
          <p:cNvPr id="14" name="文本框 13"/>
          <p:cNvSpPr txBox="1"/>
          <p:nvPr/>
        </p:nvSpPr>
        <p:spPr>
          <a:xfrm>
            <a:off x="2420970" y="3593622"/>
            <a:ext cx="209024" cy="307777"/>
          </a:xfrm>
          <a:prstGeom prst="rect">
            <a:avLst/>
          </a:prstGeom>
          <a:noFill/>
        </p:spPr>
        <p:txBody>
          <a:bodyPr wrap="square" rtlCol="0">
            <a:spAutoFit/>
          </a:bodyPr>
          <a:lstStyle/>
          <a:p>
            <a:pPr algn="ctr"/>
            <a:r>
              <a:rPr lang="en-US" altLang="zh-CN" sz="1400" dirty="0"/>
              <a:t>2</a:t>
            </a:r>
            <a:endParaRPr lang="zh-CN" altLang="en-US" sz="1400" dirty="0"/>
          </a:p>
        </p:txBody>
      </p:sp>
      <p:sp>
        <p:nvSpPr>
          <p:cNvPr id="16" name="文本框 15"/>
          <p:cNvSpPr txBox="1"/>
          <p:nvPr/>
        </p:nvSpPr>
        <p:spPr>
          <a:xfrm>
            <a:off x="8173266" y="3583783"/>
            <a:ext cx="209024" cy="307777"/>
          </a:xfrm>
          <a:prstGeom prst="rect">
            <a:avLst/>
          </a:prstGeom>
          <a:noFill/>
        </p:spPr>
        <p:txBody>
          <a:bodyPr wrap="square" rtlCol="0">
            <a:spAutoFit/>
          </a:bodyPr>
          <a:lstStyle/>
          <a:p>
            <a:pPr algn="ctr"/>
            <a:r>
              <a:rPr lang="en-US" altLang="zh-CN" sz="1400" i="1" dirty="0"/>
              <a:t>N</a:t>
            </a:r>
            <a:endParaRPr lang="zh-CN" altLang="en-US" sz="1400" i="1" dirty="0"/>
          </a:p>
        </p:txBody>
      </p:sp>
      <p:cxnSp>
        <p:nvCxnSpPr>
          <p:cNvPr id="18" name="直接箭头连接符 17"/>
          <p:cNvCxnSpPr/>
          <p:nvPr/>
        </p:nvCxnSpPr>
        <p:spPr>
          <a:xfrm>
            <a:off x="6270176" y="3908111"/>
            <a:ext cx="62411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矩形 18"/>
          <p:cNvSpPr/>
          <p:nvPr/>
        </p:nvSpPr>
        <p:spPr>
          <a:xfrm>
            <a:off x="6895966" y="3691505"/>
            <a:ext cx="1986781" cy="369332"/>
          </a:xfrm>
          <a:prstGeom prst="rect">
            <a:avLst/>
          </a:prstGeom>
        </p:spPr>
        <p:txBody>
          <a:bodyPr wrap="square">
            <a:spAutoFit/>
          </a:bodyPr>
          <a:lstStyle/>
          <a:p>
            <a:r>
              <a:rPr lang="en-US" altLang="zh-CN" dirty="0"/>
              <a:t>Frequency bins</a:t>
            </a:r>
            <a:endParaRPr lang="zh-CN" altLang="en-US" dirty="0"/>
          </a:p>
        </p:txBody>
      </p:sp>
      <p:cxnSp>
        <p:nvCxnSpPr>
          <p:cNvPr id="21" name="直接箭头连接符 20"/>
          <p:cNvCxnSpPr/>
          <p:nvPr/>
        </p:nvCxnSpPr>
        <p:spPr>
          <a:xfrm>
            <a:off x="5892800" y="3760934"/>
            <a:ext cx="0" cy="448211"/>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2139376" y="3929525"/>
            <a:ext cx="3055067" cy="400110"/>
          </a:xfrm>
          <a:prstGeom prst="rect">
            <a:avLst/>
          </a:prstGeom>
        </p:spPr>
        <p:txBody>
          <a:bodyPr wrap="none">
            <a:spAutoFit/>
          </a:bodyPr>
          <a:lstStyle/>
          <a:p>
            <a:r>
              <a:rPr lang="en-US" altLang="zh-CN" sz="2000" dirty="0"/>
              <a:t>Triangular band−pass filters</a:t>
            </a:r>
            <a:endParaRPr lang="zh-CN" altLang="en-US" sz="2000" dirty="0"/>
          </a:p>
        </p:txBody>
      </p:sp>
      <p:cxnSp>
        <p:nvCxnSpPr>
          <p:cNvPr id="27" name="直接连接符 26"/>
          <p:cNvCxnSpPr/>
          <p:nvPr/>
        </p:nvCxnSpPr>
        <p:spPr>
          <a:xfrm flipV="1">
            <a:off x="2219325" y="4329635"/>
            <a:ext cx="304800" cy="1366315"/>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flipV="1">
            <a:off x="2524125" y="4329635"/>
            <a:ext cx="314325" cy="1394890"/>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194300" y="5715000"/>
            <a:ext cx="311150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2529333" y="4338859"/>
            <a:ext cx="309117" cy="1385666"/>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flipV="1">
            <a:off x="2838451" y="4338859"/>
            <a:ext cx="324226" cy="1374460"/>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2861099" y="4320992"/>
            <a:ext cx="310914" cy="1393720"/>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flipV="1">
            <a:off x="3172014" y="4320991"/>
            <a:ext cx="343087" cy="1392328"/>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3172013" y="4339680"/>
            <a:ext cx="352425" cy="1392991"/>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flipV="1">
            <a:off x="3524439" y="4339678"/>
            <a:ext cx="349061" cy="1381672"/>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3526289" y="4339534"/>
            <a:ext cx="352425" cy="1392991"/>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flipV="1">
            <a:off x="3873500" y="4349750"/>
            <a:ext cx="387350" cy="1365250"/>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3879850" y="4362450"/>
            <a:ext cx="387350" cy="1358900"/>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flipV="1">
            <a:off x="4279900" y="4356100"/>
            <a:ext cx="438150" cy="1358900"/>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4279446" y="4349750"/>
            <a:ext cx="419554" cy="13649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flipV="1">
            <a:off x="4711700" y="4343400"/>
            <a:ext cx="482600" cy="13652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4747808" y="4368800"/>
            <a:ext cx="419554" cy="1364962"/>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flipV="1">
            <a:off x="5180062" y="4362450"/>
            <a:ext cx="482600" cy="1365250"/>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5202502" y="4368800"/>
            <a:ext cx="474398" cy="1358612"/>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flipV="1">
            <a:off x="5683250" y="4356100"/>
            <a:ext cx="571500" cy="1365250"/>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V="1">
            <a:off x="5684717" y="4368800"/>
            <a:ext cx="563683" cy="1338917"/>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flipV="1">
            <a:off x="6248401" y="4356101"/>
            <a:ext cx="596900" cy="1352550"/>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6268917" y="4362450"/>
            <a:ext cx="550983" cy="1347694"/>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813551" y="4356100"/>
            <a:ext cx="723900" cy="1358900"/>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V="1">
            <a:off x="6875655" y="4330700"/>
            <a:ext cx="680845" cy="1378662"/>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flipV="1">
            <a:off x="7556500" y="4337050"/>
            <a:ext cx="736602" cy="1377950"/>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p:nvPr/>
        </p:nvCxnSpPr>
        <p:spPr>
          <a:xfrm>
            <a:off x="4733919" y="5094514"/>
            <a:ext cx="0" cy="92891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1" name="表格 100"/>
          <p:cNvGraphicFramePr>
            <a:graphicFrameLocks noGrp="1"/>
          </p:cNvGraphicFramePr>
          <p:nvPr>
            <p:extLst/>
          </p:nvPr>
        </p:nvGraphicFramePr>
        <p:xfrm>
          <a:off x="2415150" y="6161307"/>
          <a:ext cx="3240692" cy="370840"/>
        </p:xfrm>
        <a:graphic>
          <a:graphicData uri="http://schemas.openxmlformats.org/drawingml/2006/table">
            <a:tbl>
              <a:tblPr>
                <a:tableStyleId>{5C22544A-7EE6-4342-B048-85BDC9FD1C3A}</a:tableStyleId>
              </a:tblPr>
              <a:tblGrid>
                <a:gridCol w="249284">
                  <a:extLst>
                    <a:ext uri="{9D8B030D-6E8A-4147-A177-3AD203B41FA5}">
                      <a16:colId xmlns:a16="http://schemas.microsoft.com/office/drawing/2014/main" val="2559477667"/>
                    </a:ext>
                  </a:extLst>
                </a:gridCol>
                <a:gridCol w="249284">
                  <a:extLst>
                    <a:ext uri="{9D8B030D-6E8A-4147-A177-3AD203B41FA5}">
                      <a16:colId xmlns:a16="http://schemas.microsoft.com/office/drawing/2014/main" val="2761275965"/>
                    </a:ext>
                  </a:extLst>
                </a:gridCol>
                <a:gridCol w="997136">
                  <a:extLst>
                    <a:ext uri="{9D8B030D-6E8A-4147-A177-3AD203B41FA5}">
                      <a16:colId xmlns:a16="http://schemas.microsoft.com/office/drawing/2014/main" val="1528537438"/>
                    </a:ext>
                  </a:extLst>
                </a:gridCol>
                <a:gridCol w="249284">
                  <a:extLst>
                    <a:ext uri="{9D8B030D-6E8A-4147-A177-3AD203B41FA5}">
                      <a16:colId xmlns:a16="http://schemas.microsoft.com/office/drawing/2014/main" val="1833312474"/>
                    </a:ext>
                  </a:extLst>
                </a:gridCol>
                <a:gridCol w="1246420">
                  <a:extLst>
                    <a:ext uri="{9D8B030D-6E8A-4147-A177-3AD203B41FA5}">
                      <a16:colId xmlns:a16="http://schemas.microsoft.com/office/drawing/2014/main" val="2250560110"/>
                    </a:ext>
                  </a:extLst>
                </a:gridCol>
                <a:gridCol w="249284">
                  <a:extLst>
                    <a:ext uri="{9D8B030D-6E8A-4147-A177-3AD203B41FA5}">
                      <a16:colId xmlns:a16="http://schemas.microsoft.com/office/drawing/2014/main" val="883089653"/>
                    </a:ext>
                  </a:extLst>
                </a:gridCol>
              </a:tblGrid>
              <a:tr h="370840">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altLang="zh-CN" dirty="0"/>
                        <a:t>…</a:t>
                      </a:r>
                      <a:endParaRPr lang="zh-CN" altLang="en-US"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altLang="zh-CN" dirty="0"/>
                        <a:t>…</a:t>
                      </a:r>
                      <a:endParaRPr lang="zh-CN" altLang="en-US"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0189795"/>
                  </a:ext>
                </a:extLst>
              </a:tr>
            </a:tbl>
          </a:graphicData>
        </a:graphic>
      </p:graphicFrame>
      <p:sp>
        <p:nvSpPr>
          <p:cNvPr id="105" name="文本框 104"/>
          <p:cNvSpPr txBox="1"/>
          <p:nvPr/>
        </p:nvSpPr>
        <p:spPr>
          <a:xfrm>
            <a:off x="2443633" y="6526490"/>
            <a:ext cx="209024" cy="307777"/>
          </a:xfrm>
          <a:prstGeom prst="rect">
            <a:avLst/>
          </a:prstGeom>
          <a:noFill/>
        </p:spPr>
        <p:txBody>
          <a:bodyPr wrap="square" rtlCol="0">
            <a:spAutoFit/>
          </a:bodyPr>
          <a:lstStyle/>
          <a:p>
            <a:pPr algn="ctr"/>
            <a:r>
              <a:rPr lang="en-US" altLang="zh-CN" sz="1400" dirty="0"/>
              <a:t>1</a:t>
            </a:r>
            <a:endParaRPr lang="zh-CN" altLang="en-US" sz="1400" dirty="0"/>
          </a:p>
        </p:txBody>
      </p:sp>
      <p:sp>
        <p:nvSpPr>
          <p:cNvPr id="106" name="文本框 105"/>
          <p:cNvSpPr txBox="1"/>
          <p:nvPr/>
        </p:nvSpPr>
        <p:spPr>
          <a:xfrm>
            <a:off x="2725227" y="6548806"/>
            <a:ext cx="209024" cy="307777"/>
          </a:xfrm>
          <a:prstGeom prst="rect">
            <a:avLst/>
          </a:prstGeom>
          <a:noFill/>
        </p:spPr>
        <p:txBody>
          <a:bodyPr wrap="square" rtlCol="0">
            <a:spAutoFit/>
          </a:bodyPr>
          <a:lstStyle/>
          <a:p>
            <a:pPr algn="ctr"/>
            <a:r>
              <a:rPr lang="en-US" altLang="zh-CN" sz="1400" dirty="0"/>
              <a:t>2</a:t>
            </a:r>
            <a:endParaRPr lang="zh-CN" altLang="en-US" sz="1400" dirty="0"/>
          </a:p>
        </p:txBody>
      </p:sp>
      <p:sp>
        <p:nvSpPr>
          <p:cNvPr id="107" name="文本框 106"/>
          <p:cNvSpPr txBox="1"/>
          <p:nvPr/>
        </p:nvSpPr>
        <p:spPr>
          <a:xfrm>
            <a:off x="5429602" y="6584120"/>
            <a:ext cx="209024" cy="307777"/>
          </a:xfrm>
          <a:prstGeom prst="rect">
            <a:avLst/>
          </a:prstGeom>
          <a:noFill/>
        </p:spPr>
        <p:txBody>
          <a:bodyPr wrap="square" rtlCol="0">
            <a:spAutoFit/>
          </a:bodyPr>
          <a:lstStyle/>
          <a:p>
            <a:pPr algn="ctr"/>
            <a:r>
              <a:rPr lang="en-US" altLang="zh-CN" sz="1400" i="1" dirty="0"/>
              <a:t>M</a:t>
            </a:r>
            <a:endParaRPr lang="zh-CN" altLang="en-US" sz="1400" i="1" dirty="0"/>
          </a:p>
        </p:txBody>
      </p:sp>
      <mc:AlternateContent xmlns:mc="http://schemas.openxmlformats.org/markup-compatibility/2006" xmlns:a14="http://schemas.microsoft.com/office/drawing/2010/main">
        <mc:Choice Requires="a14">
          <p:sp>
            <p:nvSpPr>
              <p:cNvPr id="108" name="矩形 107"/>
              <p:cNvSpPr/>
              <p:nvPr/>
            </p:nvSpPr>
            <p:spPr>
              <a:xfrm>
                <a:off x="5898962" y="6193176"/>
                <a:ext cx="3866624" cy="400110"/>
              </a:xfrm>
              <a:prstGeom prst="rect">
                <a:avLst/>
              </a:prstGeom>
            </p:spPr>
            <p:txBody>
              <a:bodyPr wrap="square">
                <a:spAutoFit/>
              </a:bodyPr>
              <a:lstStyle/>
              <a:p>
                <a:r>
                  <a:rPr lang="en-US" altLang="zh-CN" sz="2000" dirty="0"/>
                  <a:t>Mel-scale power spectrum </a:t>
                </a:r>
                <a14:m>
                  <m:oMath xmlns:m="http://schemas.openxmlformats.org/officeDocument/2006/math">
                    <m:r>
                      <a:rPr lang="en-US" altLang="zh-CN" sz="2000" b="0" i="1" smtClean="0">
                        <a:latin typeface="Cambria Math" panose="02040503050406030204" pitchFamily="18" charset="0"/>
                      </a:rPr>
                      <m:t>𝑌</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𝑚</m:t>
                    </m:r>
                    <m:r>
                      <a:rPr lang="en-US" altLang="zh-CN" sz="2000" b="0" i="1" smtClean="0">
                        <a:latin typeface="Cambria Math" panose="02040503050406030204" pitchFamily="18" charset="0"/>
                      </a:rPr>
                      <m:t>]</m:t>
                    </m:r>
                  </m:oMath>
                </a14:m>
                <a:endParaRPr lang="zh-CN" altLang="en-US" sz="2000" dirty="0"/>
              </a:p>
            </p:txBody>
          </p:sp>
        </mc:Choice>
        <mc:Fallback xmlns="">
          <p:sp>
            <p:nvSpPr>
              <p:cNvPr id="108" name="矩形 107"/>
              <p:cNvSpPr>
                <a:spLocks noRot="1" noChangeAspect="1" noMove="1" noResize="1" noEditPoints="1" noAdjustHandles="1" noChangeArrowheads="1" noChangeShapeType="1" noTextEdit="1"/>
              </p:cNvSpPr>
              <p:nvPr/>
            </p:nvSpPr>
            <p:spPr>
              <a:xfrm>
                <a:off x="5898962" y="6193176"/>
                <a:ext cx="3866624" cy="400110"/>
              </a:xfrm>
              <a:prstGeom prst="rect">
                <a:avLst/>
              </a:prstGeom>
              <a:blipFill>
                <a:blip r:embed="rId4"/>
                <a:stretch>
                  <a:fillRect l="-1735" t="-9091" b="-25758"/>
                </a:stretch>
              </a:blipFill>
            </p:spPr>
            <p:txBody>
              <a:bodyPr/>
              <a:lstStyle/>
              <a:p>
                <a:r>
                  <a:rPr lang="zh-CN" altLang="en-US">
                    <a:noFill/>
                  </a:rPr>
                  <a:t> </a:t>
                </a:r>
              </a:p>
            </p:txBody>
          </p:sp>
        </mc:Fallback>
      </mc:AlternateContent>
      <p:cxnSp>
        <p:nvCxnSpPr>
          <p:cNvPr id="45" name="直接连接符 44"/>
          <p:cNvCxnSpPr/>
          <p:nvPr/>
        </p:nvCxnSpPr>
        <p:spPr>
          <a:xfrm>
            <a:off x="2219325" y="5713319"/>
            <a:ext cx="20601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endCxn id="101" idx="0"/>
          </p:cNvCxnSpPr>
          <p:nvPr/>
        </p:nvCxnSpPr>
        <p:spPr>
          <a:xfrm flipH="1">
            <a:off x="4035496" y="6019800"/>
            <a:ext cx="682554" cy="141507"/>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4" name="页脚占位符 3"/>
          <p:cNvSpPr>
            <a:spLocks noGrp="1"/>
          </p:cNvSpPr>
          <p:nvPr>
            <p:ph type="ftr" sz="quarter" idx="11"/>
          </p:nvPr>
        </p:nvSpPr>
        <p:spPr/>
        <p:txBody>
          <a:bodyPr/>
          <a:lstStyle/>
          <a:p>
            <a:pPr>
              <a:defRPr/>
            </a:pPr>
            <a:r>
              <a:rPr lang="en-US" altLang="zh-TW"/>
              <a:t>Speech Recognition</a:t>
            </a:r>
          </a:p>
        </p:txBody>
      </p:sp>
      <p:sp>
        <p:nvSpPr>
          <p:cNvPr id="5" name="灯片编号占位符 4"/>
          <p:cNvSpPr>
            <a:spLocks noGrp="1"/>
          </p:cNvSpPr>
          <p:nvPr>
            <p:ph type="sldNum" sz="quarter" idx="12"/>
          </p:nvPr>
        </p:nvSpPr>
        <p:spPr/>
        <p:txBody>
          <a:bodyPr/>
          <a:lstStyle/>
          <a:p>
            <a:pPr>
              <a:defRPr/>
            </a:pPr>
            <a:fld id="{B9CD4CCB-73CB-499F-9483-72A1F6A46DBE}" type="slidenum">
              <a:rPr lang="zh-TW" altLang="en-US" smtClean="0"/>
              <a:pPr>
                <a:defRPr/>
              </a:pPr>
              <a:t>35</a:t>
            </a:fld>
            <a:endParaRPr lang="en-US" altLang="zh-TW"/>
          </a:p>
        </p:txBody>
      </p:sp>
    </p:spTree>
    <p:extLst>
      <p:ext uri="{BB962C8B-B14F-4D97-AF65-F5344CB8AC3E}">
        <p14:creationId xmlns:p14="http://schemas.microsoft.com/office/powerpoint/2010/main" val="3074645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Mel-Filter Bank</a:t>
            </a:r>
            <a:endParaRPr lang="zh-CN" altLang="en-US" dirty="0"/>
          </a:p>
        </p:txBody>
      </p:sp>
      <p:sp>
        <p:nvSpPr>
          <p:cNvPr id="3" name="内容占位符 2"/>
          <p:cNvSpPr>
            <a:spLocks noGrp="1"/>
          </p:cNvSpPr>
          <p:nvPr>
            <p:ph idx="1"/>
          </p:nvPr>
        </p:nvSpPr>
        <p:spPr/>
        <p:txBody>
          <a:bodyPr/>
          <a:lstStyle/>
          <a:p>
            <a:r>
              <a:rPr lang="en-US" altLang="zh-CN" dirty="0"/>
              <a:t>Apply a </a:t>
            </a:r>
            <a:r>
              <a:rPr lang="en-US" altLang="zh-CN" dirty="0" err="1"/>
              <a:t>mel</a:t>
            </a:r>
            <a:r>
              <a:rPr lang="en-US" altLang="zh-CN" dirty="0"/>
              <a:t>-scale filter bank to DFT power spectrum to obtain </a:t>
            </a:r>
            <a:r>
              <a:rPr lang="en-US" altLang="zh-CN" dirty="0" err="1"/>
              <a:t>mel</a:t>
            </a:r>
            <a:r>
              <a:rPr lang="en-US" altLang="zh-CN" dirty="0"/>
              <a:t>-scale power spectrum</a:t>
            </a:r>
          </a:p>
          <a:p>
            <a:r>
              <a:rPr lang="en-US" altLang="zh-CN" dirty="0"/>
              <a:t>Each filter collects energy from a number of frequency bands in the DFT</a:t>
            </a:r>
          </a:p>
          <a:p>
            <a:r>
              <a:rPr lang="en-US" altLang="zh-CN" dirty="0"/>
              <a:t>Linearly spaced &lt; 1000 Hz, logarithmically spaced &gt; 1000 Hz</a:t>
            </a:r>
          </a:p>
          <a:p>
            <a:endParaRPr lang="zh-CN" altLang="en-US" dirty="0"/>
          </a:p>
        </p:txBody>
      </p:sp>
      <p:graphicFrame>
        <p:nvGraphicFramePr>
          <p:cNvPr id="7" name="表格 6"/>
          <p:cNvGraphicFramePr>
            <a:graphicFrameLocks noGrp="1"/>
          </p:cNvGraphicFramePr>
          <p:nvPr/>
        </p:nvGraphicFramePr>
        <p:xfrm>
          <a:off x="2142290" y="3208268"/>
          <a:ext cx="6232100" cy="370840"/>
        </p:xfrm>
        <a:graphic>
          <a:graphicData uri="http://schemas.openxmlformats.org/drawingml/2006/table">
            <a:tbl>
              <a:tblPr>
                <a:tableStyleId>{5C22544A-7EE6-4342-B048-85BDC9FD1C3A}</a:tableStyleId>
              </a:tblPr>
              <a:tblGrid>
                <a:gridCol w="249284">
                  <a:extLst>
                    <a:ext uri="{9D8B030D-6E8A-4147-A177-3AD203B41FA5}">
                      <a16:colId xmlns:a16="http://schemas.microsoft.com/office/drawing/2014/main" val="2559477667"/>
                    </a:ext>
                  </a:extLst>
                </a:gridCol>
                <a:gridCol w="249284">
                  <a:extLst>
                    <a:ext uri="{9D8B030D-6E8A-4147-A177-3AD203B41FA5}">
                      <a16:colId xmlns:a16="http://schemas.microsoft.com/office/drawing/2014/main" val="2761275965"/>
                    </a:ext>
                  </a:extLst>
                </a:gridCol>
                <a:gridCol w="249284">
                  <a:extLst>
                    <a:ext uri="{9D8B030D-6E8A-4147-A177-3AD203B41FA5}">
                      <a16:colId xmlns:a16="http://schemas.microsoft.com/office/drawing/2014/main" val="1528537438"/>
                    </a:ext>
                  </a:extLst>
                </a:gridCol>
                <a:gridCol w="249284">
                  <a:extLst>
                    <a:ext uri="{9D8B030D-6E8A-4147-A177-3AD203B41FA5}">
                      <a16:colId xmlns:a16="http://schemas.microsoft.com/office/drawing/2014/main" val="3681429770"/>
                    </a:ext>
                  </a:extLst>
                </a:gridCol>
                <a:gridCol w="249284">
                  <a:extLst>
                    <a:ext uri="{9D8B030D-6E8A-4147-A177-3AD203B41FA5}">
                      <a16:colId xmlns:a16="http://schemas.microsoft.com/office/drawing/2014/main" val="374421542"/>
                    </a:ext>
                  </a:extLst>
                </a:gridCol>
                <a:gridCol w="249284">
                  <a:extLst>
                    <a:ext uri="{9D8B030D-6E8A-4147-A177-3AD203B41FA5}">
                      <a16:colId xmlns:a16="http://schemas.microsoft.com/office/drawing/2014/main" val="2921165475"/>
                    </a:ext>
                  </a:extLst>
                </a:gridCol>
                <a:gridCol w="249284">
                  <a:extLst>
                    <a:ext uri="{9D8B030D-6E8A-4147-A177-3AD203B41FA5}">
                      <a16:colId xmlns:a16="http://schemas.microsoft.com/office/drawing/2014/main" val="1833312474"/>
                    </a:ext>
                  </a:extLst>
                </a:gridCol>
                <a:gridCol w="249284">
                  <a:extLst>
                    <a:ext uri="{9D8B030D-6E8A-4147-A177-3AD203B41FA5}">
                      <a16:colId xmlns:a16="http://schemas.microsoft.com/office/drawing/2014/main" val="2250560110"/>
                    </a:ext>
                  </a:extLst>
                </a:gridCol>
                <a:gridCol w="249284">
                  <a:extLst>
                    <a:ext uri="{9D8B030D-6E8A-4147-A177-3AD203B41FA5}">
                      <a16:colId xmlns:a16="http://schemas.microsoft.com/office/drawing/2014/main" val="490948082"/>
                    </a:ext>
                  </a:extLst>
                </a:gridCol>
                <a:gridCol w="249284">
                  <a:extLst>
                    <a:ext uri="{9D8B030D-6E8A-4147-A177-3AD203B41FA5}">
                      <a16:colId xmlns:a16="http://schemas.microsoft.com/office/drawing/2014/main" val="2944215650"/>
                    </a:ext>
                  </a:extLst>
                </a:gridCol>
                <a:gridCol w="249284">
                  <a:extLst>
                    <a:ext uri="{9D8B030D-6E8A-4147-A177-3AD203B41FA5}">
                      <a16:colId xmlns:a16="http://schemas.microsoft.com/office/drawing/2014/main" val="360709427"/>
                    </a:ext>
                  </a:extLst>
                </a:gridCol>
                <a:gridCol w="249284">
                  <a:extLst>
                    <a:ext uri="{9D8B030D-6E8A-4147-A177-3AD203B41FA5}">
                      <a16:colId xmlns:a16="http://schemas.microsoft.com/office/drawing/2014/main" val="3029822358"/>
                    </a:ext>
                  </a:extLst>
                </a:gridCol>
                <a:gridCol w="249284">
                  <a:extLst>
                    <a:ext uri="{9D8B030D-6E8A-4147-A177-3AD203B41FA5}">
                      <a16:colId xmlns:a16="http://schemas.microsoft.com/office/drawing/2014/main" val="883089653"/>
                    </a:ext>
                  </a:extLst>
                </a:gridCol>
                <a:gridCol w="249284">
                  <a:extLst>
                    <a:ext uri="{9D8B030D-6E8A-4147-A177-3AD203B41FA5}">
                      <a16:colId xmlns:a16="http://schemas.microsoft.com/office/drawing/2014/main" val="2011823604"/>
                    </a:ext>
                  </a:extLst>
                </a:gridCol>
                <a:gridCol w="249284">
                  <a:extLst>
                    <a:ext uri="{9D8B030D-6E8A-4147-A177-3AD203B41FA5}">
                      <a16:colId xmlns:a16="http://schemas.microsoft.com/office/drawing/2014/main" val="3754706043"/>
                    </a:ext>
                  </a:extLst>
                </a:gridCol>
                <a:gridCol w="249284">
                  <a:extLst>
                    <a:ext uri="{9D8B030D-6E8A-4147-A177-3AD203B41FA5}">
                      <a16:colId xmlns:a16="http://schemas.microsoft.com/office/drawing/2014/main" val="407687413"/>
                    </a:ext>
                  </a:extLst>
                </a:gridCol>
                <a:gridCol w="249284">
                  <a:extLst>
                    <a:ext uri="{9D8B030D-6E8A-4147-A177-3AD203B41FA5}">
                      <a16:colId xmlns:a16="http://schemas.microsoft.com/office/drawing/2014/main" val="1723547670"/>
                    </a:ext>
                  </a:extLst>
                </a:gridCol>
                <a:gridCol w="249284">
                  <a:extLst>
                    <a:ext uri="{9D8B030D-6E8A-4147-A177-3AD203B41FA5}">
                      <a16:colId xmlns:a16="http://schemas.microsoft.com/office/drawing/2014/main" val="1667908358"/>
                    </a:ext>
                  </a:extLst>
                </a:gridCol>
                <a:gridCol w="249284">
                  <a:extLst>
                    <a:ext uri="{9D8B030D-6E8A-4147-A177-3AD203B41FA5}">
                      <a16:colId xmlns:a16="http://schemas.microsoft.com/office/drawing/2014/main" val="4028935507"/>
                    </a:ext>
                  </a:extLst>
                </a:gridCol>
                <a:gridCol w="249284">
                  <a:extLst>
                    <a:ext uri="{9D8B030D-6E8A-4147-A177-3AD203B41FA5}">
                      <a16:colId xmlns:a16="http://schemas.microsoft.com/office/drawing/2014/main" val="67672788"/>
                    </a:ext>
                  </a:extLst>
                </a:gridCol>
                <a:gridCol w="249284">
                  <a:extLst>
                    <a:ext uri="{9D8B030D-6E8A-4147-A177-3AD203B41FA5}">
                      <a16:colId xmlns:a16="http://schemas.microsoft.com/office/drawing/2014/main" val="4048729082"/>
                    </a:ext>
                  </a:extLst>
                </a:gridCol>
                <a:gridCol w="249284">
                  <a:extLst>
                    <a:ext uri="{9D8B030D-6E8A-4147-A177-3AD203B41FA5}">
                      <a16:colId xmlns:a16="http://schemas.microsoft.com/office/drawing/2014/main" val="10211283"/>
                    </a:ext>
                  </a:extLst>
                </a:gridCol>
                <a:gridCol w="249284">
                  <a:extLst>
                    <a:ext uri="{9D8B030D-6E8A-4147-A177-3AD203B41FA5}">
                      <a16:colId xmlns:a16="http://schemas.microsoft.com/office/drawing/2014/main" val="549239540"/>
                    </a:ext>
                  </a:extLst>
                </a:gridCol>
                <a:gridCol w="249284">
                  <a:extLst>
                    <a:ext uri="{9D8B030D-6E8A-4147-A177-3AD203B41FA5}">
                      <a16:colId xmlns:a16="http://schemas.microsoft.com/office/drawing/2014/main" val="3682662453"/>
                    </a:ext>
                  </a:extLst>
                </a:gridCol>
                <a:gridCol w="249284">
                  <a:extLst>
                    <a:ext uri="{9D8B030D-6E8A-4147-A177-3AD203B41FA5}">
                      <a16:colId xmlns:a16="http://schemas.microsoft.com/office/drawing/2014/main" val="2931755192"/>
                    </a:ext>
                  </a:extLst>
                </a:gridCol>
              </a:tblGrid>
              <a:tr h="370840">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0189795"/>
                  </a:ext>
                </a:extLst>
              </a:tr>
            </a:tbl>
          </a:graphicData>
        </a:graphic>
      </p:graphicFrame>
      <mc:AlternateContent xmlns:mc="http://schemas.openxmlformats.org/markup-compatibility/2006" xmlns:a14="http://schemas.microsoft.com/office/drawing/2010/main">
        <mc:Choice Requires="a14">
          <p:sp>
            <p:nvSpPr>
              <p:cNvPr id="11" name="矩形 10"/>
              <p:cNvSpPr/>
              <p:nvPr/>
            </p:nvSpPr>
            <p:spPr>
              <a:xfrm>
                <a:off x="2142290" y="2757904"/>
                <a:ext cx="3866624" cy="400110"/>
              </a:xfrm>
              <a:prstGeom prst="rect">
                <a:avLst/>
              </a:prstGeom>
            </p:spPr>
            <p:txBody>
              <a:bodyPr wrap="square">
                <a:spAutoFit/>
              </a:bodyPr>
              <a:lstStyle/>
              <a:p>
                <a:r>
                  <a:rPr lang="en-US" altLang="zh-CN" sz="2000" dirty="0"/>
                  <a:t>DFT(STFT) power spectrum </a:t>
                </a:r>
                <a14:m>
                  <m:oMath xmlns:m="http://schemas.openxmlformats.org/officeDocument/2006/math">
                    <m:sSup>
                      <m:sSupPr>
                        <m:ctrlPr>
                          <a:rPr lang="en-US" altLang="zh-CN" sz="2000" b="0" i="1" smtClean="0">
                            <a:latin typeface="Cambria Math" panose="02040503050406030204" pitchFamily="18" charset="0"/>
                          </a:rPr>
                        </m:ctrlPr>
                      </m:sSupPr>
                      <m:e>
                        <m:d>
                          <m:dPr>
                            <m:begChr m:val="|"/>
                            <m:endChr m:val="|"/>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𝑋</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𝑘</m:t>
                            </m:r>
                            <m:r>
                              <a:rPr lang="en-US" altLang="zh-CN" sz="2000" b="0" i="1" smtClean="0">
                                <a:latin typeface="Cambria Math" panose="02040503050406030204" pitchFamily="18" charset="0"/>
                              </a:rPr>
                              <m:t>]</m:t>
                            </m:r>
                          </m:e>
                        </m:d>
                      </m:e>
                      <m:sup>
                        <m:r>
                          <a:rPr lang="en-US" altLang="zh-CN" sz="2000" b="0" i="1" smtClean="0">
                            <a:latin typeface="Cambria Math" panose="02040503050406030204" pitchFamily="18" charset="0"/>
                          </a:rPr>
                          <m:t>2</m:t>
                        </m:r>
                      </m:sup>
                    </m:sSup>
                  </m:oMath>
                </a14:m>
                <a:endParaRPr lang="zh-CN" altLang="en-US" sz="2000" dirty="0"/>
              </a:p>
            </p:txBody>
          </p:sp>
        </mc:Choice>
        <mc:Fallback xmlns="">
          <p:sp>
            <p:nvSpPr>
              <p:cNvPr id="11" name="矩形 10"/>
              <p:cNvSpPr>
                <a:spLocks noRot="1" noChangeAspect="1" noMove="1" noResize="1" noEditPoints="1" noAdjustHandles="1" noChangeArrowheads="1" noChangeShapeType="1" noTextEdit="1"/>
              </p:cNvSpPr>
              <p:nvPr/>
            </p:nvSpPr>
            <p:spPr>
              <a:xfrm>
                <a:off x="2142290" y="2757904"/>
                <a:ext cx="3866624" cy="400110"/>
              </a:xfrm>
              <a:prstGeom prst="rect">
                <a:avLst/>
              </a:prstGeom>
              <a:blipFill>
                <a:blip r:embed="rId3"/>
                <a:stretch>
                  <a:fillRect l="-1575" t="-7576" b="-25758"/>
                </a:stretch>
              </a:blipFill>
            </p:spPr>
            <p:txBody>
              <a:bodyPr/>
              <a:lstStyle/>
              <a:p>
                <a:r>
                  <a:rPr lang="zh-CN" altLang="en-US">
                    <a:noFill/>
                  </a:rPr>
                  <a:t> </a:t>
                </a:r>
              </a:p>
            </p:txBody>
          </p:sp>
        </mc:Fallback>
      </mc:AlternateContent>
      <p:sp>
        <p:nvSpPr>
          <p:cNvPr id="12" name="文本框 11"/>
          <p:cNvSpPr txBox="1"/>
          <p:nvPr/>
        </p:nvSpPr>
        <p:spPr>
          <a:xfrm>
            <a:off x="2139376" y="3600334"/>
            <a:ext cx="209024" cy="307777"/>
          </a:xfrm>
          <a:prstGeom prst="rect">
            <a:avLst/>
          </a:prstGeom>
          <a:noFill/>
        </p:spPr>
        <p:txBody>
          <a:bodyPr wrap="square" rtlCol="0">
            <a:spAutoFit/>
          </a:bodyPr>
          <a:lstStyle/>
          <a:p>
            <a:pPr algn="ctr"/>
            <a:r>
              <a:rPr lang="en-US" altLang="zh-CN" sz="1400" dirty="0"/>
              <a:t>1</a:t>
            </a:r>
            <a:endParaRPr lang="zh-CN" altLang="en-US" sz="1400" dirty="0"/>
          </a:p>
        </p:txBody>
      </p:sp>
      <p:sp>
        <p:nvSpPr>
          <p:cNvPr id="14" name="文本框 13"/>
          <p:cNvSpPr txBox="1"/>
          <p:nvPr/>
        </p:nvSpPr>
        <p:spPr>
          <a:xfrm>
            <a:off x="2420970" y="3593622"/>
            <a:ext cx="209024" cy="307777"/>
          </a:xfrm>
          <a:prstGeom prst="rect">
            <a:avLst/>
          </a:prstGeom>
          <a:noFill/>
        </p:spPr>
        <p:txBody>
          <a:bodyPr wrap="square" rtlCol="0">
            <a:spAutoFit/>
          </a:bodyPr>
          <a:lstStyle/>
          <a:p>
            <a:pPr algn="ctr"/>
            <a:r>
              <a:rPr lang="en-US" altLang="zh-CN" sz="1400" dirty="0"/>
              <a:t>2</a:t>
            </a:r>
            <a:endParaRPr lang="zh-CN" altLang="en-US" sz="1400" dirty="0"/>
          </a:p>
        </p:txBody>
      </p:sp>
      <p:sp>
        <p:nvSpPr>
          <p:cNvPr id="16" name="文本框 15"/>
          <p:cNvSpPr txBox="1"/>
          <p:nvPr/>
        </p:nvSpPr>
        <p:spPr>
          <a:xfrm>
            <a:off x="8173266" y="3583783"/>
            <a:ext cx="209024" cy="307777"/>
          </a:xfrm>
          <a:prstGeom prst="rect">
            <a:avLst/>
          </a:prstGeom>
          <a:noFill/>
        </p:spPr>
        <p:txBody>
          <a:bodyPr wrap="square" rtlCol="0">
            <a:spAutoFit/>
          </a:bodyPr>
          <a:lstStyle/>
          <a:p>
            <a:pPr algn="ctr"/>
            <a:r>
              <a:rPr lang="en-US" altLang="zh-CN" sz="1400" i="1" dirty="0"/>
              <a:t>N</a:t>
            </a:r>
            <a:endParaRPr lang="zh-CN" altLang="en-US" sz="1400" i="1" dirty="0"/>
          </a:p>
        </p:txBody>
      </p:sp>
      <p:cxnSp>
        <p:nvCxnSpPr>
          <p:cNvPr id="18" name="直接箭头连接符 17"/>
          <p:cNvCxnSpPr/>
          <p:nvPr/>
        </p:nvCxnSpPr>
        <p:spPr>
          <a:xfrm>
            <a:off x="6270176" y="3908111"/>
            <a:ext cx="62411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矩形 18"/>
          <p:cNvSpPr/>
          <p:nvPr/>
        </p:nvSpPr>
        <p:spPr>
          <a:xfrm>
            <a:off x="6895966" y="3691505"/>
            <a:ext cx="1986781" cy="369332"/>
          </a:xfrm>
          <a:prstGeom prst="rect">
            <a:avLst/>
          </a:prstGeom>
        </p:spPr>
        <p:txBody>
          <a:bodyPr wrap="square">
            <a:spAutoFit/>
          </a:bodyPr>
          <a:lstStyle/>
          <a:p>
            <a:r>
              <a:rPr lang="en-US" altLang="zh-CN" dirty="0"/>
              <a:t>Frequency bins</a:t>
            </a:r>
            <a:endParaRPr lang="zh-CN" altLang="en-US" dirty="0"/>
          </a:p>
        </p:txBody>
      </p:sp>
      <p:cxnSp>
        <p:nvCxnSpPr>
          <p:cNvPr id="21" name="直接箭头连接符 20"/>
          <p:cNvCxnSpPr/>
          <p:nvPr/>
        </p:nvCxnSpPr>
        <p:spPr>
          <a:xfrm>
            <a:off x="5892800" y="3760934"/>
            <a:ext cx="0" cy="448211"/>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2139376" y="3929525"/>
            <a:ext cx="3055067" cy="400110"/>
          </a:xfrm>
          <a:prstGeom prst="rect">
            <a:avLst/>
          </a:prstGeom>
        </p:spPr>
        <p:txBody>
          <a:bodyPr wrap="none">
            <a:spAutoFit/>
          </a:bodyPr>
          <a:lstStyle/>
          <a:p>
            <a:r>
              <a:rPr lang="en-US" altLang="zh-CN" sz="2000" dirty="0"/>
              <a:t>Triangular band−pass filters</a:t>
            </a:r>
            <a:endParaRPr lang="zh-CN" altLang="en-US" sz="2000" dirty="0"/>
          </a:p>
        </p:txBody>
      </p:sp>
      <p:cxnSp>
        <p:nvCxnSpPr>
          <p:cNvPr id="27" name="直接连接符 26"/>
          <p:cNvCxnSpPr/>
          <p:nvPr/>
        </p:nvCxnSpPr>
        <p:spPr>
          <a:xfrm flipV="1">
            <a:off x="2219325" y="4329635"/>
            <a:ext cx="304800" cy="1366315"/>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flipV="1">
            <a:off x="2524125" y="4329635"/>
            <a:ext cx="314325" cy="1394890"/>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2529333" y="4338859"/>
            <a:ext cx="309117" cy="1385666"/>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flipV="1">
            <a:off x="2838451" y="4338859"/>
            <a:ext cx="324226" cy="1374460"/>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2861099" y="4320992"/>
            <a:ext cx="310914" cy="1393720"/>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flipV="1">
            <a:off x="3172014" y="4320991"/>
            <a:ext cx="343087" cy="1392328"/>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3172013" y="4339680"/>
            <a:ext cx="352425" cy="1392991"/>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flipV="1">
            <a:off x="3524439" y="4339678"/>
            <a:ext cx="349061" cy="1381672"/>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3526289" y="4339534"/>
            <a:ext cx="352425" cy="1392991"/>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flipV="1">
            <a:off x="3873500" y="4349750"/>
            <a:ext cx="387350" cy="1365250"/>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3879850" y="4362450"/>
            <a:ext cx="387350" cy="1358900"/>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flipV="1">
            <a:off x="4279900" y="4356100"/>
            <a:ext cx="438150" cy="1358900"/>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4279446" y="4349750"/>
            <a:ext cx="419554" cy="1364962"/>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flipV="1">
            <a:off x="4711700" y="4343400"/>
            <a:ext cx="482600" cy="1365250"/>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4747808" y="4368800"/>
            <a:ext cx="419554" cy="1364962"/>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flipV="1">
            <a:off x="5180062" y="4362450"/>
            <a:ext cx="482600" cy="1365250"/>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5202502" y="4368800"/>
            <a:ext cx="474398" cy="1358612"/>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flipV="1">
            <a:off x="5683250" y="4356100"/>
            <a:ext cx="571500" cy="1365250"/>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V="1">
            <a:off x="5684717" y="4368800"/>
            <a:ext cx="563683" cy="1338917"/>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flipV="1">
            <a:off x="6248401" y="4356101"/>
            <a:ext cx="596900" cy="1352550"/>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6268917" y="4362450"/>
            <a:ext cx="550983" cy="1347694"/>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813551" y="4356100"/>
            <a:ext cx="723900" cy="1358900"/>
          </a:xfrm>
          <a:prstGeom prst="line">
            <a:avLst/>
          </a:prstGeom>
          <a:ln w="28575">
            <a:solidFill>
              <a:srgbClr val="FF0000">
                <a:alpha val="15000"/>
              </a:srgb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V="1">
            <a:off x="6875655" y="4330700"/>
            <a:ext cx="680845" cy="13786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flipV="1">
            <a:off x="7556500" y="4337050"/>
            <a:ext cx="736602" cy="13779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p:nvPr/>
        </p:nvCxnSpPr>
        <p:spPr>
          <a:xfrm>
            <a:off x="7562844" y="5094514"/>
            <a:ext cx="0" cy="92891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1" name="表格 100"/>
          <p:cNvGraphicFramePr>
            <a:graphicFrameLocks noGrp="1"/>
          </p:cNvGraphicFramePr>
          <p:nvPr>
            <p:extLst/>
          </p:nvPr>
        </p:nvGraphicFramePr>
        <p:xfrm>
          <a:off x="2415150" y="6161307"/>
          <a:ext cx="3240692" cy="370840"/>
        </p:xfrm>
        <a:graphic>
          <a:graphicData uri="http://schemas.openxmlformats.org/drawingml/2006/table">
            <a:tbl>
              <a:tblPr>
                <a:tableStyleId>{5C22544A-7EE6-4342-B048-85BDC9FD1C3A}</a:tableStyleId>
              </a:tblPr>
              <a:tblGrid>
                <a:gridCol w="249284">
                  <a:extLst>
                    <a:ext uri="{9D8B030D-6E8A-4147-A177-3AD203B41FA5}">
                      <a16:colId xmlns:a16="http://schemas.microsoft.com/office/drawing/2014/main" val="2559477667"/>
                    </a:ext>
                  </a:extLst>
                </a:gridCol>
                <a:gridCol w="249284">
                  <a:extLst>
                    <a:ext uri="{9D8B030D-6E8A-4147-A177-3AD203B41FA5}">
                      <a16:colId xmlns:a16="http://schemas.microsoft.com/office/drawing/2014/main" val="2761275965"/>
                    </a:ext>
                  </a:extLst>
                </a:gridCol>
                <a:gridCol w="997136">
                  <a:extLst>
                    <a:ext uri="{9D8B030D-6E8A-4147-A177-3AD203B41FA5}">
                      <a16:colId xmlns:a16="http://schemas.microsoft.com/office/drawing/2014/main" val="1528537438"/>
                    </a:ext>
                  </a:extLst>
                </a:gridCol>
                <a:gridCol w="249284">
                  <a:extLst>
                    <a:ext uri="{9D8B030D-6E8A-4147-A177-3AD203B41FA5}">
                      <a16:colId xmlns:a16="http://schemas.microsoft.com/office/drawing/2014/main" val="1833312474"/>
                    </a:ext>
                  </a:extLst>
                </a:gridCol>
                <a:gridCol w="1246420">
                  <a:extLst>
                    <a:ext uri="{9D8B030D-6E8A-4147-A177-3AD203B41FA5}">
                      <a16:colId xmlns:a16="http://schemas.microsoft.com/office/drawing/2014/main" val="2250560110"/>
                    </a:ext>
                  </a:extLst>
                </a:gridCol>
                <a:gridCol w="249284">
                  <a:extLst>
                    <a:ext uri="{9D8B030D-6E8A-4147-A177-3AD203B41FA5}">
                      <a16:colId xmlns:a16="http://schemas.microsoft.com/office/drawing/2014/main" val="883089653"/>
                    </a:ext>
                  </a:extLst>
                </a:gridCol>
              </a:tblGrid>
              <a:tr h="370840">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altLang="zh-CN" dirty="0"/>
                        <a:t>…</a:t>
                      </a:r>
                      <a:endParaRPr lang="zh-CN" altLang="en-US"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altLang="zh-CN" dirty="0"/>
                        <a:t>…</a:t>
                      </a:r>
                      <a:endParaRPr lang="zh-CN" altLang="en-US"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630189795"/>
                  </a:ext>
                </a:extLst>
              </a:tr>
            </a:tbl>
          </a:graphicData>
        </a:graphic>
      </p:graphicFrame>
      <p:sp>
        <p:nvSpPr>
          <p:cNvPr id="105" name="文本框 104"/>
          <p:cNvSpPr txBox="1"/>
          <p:nvPr/>
        </p:nvSpPr>
        <p:spPr>
          <a:xfrm>
            <a:off x="2443633" y="6526490"/>
            <a:ext cx="209024" cy="307777"/>
          </a:xfrm>
          <a:prstGeom prst="rect">
            <a:avLst/>
          </a:prstGeom>
          <a:noFill/>
        </p:spPr>
        <p:txBody>
          <a:bodyPr wrap="square" rtlCol="0">
            <a:spAutoFit/>
          </a:bodyPr>
          <a:lstStyle/>
          <a:p>
            <a:pPr algn="ctr"/>
            <a:r>
              <a:rPr lang="en-US" altLang="zh-CN" sz="1400" dirty="0"/>
              <a:t>1</a:t>
            </a:r>
            <a:endParaRPr lang="zh-CN" altLang="en-US" sz="1400" dirty="0"/>
          </a:p>
        </p:txBody>
      </p:sp>
      <p:sp>
        <p:nvSpPr>
          <p:cNvPr id="106" name="文本框 105"/>
          <p:cNvSpPr txBox="1"/>
          <p:nvPr/>
        </p:nvSpPr>
        <p:spPr>
          <a:xfrm>
            <a:off x="2725227" y="6548806"/>
            <a:ext cx="209024" cy="307777"/>
          </a:xfrm>
          <a:prstGeom prst="rect">
            <a:avLst/>
          </a:prstGeom>
          <a:noFill/>
        </p:spPr>
        <p:txBody>
          <a:bodyPr wrap="square" rtlCol="0">
            <a:spAutoFit/>
          </a:bodyPr>
          <a:lstStyle/>
          <a:p>
            <a:pPr algn="ctr"/>
            <a:r>
              <a:rPr lang="en-US" altLang="zh-CN" sz="1400" dirty="0"/>
              <a:t>2</a:t>
            </a:r>
            <a:endParaRPr lang="zh-CN" altLang="en-US" sz="1400" dirty="0"/>
          </a:p>
        </p:txBody>
      </p:sp>
      <p:sp>
        <p:nvSpPr>
          <p:cNvPr id="107" name="文本框 106"/>
          <p:cNvSpPr txBox="1"/>
          <p:nvPr/>
        </p:nvSpPr>
        <p:spPr>
          <a:xfrm>
            <a:off x="5429602" y="6584120"/>
            <a:ext cx="209024" cy="307777"/>
          </a:xfrm>
          <a:prstGeom prst="rect">
            <a:avLst/>
          </a:prstGeom>
          <a:noFill/>
        </p:spPr>
        <p:txBody>
          <a:bodyPr wrap="square" rtlCol="0">
            <a:spAutoFit/>
          </a:bodyPr>
          <a:lstStyle/>
          <a:p>
            <a:pPr algn="ctr"/>
            <a:r>
              <a:rPr lang="en-US" altLang="zh-CN" sz="1400" i="1" dirty="0"/>
              <a:t>M</a:t>
            </a:r>
            <a:endParaRPr lang="zh-CN" altLang="en-US" sz="1400" i="1" dirty="0"/>
          </a:p>
        </p:txBody>
      </p:sp>
      <mc:AlternateContent xmlns:mc="http://schemas.openxmlformats.org/markup-compatibility/2006" xmlns:a14="http://schemas.microsoft.com/office/drawing/2010/main">
        <mc:Choice Requires="a14">
          <p:sp>
            <p:nvSpPr>
              <p:cNvPr id="108" name="矩形 107"/>
              <p:cNvSpPr/>
              <p:nvPr/>
            </p:nvSpPr>
            <p:spPr>
              <a:xfrm>
                <a:off x="5898962" y="6193176"/>
                <a:ext cx="3866624" cy="400110"/>
              </a:xfrm>
              <a:prstGeom prst="rect">
                <a:avLst/>
              </a:prstGeom>
            </p:spPr>
            <p:txBody>
              <a:bodyPr wrap="square">
                <a:spAutoFit/>
              </a:bodyPr>
              <a:lstStyle/>
              <a:p>
                <a:r>
                  <a:rPr lang="en-US" altLang="zh-CN" sz="2000" dirty="0"/>
                  <a:t>Mel-scale power spectrum </a:t>
                </a:r>
                <a14:m>
                  <m:oMath xmlns:m="http://schemas.openxmlformats.org/officeDocument/2006/math">
                    <m:r>
                      <a:rPr lang="en-US" altLang="zh-CN" sz="2000" b="0" i="1" smtClean="0">
                        <a:latin typeface="Cambria Math" panose="02040503050406030204" pitchFamily="18" charset="0"/>
                      </a:rPr>
                      <m:t>𝑌</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𝑚</m:t>
                    </m:r>
                    <m:r>
                      <a:rPr lang="en-US" altLang="zh-CN" sz="2000" b="0" i="1" smtClean="0">
                        <a:latin typeface="Cambria Math" panose="02040503050406030204" pitchFamily="18" charset="0"/>
                      </a:rPr>
                      <m:t>]</m:t>
                    </m:r>
                  </m:oMath>
                </a14:m>
                <a:endParaRPr lang="zh-CN" altLang="en-US" sz="2000" dirty="0"/>
              </a:p>
            </p:txBody>
          </p:sp>
        </mc:Choice>
        <mc:Fallback xmlns="">
          <p:sp>
            <p:nvSpPr>
              <p:cNvPr id="108" name="矩形 107"/>
              <p:cNvSpPr>
                <a:spLocks noRot="1" noChangeAspect="1" noMove="1" noResize="1" noEditPoints="1" noAdjustHandles="1" noChangeArrowheads="1" noChangeShapeType="1" noTextEdit="1"/>
              </p:cNvSpPr>
              <p:nvPr/>
            </p:nvSpPr>
            <p:spPr>
              <a:xfrm>
                <a:off x="5898962" y="6193176"/>
                <a:ext cx="3866624" cy="400110"/>
              </a:xfrm>
              <a:prstGeom prst="rect">
                <a:avLst/>
              </a:prstGeom>
              <a:blipFill>
                <a:blip r:embed="rId4"/>
                <a:stretch>
                  <a:fillRect l="-1735" t="-9091" b="-25758"/>
                </a:stretch>
              </a:blipFill>
            </p:spPr>
            <p:txBody>
              <a:bodyPr/>
              <a:lstStyle/>
              <a:p>
                <a:r>
                  <a:rPr lang="zh-CN" altLang="en-US">
                    <a:noFill/>
                  </a:rPr>
                  <a:t> </a:t>
                </a:r>
              </a:p>
            </p:txBody>
          </p:sp>
        </mc:Fallback>
      </mc:AlternateContent>
      <p:cxnSp>
        <p:nvCxnSpPr>
          <p:cNvPr id="45" name="直接连接符 44"/>
          <p:cNvCxnSpPr/>
          <p:nvPr/>
        </p:nvCxnSpPr>
        <p:spPr>
          <a:xfrm>
            <a:off x="2219325" y="5713319"/>
            <a:ext cx="46749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5534114" y="6023429"/>
            <a:ext cx="2003337" cy="109594"/>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4" name="页脚占位符 3"/>
          <p:cNvSpPr>
            <a:spLocks noGrp="1"/>
          </p:cNvSpPr>
          <p:nvPr>
            <p:ph type="ftr" sz="quarter" idx="11"/>
          </p:nvPr>
        </p:nvSpPr>
        <p:spPr/>
        <p:txBody>
          <a:bodyPr/>
          <a:lstStyle/>
          <a:p>
            <a:pPr>
              <a:defRPr/>
            </a:pPr>
            <a:r>
              <a:rPr lang="en-US" altLang="zh-TW"/>
              <a:t>Speech Recognition</a:t>
            </a:r>
          </a:p>
        </p:txBody>
      </p:sp>
      <p:sp>
        <p:nvSpPr>
          <p:cNvPr id="5" name="灯片编号占位符 4"/>
          <p:cNvSpPr>
            <a:spLocks noGrp="1"/>
          </p:cNvSpPr>
          <p:nvPr>
            <p:ph type="sldNum" sz="quarter" idx="12"/>
          </p:nvPr>
        </p:nvSpPr>
        <p:spPr/>
        <p:txBody>
          <a:bodyPr/>
          <a:lstStyle/>
          <a:p>
            <a:pPr>
              <a:defRPr/>
            </a:pPr>
            <a:fld id="{B9CD4CCB-73CB-499F-9483-72A1F6A46DBE}" type="slidenum">
              <a:rPr lang="zh-TW" altLang="en-US" smtClean="0"/>
              <a:pPr>
                <a:defRPr/>
              </a:pPr>
              <a:t>36</a:t>
            </a:fld>
            <a:endParaRPr lang="en-US" altLang="zh-TW"/>
          </a:p>
        </p:txBody>
      </p:sp>
    </p:spTree>
    <p:extLst>
      <p:ext uri="{BB962C8B-B14F-4D97-AF65-F5344CB8AC3E}">
        <p14:creationId xmlns:p14="http://schemas.microsoft.com/office/powerpoint/2010/main" val="16243065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Mel-Filter Bank</a:t>
            </a:r>
            <a:endParaRPr lang="zh-CN" altLang="en-US" dirty="0"/>
          </a:p>
        </p:txBody>
      </p:sp>
      <p:sp>
        <p:nvSpPr>
          <p:cNvPr id="3" name="内容占位符 2"/>
          <p:cNvSpPr>
            <a:spLocks noGrp="1"/>
          </p:cNvSpPr>
          <p:nvPr>
            <p:ph idx="1"/>
          </p:nvPr>
        </p:nvSpPr>
        <p:spPr/>
        <p:txBody>
          <a:bodyPr/>
          <a:lstStyle/>
          <a:p>
            <a:r>
              <a:rPr lang="en-US" altLang="zh-CN" dirty="0"/>
              <a:t>Apply a </a:t>
            </a:r>
            <a:r>
              <a:rPr lang="en-US" altLang="zh-CN" dirty="0" err="1"/>
              <a:t>mel</a:t>
            </a:r>
            <a:r>
              <a:rPr lang="en-US" altLang="zh-CN" dirty="0"/>
              <a:t>-scale filter bank to DFT power spectrum to obtain </a:t>
            </a:r>
            <a:r>
              <a:rPr lang="en-US" altLang="zh-CN" dirty="0" err="1"/>
              <a:t>mel</a:t>
            </a:r>
            <a:r>
              <a:rPr lang="en-US" altLang="zh-CN" dirty="0"/>
              <a:t>-scale power spectrum</a:t>
            </a:r>
          </a:p>
          <a:p>
            <a:r>
              <a:rPr lang="en-US" altLang="zh-CN" dirty="0"/>
              <a:t>Each filter collects energy from a number of frequency bands in the DFT</a:t>
            </a:r>
          </a:p>
          <a:p>
            <a:r>
              <a:rPr lang="en-US" altLang="zh-CN" dirty="0"/>
              <a:t>Linearly spaced &lt; 1000 Hz, logarithmically spaced &gt; 1000 Hz</a:t>
            </a:r>
          </a:p>
          <a:p>
            <a:endParaRPr lang="zh-CN" altLang="en-US" dirty="0"/>
          </a:p>
        </p:txBody>
      </p:sp>
      <p:graphicFrame>
        <p:nvGraphicFramePr>
          <p:cNvPr id="7" name="表格 6"/>
          <p:cNvGraphicFramePr>
            <a:graphicFrameLocks noGrp="1"/>
          </p:cNvGraphicFramePr>
          <p:nvPr/>
        </p:nvGraphicFramePr>
        <p:xfrm>
          <a:off x="2142290" y="3208268"/>
          <a:ext cx="6232100" cy="370840"/>
        </p:xfrm>
        <a:graphic>
          <a:graphicData uri="http://schemas.openxmlformats.org/drawingml/2006/table">
            <a:tbl>
              <a:tblPr>
                <a:tableStyleId>{5C22544A-7EE6-4342-B048-85BDC9FD1C3A}</a:tableStyleId>
              </a:tblPr>
              <a:tblGrid>
                <a:gridCol w="249284">
                  <a:extLst>
                    <a:ext uri="{9D8B030D-6E8A-4147-A177-3AD203B41FA5}">
                      <a16:colId xmlns:a16="http://schemas.microsoft.com/office/drawing/2014/main" val="2559477667"/>
                    </a:ext>
                  </a:extLst>
                </a:gridCol>
                <a:gridCol w="249284">
                  <a:extLst>
                    <a:ext uri="{9D8B030D-6E8A-4147-A177-3AD203B41FA5}">
                      <a16:colId xmlns:a16="http://schemas.microsoft.com/office/drawing/2014/main" val="2761275965"/>
                    </a:ext>
                  </a:extLst>
                </a:gridCol>
                <a:gridCol w="249284">
                  <a:extLst>
                    <a:ext uri="{9D8B030D-6E8A-4147-A177-3AD203B41FA5}">
                      <a16:colId xmlns:a16="http://schemas.microsoft.com/office/drawing/2014/main" val="1528537438"/>
                    </a:ext>
                  </a:extLst>
                </a:gridCol>
                <a:gridCol w="249284">
                  <a:extLst>
                    <a:ext uri="{9D8B030D-6E8A-4147-A177-3AD203B41FA5}">
                      <a16:colId xmlns:a16="http://schemas.microsoft.com/office/drawing/2014/main" val="3681429770"/>
                    </a:ext>
                  </a:extLst>
                </a:gridCol>
                <a:gridCol w="249284">
                  <a:extLst>
                    <a:ext uri="{9D8B030D-6E8A-4147-A177-3AD203B41FA5}">
                      <a16:colId xmlns:a16="http://schemas.microsoft.com/office/drawing/2014/main" val="374421542"/>
                    </a:ext>
                  </a:extLst>
                </a:gridCol>
                <a:gridCol w="249284">
                  <a:extLst>
                    <a:ext uri="{9D8B030D-6E8A-4147-A177-3AD203B41FA5}">
                      <a16:colId xmlns:a16="http://schemas.microsoft.com/office/drawing/2014/main" val="2921165475"/>
                    </a:ext>
                  </a:extLst>
                </a:gridCol>
                <a:gridCol w="249284">
                  <a:extLst>
                    <a:ext uri="{9D8B030D-6E8A-4147-A177-3AD203B41FA5}">
                      <a16:colId xmlns:a16="http://schemas.microsoft.com/office/drawing/2014/main" val="1833312474"/>
                    </a:ext>
                  </a:extLst>
                </a:gridCol>
                <a:gridCol w="249284">
                  <a:extLst>
                    <a:ext uri="{9D8B030D-6E8A-4147-A177-3AD203B41FA5}">
                      <a16:colId xmlns:a16="http://schemas.microsoft.com/office/drawing/2014/main" val="2250560110"/>
                    </a:ext>
                  </a:extLst>
                </a:gridCol>
                <a:gridCol w="249284">
                  <a:extLst>
                    <a:ext uri="{9D8B030D-6E8A-4147-A177-3AD203B41FA5}">
                      <a16:colId xmlns:a16="http://schemas.microsoft.com/office/drawing/2014/main" val="490948082"/>
                    </a:ext>
                  </a:extLst>
                </a:gridCol>
                <a:gridCol w="249284">
                  <a:extLst>
                    <a:ext uri="{9D8B030D-6E8A-4147-A177-3AD203B41FA5}">
                      <a16:colId xmlns:a16="http://schemas.microsoft.com/office/drawing/2014/main" val="2944215650"/>
                    </a:ext>
                  </a:extLst>
                </a:gridCol>
                <a:gridCol w="249284">
                  <a:extLst>
                    <a:ext uri="{9D8B030D-6E8A-4147-A177-3AD203B41FA5}">
                      <a16:colId xmlns:a16="http://schemas.microsoft.com/office/drawing/2014/main" val="360709427"/>
                    </a:ext>
                  </a:extLst>
                </a:gridCol>
                <a:gridCol w="249284">
                  <a:extLst>
                    <a:ext uri="{9D8B030D-6E8A-4147-A177-3AD203B41FA5}">
                      <a16:colId xmlns:a16="http://schemas.microsoft.com/office/drawing/2014/main" val="3029822358"/>
                    </a:ext>
                  </a:extLst>
                </a:gridCol>
                <a:gridCol w="249284">
                  <a:extLst>
                    <a:ext uri="{9D8B030D-6E8A-4147-A177-3AD203B41FA5}">
                      <a16:colId xmlns:a16="http://schemas.microsoft.com/office/drawing/2014/main" val="883089653"/>
                    </a:ext>
                  </a:extLst>
                </a:gridCol>
                <a:gridCol w="249284">
                  <a:extLst>
                    <a:ext uri="{9D8B030D-6E8A-4147-A177-3AD203B41FA5}">
                      <a16:colId xmlns:a16="http://schemas.microsoft.com/office/drawing/2014/main" val="2011823604"/>
                    </a:ext>
                  </a:extLst>
                </a:gridCol>
                <a:gridCol w="249284">
                  <a:extLst>
                    <a:ext uri="{9D8B030D-6E8A-4147-A177-3AD203B41FA5}">
                      <a16:colId xmlns:a16="http://schemas.microsoft.com/office/drawing/2014/main" val="3754706043"/>
                    </a:ext>
                  </a:extLst>
                </a:gridCol>
                <a:gridCol w="249284">
                  <a:extLst>
                    <a:ext uri="{9D8B030D-6E8A-4147-A177-3AD203B41FA5}">
                      <a16:colId xmlns:a16="http://schemas.microsoft.com/office/drawing/2014/main" val="407687413"/>
                    </a:ext>
                  </a:extLst>
                </a:gridCol>
                <a:gridCol w="249284">
                  <a:extLst>
                    <a:ext uri="{9D8B030D-6E8A-4147-A177-3AD203B41FA5}">
                      <a16:colId xmlns:a16="http://schemas.microsoft.com/office/drawing/2014/main" val="1723547670"/>
                    </a:ext>
                  </a:extLst>
                </a:gridCol>
                <a:gridCol w="249284">
                  <a:extLst>
                    <a:ext uri="{9D8B030D-6E8A-4147-A177-3AD203B41FA5}">
                      <a16:colId xmlns:a16="http://schemas.microsoft.com/office/drawing/2014/main" val="1667908358"/>
                    </a:ext>
                  </a:extLst>
                </a:gridCol>
                <a:gridCol w="249284">
                  <a:extLst>
                    <a:ext uri="{9D8B030D-6E8A-4147-A177-3AD203B41FA5}">
                      <a16:colId xmlns:a16="http://schemas.microsoft.com/office/drawing/2014/main" val="4028935507"/>
                    </a:ext>
                  </a:extLst>
                </a:gridCol>
                <a:gridCol w="249284">
                  <a:extLst>
                    <a:ext uri="{9D8B030D-6E8A-4147-A177-3AD203B41FA5}">
                      <a16:colId xmlns:a16="http://schemas.microsoft.com/office/drawing/2014/main" val="67672788"/>
                    </a:ext>
                  </a:extLst>
                </a:gridCol>
                <a:gridCol w="249284">
                  <a:extLst>
                    <a:ext uri="{9D8B030D-6E8A-4147-A177-3AD203B41FA5}">
                      <a16:colId xmlns:a16="http://schemas.microsoft.com/office/drawing/2014/main" val="4048729082"/>
                    </a:ext>
                  </a:extLst>
                </a:gridCol>
                <a:gridCol w="249284">
                  <a:extLst>
                    <a:ext uri="{9D8B030D-6E8A-4147-A177-3AD203B41FA5}">
                      <a16:colId xmlns:a16="http://schemas.microsoft.com/office/drawing/2014/main" val="10211283"/>
                    </a:ext>
                  </a:extLst>
                </a:gridCol>
                <a:gridCol w="249284">
                  <a:extLst>
                    <a:ext uri="{9D8B030D-6E8A-4147-A177-3AD203B41FA5}">
                      <a16:colId xmlns:a16="http://schemas.microsoft.com/office/drawing/2014/main" val="549239540"/>
                    </a:ext>
                  </a:extLst>
                </a:gridCol>
                <a:gridCol w="249284">
                  <a:extLst>
                    <a:ext uri="{9D8B030D-6E8A-4147-A177-3AD203B41FA5}">
                      <a16:colId xmlns:a16="http://schemas.microsoft.com/office/drawing/2014/main" val="3682662453"/>
                    </a:ext>
                  </a:extLst>
                </a:gridCol>
                <a:gridCol w="249284">
                  <a:extLst>
                    <a:ext uri="{9D8B030D-6E8A-4147-A177-3AD203B41FA5}">
                      <a16:colId xmlns:a16="http://schemas.microsoft.com/office/drawing/2014/main" val="2931755192"/>
                    </a:ext>
                  </a:extLst>
                </a:gridCol>
              </a:tblGrid>
              <a:tr h="370840">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0189795"/>
                  </a:ext>
                </a:extLst>
              </a:tr>
            </a:tbl>
          </a:graphicData>
        </a:graphic>
      </p:graphicFrame>
      <mc:AlternateContent xmlns:mc="http://schemas.openxmlformats.org/markup-compatibility/2006" xmlns:a14="http://schemas.microsoft.com/office/drawing/2010/main">
        <mc:Choice Requires="a14">
          <p:sp>
            <p:nvSpPr>
              <p:cNvPr id="11" name="矩形 10"/>
              <p:cNvSpPr/>
              <p:nvPr/>
            </p:nvSpPr>
            <p:spPr>
              <a:xfrm>
                <a:off x="2142290" y="2757904"/>
                <a:ext cx="3866624" cy="400110"/>
              </a:xfrm>
              <a:prstGeom prst="rect">
                <a:avLst/>
              </a:prstGeom>
            </p:spPr>
            <p:txBody>
              <a:bodyPr wrap="square">
                <a:spAutoFit/>
              </a:bodyPr>
              <a:lstStyle/>
              <a:p>
                <a:r>
                  <a:rPr lang="en-US" altLang="zh-CN" sz="2000" dirty="0"/>
                  <a:t>DFT(STFT) power spectrum </a:t>
                </a:r>
                <a14:m>
                  <m:oMath xmlns:m="http://schemas.openxmlformats.org/officeDocument/2006/math">
                    <m:sSup>
                      <m:sSupPr>
                        <m:ctrlPr>
                          <a:rPr lang="en-US" altLang="zh-CN" sz="2000" b="0" i="1" smtClean="0">
                            <a:latin typeface="Cambria Math" panose="02040503050406030204" pitchFamily="18" charset="0"/>
                          </a:rPr>
                        </m:ctrlPr>
                      </m:sSupPr>
                      <m:e>
                        <m:d>
                          <m:dPr>
                            <m:begChr m:val="|"/>
                            <m:endChr m:val="|"/>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𝑋</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𝑘</m:t>
                            </m:r>
                            <m:r>
                              <a:rPr lang="en-US" altLang="zh-CN" sz="2000" b="0" i="1" smtClean="0">
                                <a:latin typeface="Cambria Math" panose="02040503050406030204" pitchFamily="18" charset="0"/>
                              </a:rPr>
                              <m:t>]</m:t>
                            </m:r>
                          </m:e>
                        </m:d>
                      </m:e>
                      <m:sup>
                        <m:r>
                          <a:rPr lang="en-US" altLang="zh-CN" sz="2000" b="0" i="1" smtClean="0">
                            <a:latin typeface="Cambria Math" panose="02040503050406030204" pitchFamily="18" charset="0"/>
                          </a:rPr>
                          <m:t>2</m:t>
                        </m:r>
                      </m:sup>
                    </m:sSup>
                  </m:oMath>
                </a14:m>
                <a:endParaRPr lang="zh-CN" altLang="en-US" sz="2000" dirty="0"/>
              </a:p>
            </p:txBody>
          </p:sp>
        </mc:Choice>
        <mc:Fallback xmlns="">
          <p:sp>
            <p:nvSpPr>
              <p:cNvPr id="11" name="矩形 10"/>
              <p:cNvSpPr>
                <a:spLocks noRot="1" noChangeAspect="1" noMove="1" noResize="1" noEditPoints="1" noAdjustHandles="1" noChangeArrowheads="1" noChangeShapeType="1" noTextEdit="1"/>
              </p:cNvSpPr>
              <p:nvPr/>
            </p:nvSpPr>
            <p:spPr>
              <a:xfrm>
                <a:off x="2142290" y="2757904"/>
                <a:ext cx="3866624" cy="400110"/>
              </a:xfrm>
              <a:prstGeom prst="rect">
                <a:avLst/>
              </a:prstGeom>
              <a:blipFill>
                <a:blip r:embed="rId3"/>
                <a:stretch>
                  <a:fillRect l="-1575" t="-7576" b="-25758"/>
                </a:stretch>
              </a:blipFill>
            </p:spPr>
            <p:txBody>
              <a:bodyPr/>
              <a:lstStyle/>
              <a:p>
                <a:r>
                  <a:rPr lang="zh-CN" altLang="en-US">
                    <a:noFill/>
                  </a:rPr>
                  <a:t> </a:t>
                </a:r>
              </a:p>
            </p:txBody>
          </p:sp>
        </mc:Fallback>
      </mc:AlternateContent>
      <p:sp>
        <p:nvSpPr>
          <p:cNvPr id="12" name="文本框 11"/>
          <p:cNvSpPr txBox="1"/>
          <p:nvPr/>
        </p:nvSpPr>
        <p:spPr>
          <a:xfrm>
            <a:off x="2139376" y="3600334"/>
            <a:ext cx="209024" cy="307777"/>
          </a:xfrm>
          <a:prstGeom prst="rect">
            <a:avLst/>
          </a:prstGeom>
          <a:noFill/>
        </p:spPr>
        <p:txBody>
          <a:bodyPr wrap="square" rtlCol="0">
            <a:spAutoFit/>
          </a:bodyPr>
          <a:lstStyle/>
          <a:p>
            <a:pPr algn="ctr"/>
            <a:r>
              <a:rPr lang="en-US" altLang="zh-CN" sz="1400" dirty="0"/>
              <a:t>1</a:t>
            </a:r>
            <a:endParaRPr lang="zh-CN" altLang="en-US" sz="1400" dirty="0"/>
          </a:p>
        </p:txBody>
      </p:sp>
      <p:sp>
        <p:nvSpPr>
          <p:cNvPr id="14" name="文本框 13"/>
          <p:cNvSpPr txBox="1"/>
          <p:nvPr/>
        </p:nvSpPr>
        <p:spPr>
          <a:xfrm>
            <a:off x="2420970" y="3593622"/>
            <a:ext cx="209024" cy="307777"/>
          </a:xfrm>
          <a:prstGeom prst="rect">
            <a:avLst/>
          </a:prstGeom>
          <a:noFill/>
        </p:spPr>
        <p:txBody>
          <a:bodyPr wrap="square" rtlCol="0">
            <a:spAutoFit/>
          </a:bodyPr>
          <a:lstStyle/>
          <a:p>
            <a:pPr algn="ctr"/>
            <a:r>
              <a:rPr lang="en-US" altLang="zh-CN" sz="1400" dirty="0"/>
              <a:t>2</a:t>
            </a:r>
            <a:endParaRPr lang="zh-CN" altLang="en-US" sz="1400" dirty="0"/>
          </a:p>
        </p:txBody>
      </p:sp>
      <p:sp>
        <p:nvSpPr>
          <p:cNvPr id="16" name="文本框 15"/>
          <p:cNvSpPr txBox="1"/>
          <p:nvPr/>
        </p:nvSpPr>
        <p:spPr>
          <a:xfrm>
            <a:off x="8173266" y="3583783"/>
            <a:ext cx="209024" cy="307777"/>
          </a:xfrm>
          <a:prstGeom prst="rect">
            <a:avLst/>
          </a:prstGeom>
          <a:noFill/>
        </p:spPr>
        <p:txBody>
          <a:bodyPr wrap="square" rtlCol="0">
            <a:spAutoFit/>
          </a:bodyPr>
          <a:lstStyle/>
          <a:p>
            <a:pPr algn="ctr"/>
            <a:r>
              <a:rPr lang="en-US" altLang="zh-CN" sz="1400" i="1" dirty="0"/>
              <a:t>N</a:t>
            </a:r>
            <a:endParaRPr lang="zh-CN" altLang="en-US" sz="1400" i="1" dirty="0"/>
          </a:p>
        </p:txBody>
      </p:sp>
      <p:cxnSp>
        <p:nvCxnSpPr>
          <p:cNvPr id="18" name="直接箭头连接符 17"/>
          <p:cNvCxnSpPr/>
          <p:nvPr/>
        </p:nvCxnSpPr>
        <p:spPr>
          <a:xfrm>
            <a:off x="6270176" y="3908111"/>
            <a:ext cx="62411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矩形 18"/>
          <p:cNvSpPr/>
          <p:nvPr/>
        </p:nvSpPr>
        <p:spPr>
          <a:xfrm>
            <a:off x="6895966" y="3691505"/>
            <a:ext cx="1986781" cy="369332"/>
          </a:xfrm>
          <a:prstGeom prst="rect">
            <a:avLst/>
          </a:prstGeom>
        </p:spPr>
        <p:txBody>
          <a:bodyPr wrap="square">
            <a:spAutoFit/>
          </a:bodyPr>
          <a:lstStyle/>
          <a:p>
            <a:r>
              <a:rPr lang="en-US" altLang="zh-CN" dirty="0"/>
              <a:t>Frequency bins</a:t>
            </a:r>
            <a:endParaRPr lang="zh-CN" altLang="en-US" dirty="0"/>
          </a:p>
        </p:txBody>
      </p:sp>
      <p:cxnSp>
        <p:nvCxnSpPr>
          <p:cNvPr id="21" name="直接箭头连接符 20"/>
          <p:cNvCxnSpPr/>
          <p:nvPr/>
        </p:nvCxnSpPr>
        <p:spPr>
          <a:xfrm>
            <a:off x="5892800" y="3760934"/>
            <a:ext cx="0" cy="448211"/>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2139376" y="3929525"/>
            <a:ext cx="3055067" cy="400110"/>
          </a:xfrm>
          <a:prstGeom prst="rect">
            <a:avLst/>
          </a:prstGeom>
        </p:spPr>
        <p:txBody>
          <a:bodyPr wrap="none">
            <a:spAutoFit/>
          </a:bodyPr>
          <a:lstStyle/>
          <a:p>
            <a:r>
              <a:rPr lang="en-US" altLang="zh-CN" sz="2000" dirty="0"/>
              <a:t>Triangular band−pass filters</a:t>
            </a:r>
            <a:endParaRPr lang="zh-CN" altLang="en-US" sz="2000" dirty="0"/>
          </a:p>
        </p:txBody>
      </p:sp>
      <p:cxnSp>
        <p:nvCxnSpPr>
          <p:cNvPr id="27" name="直接连接符 26"/>
          <p:cNvCxnSpPr/>
          <p:nvPr/>
        </p:nvCxnSpPr>
        <p:spPr>
          <a:xfrm flipV="1">
            <a:off x="2219325" y="4329635"/>
            <a:ext cx="304800" cy="13663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flipV="1">
            <a:off x="2524125" y="4329635"/>
            <a:ext cx="314325" cy="13948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2529333" y="4338859"/>
            <a:ext cx="309117" cy="13856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flipV="1">
            <a:off x="2838451" y="4338859"/>
            <a:ext cx="324226" cy="13744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2861099" y="4320992"/>
            <a:ext cx="310914" cy="13937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flipV="1">
            <a:off x="3172014" y="4320991"/>
            <a:ext cx="343087" cy="13923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3172013" y="4339680"/>
            <a:ext cx="352425" cy="13929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flipV="1">
            <a:off x="3524439" y="4339678"/>
            <a:ext cx="349061" cy="13816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3526289" y="4339534"/>
            <a:ext cx="352425" cy="13929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flipV="1">
            <a:off x="3873500" y="4349750"/>
            <a:ext cx="387350" cy="13652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3879850" y="4362450"/>
            <a:ext cx="387350" cy="1358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flipV="1">
            <a:off x="4279900" y="4356100"/>
            <a:ext cx="438150" cy="1358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4279446" y="4349750"/>
            <a:ext cx="419554" cy="13649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flipV="1">
            <a:off x="4711700" y="4343400"/>
            <a:ext cx="482600" cy="13652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4747808" y="4368800"/>
            <a:ext cx="419554" cy="13649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flipV="1">
            <a:off x="5180062" y="4362450"/>
            <a:ext cx="482600" cy="13652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5202502" y="4368800"/>
            <a:ext cx="474398" cy="13586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flipV="1">
            <a:off x="5683250" y="4356100"/>
            <a:ext cx="571500" cy="13652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V="1">
            <a:off x="5684717" y="4368800"/>
            <a:ext cx="563683" cy="133891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flipV="1">
            <a:off x="6248401" y="4356101"/>
            <a:ext cx="596900" cy="13525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6268917" y="4362450"/>
            <a:ext cx="550983" cy="13476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813551" y="4356100"/>
            <a:ext cx="723900" cy="1358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V="1">
            <a:off x="6875655" y="4330700"/>
            <a:ext cx="680845" cy="13786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flipV="1">
            <a:off x="7556500" y="4337050"/>
            <a:ext cx="736602" cy="13779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p:nvPr/>
        </p:nvCxnSpPr>
        <p:spPr>
          <a:xfrm>
            <a:off x="7562844" y="5094514"/>
            <a:ext cx="0" cy="92891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1" name="表格 100"/>
          <p:cNvGraphicFramePr>
            <a:graphicFrameLocks noGrp="1"/>
          </p:cNvGraphicFramePr>
          <p:nvPr>
            <p:extLst/>
          </p:nvPr>
        </p:nvGraphicFramePr>
        <p:xfrm>
          <a:off x="2415150" y="6161307"/>
          <a:ext cx="3240692" cy="370840"/>
        </p:xfrm>
        <a:graphic>
          <a:graphicData uri="http://schemas.openxmlformats.org/drawingml/2006/table">
            <a:tbl>
              <a:tblPr>
                <a:tableStyleId>{5C22544A-7EE6-4342-B048-85BDC9FD1C3A}</a:tableStyleId>
              </a:tblPr>
              <a:tblGrid>
                <a:gridCol w="249284">
                  <a:extLst>
                    <a:ext uri="{9D8B030D-6E8A-4147-A177-3AD203B41FA5}">
                      <a16:colId xmlns:a16="http://schemas.microsoft.com/office/drawing/2014/main" val="2559477667"/>
                    </a:ext>
                  </a:extLst>
                </a:gridCol>
                <a:gridCol w="249284">
                  <a:extLst>
                    <a:ext uri="{9D8B030D-6E8A-4147-A177-3AD203B41FA5}">
                      <a16:colId xmlns:a16="http://schemas.microsoft.com/office/drawing/2014/main" val="2761275965"/>
                    </a:ext>
                  </a:extLst>
                </a:gridCol>
                <a:gridCol w="997136">
                  <a:extLst>
                    <a:ext uri="{9D8B030D-6E8A-4147-A177-3AD203B41FA5}">
                      <a16:colId xmlns:a16="http://schemas.microsoft.com/office/drawing/2014/main" val="1528537438"/>
                    </a:ext>
                  </a:extLst>
                </a:gridCol>
                <a:gridCol w="249284">
                  <a:extLst>
                    <a:ext uri="{9D8B030D-6E8A-4147-A177-3AD203B41FA5}">
                      <a16:colId xmlns:a16="http://schemas.microsoft.com/office/drawing/2014/main" val="1833312474"/>
                    </a:ext>
                  </a:extLst>
                </a:gridCol>
                <a:gridCol w="1246420">
                  <a:extLst>
                    <a:ext uri="{9D8B030D-6E8A-4147-A177-3AD203B41FA5}">
                      <a16:colId xmlns:a16="http://schemas.microsoft.com/office/drawing/2014/main" val="2250560110"/>
                    </a:ext>
                  </a:extLst>
                </a:gridCol>
                <a:gridCol w="249284">
                  <a:extLst>
                    <a:ext uri="{9D8B030D-6E8A-4147-A177-3AD203B41FA5}">
                      <a16:colId xmlns:a16="http://schemas.microsoft.com/office/drawing/2014/main" val="883089653"/>
                    </a:ext>
                  </a:extLst>
                </a:gridCol>
              </a:tblGrid>
              <a:tr h="370840">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altLang="zh-CN" dirty="0"/>
                        <a:t>…</a:t>
                      </a:r>
                      <a:endParaRPr lang="zh-CN" altLang="en-US"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altLang="zh-CN" dirty="0"/>
                        <a:t>…</a:t>
                      </a:r>
                      <a:endParaRPr lang="zh-CN" altLang="en-US"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zh-CN"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0189795"/>
                  </a:ext>
                </a:extLst>
              </a:tr>
            </a:tbl>
          </a:graphicData>
        </a:graphic>
      </p:graphicFrame>
      <p:sp>
        <p:nvSpPr>
          <p:cNvPr id="105" name="文本框 104"/>
          <p:cNvSpPr txBox="1"/>
          <p:nvPr/>
        </p:nvSpPr>
        <p:spPr>
          <a:xfrm>
            <a:off x="2443633" y="6526490"/>
            <a:ext cx="209024" cy="307777"/>
          </a:xfrm>
          <a:prstGeom prst="rect">
            <a:avLst/>
          </a:prstGeom>
          <a:noFill/>
        </p:spPr>
        <p:txBody>
          <a:bodyPr wrap="square" rtlCol="0">
            <a:spAutoFit/>
          </a:bodyPr>
          <a:lstStyle/>
          <a:p>
            <a:pPr algn="ctr"/>
            <a:r>
              <a:rPr lang="en-US" altLang="zh-CN" sz="1400" dirty="0"/>
              <a:t>1</a:t>
            </a:r>
            <a:endParaRPr lang="zh-CN" altLang="en-US" sz="1400" dirty="0"/>
          </a:p>
        </p:txBody>
      </p:sp>
      <p:sp>
        <p:nvSpPr>
          <p:cNvPr id="106" name="文本框 105"/>
          <p:cNvSpPr txBox="1"/>
          <p:nvPr/>
        </p:nvSpPr>
        <p:spPr>
          <a:xfrm>
            <a:off x="2725227" y="6548806"/>
            <a:ext cx="209024" cy="307777"/>
          </a:xfrm>
          <a:prstGeom prst="rect">
            <a:avLst/>
          </a:prstGeom>
          <a:noFill/>
        </p:spPr>
        <p:txBody>
          <a:bodyPr wrap="square" rtlCol="0">
            <a:spAutoFit/>
          </a:bodyPr>
          <a:lstStyle/>
          <a:p>
            <a:pPr algn="ctr"/>
            <a:r>
              <a:rPr lang="en-US" altLang="zh-CN" sz="1400" dirty="0"/>
              <a:t>2</a:t>
            </a:r>
            <a:endParaRPr lang="zh-CN" altLang="en-US" sz="1400" dirty="0"/>
          </a:p>
        </p:txBody>
      </p:sp>
      <p:sp>
        <p:nvSpPr>
          <p:cNvPr id="107" name="文本框 106"/>
          <p:cNvSpPr txBox="1"/>
          <p:nvPr/>
        </p:nvSpPr>
        <p:spPr>
          <a:xfrm>
            <a:off x="5429602" y="6584120"/>
            <a:ext cx="209024" cy="307777"/>
          </a:xfrm>
          <a:prstGeom prst="rect">
            <a:avLst/>
          </a:prstGeom>
          <a:noFill/>
        </p:spPr>
        <p:txBody>
          <a:bodyPr wrap="square" rtlCol="0">
            <a:spAutoFit/>
          </a:bodyPr>
          <a:lstStyle/>
          <a:p>
            <a:pPr algn="ctr"/>
            <a:r>
              <a:rPr lang="en-US" altLang="zh-CN" sz="1400" i="1" dirty="0"/>
              <a:t>M</a:t>
            </a:r>
            <a:endParaRPr lang="zh-CN" altLang="en-US" sz="1400" i="1" dirty="0"/>
          </a:p>
        </p:txBody>
      </p:sp>
      <mc:AlternateContent xmlns:mc="http://schemas.openxmlformats.org/markup-compatibility/2006" xmlns:a14="http://schemas.microsoft.com/office/drawing/2010/main">
        <mc:Choice Requires="a14">
          <p:sp>
            <p:nvSpPr>
              <p:cNvPr id="108" name="矩形 107"/>
              <p:cNvSpPr/>
              <p:nvPr/>
            </p:nvSpPr>
            <p:spPr>
              <a:xfrm>
                <a:off x="5898962" y="6193176"/>
                <a:ext cx="3866624" cy="400110"/>
              </a:xfrm>
              <a:prstGeom prst="rect">
                <a:avLst/>
              </a:prstGeom>
            </p:spPr>
            <p:txBody>
              <a:bodyPr wrap="square">
                <a:spAutoFit/>
              </a:bodyPr>
              <a:lstStyle/>
              <a:p>
                <a:r>
                  <a:rPr lang="en-US" altLang="zh-CN" sz="2000" dirty="0"/>
                  <a:t>Mel-scale power spectrum </a:t>
                </a:r>
                <a14:m>
                  <m:oMath xmlns:m="http://schemas.openxmlformats.org/officeDocument/2006/math">
                    <m:r>
                      <a:rPr lang="en-US" altLang="zh-CN" sz="2000" b="0" i="1" smtClean="0">
                        <a:latin typeface="Cambria Math" panose="02040503050406030204" pitchFamily="18" charset="0"/>
                      </a:rPr>
                      <m:t>𝑌</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𝑚</m:t>
                    </m:r>
                    <m:r>
                      <a:rPr lang="en-US" altLang="zh-CN" sz="2000" b="0" i="1" smtClean="0">
                        <a:latin typeface="Cambria Math" panose="02040503050406030204" pitchFamily="18" charset="0"/>
                      </a:rPr>
                      <m:t>]</m:t>
                    </m:r>
                  </m:oMath>
                </a14:m>
                <a:endParaRPr lang="zh-CN" altLang="en-US" sz="2000" dirty="0"/>
              </a:p>
            </p:txBody>
          </p:sp>
        </mc:Choice>
        <mc:Fallback xmlns="">
          <p:sp>
            <p:nvSpPr>
              <p:cNvPr id="108" name="矩形 107"/>
              <p:cNvSpPr>
                <a:spLocks noRot="1" noChangeAspect="1" noMove="1" noResize="1" noEditPoints="1" noAdjustHandles="1" noChangeArrowheads="1" noChangeShapeType="1" noTextEdit="1"/>
              </p:cNvSpPr>
              <p:nvPr/>
            </p:nvSpPr>
            <p:spPr>
              <a:xfrm>
                <a:off x="5898962" y="6193176"/>
                <a:ext cx="3866624" cy="400110"/>
              </a:xfrm>
              <a:prstGeom prst="rect">
                <a:avLst/>
              </a:prstGeom>
              <a:blipFill>
                <a:blip r:embed="rId4"/>
                <a:stretch>
                  <a:fillRect l="-1735" t="-9091" b="-25758"/>
                </a:stretch>
              </a:blipFill>
            </p:spPr>
            <p:txBody>
              <a:bodyPr/>
              <a:lstStyle/>
              <a:p>
                <a:r>
                  <a:rPr lang="zh-CN" altLang="en-US">
                    <a:noFill/>
                  </a:rPr>
                  <a:t> </a:t>
                </a:r>
              </a:p>
            </p:txBody>
          </p:sp>
        </mc:Fallback>
      </mc:AlternateContent>
      <p:cxnSp>
        <p:nvCxnSpPr>
          <p:cNvPr id="9" name="直接连接符 8"/>
          <p:cNvCxnSpPr/>
          <p:nvPr/>
        </p:nvCxnSpPr>
        <p:spPr>
          <a:xfrm flipH="1">
            <a:off x="5534114" y="6023429"/>
            <a:ext cx="2003337" cy="109594"/>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a:off x="6845301" y="5094514"/>
            <a:ext cx="0" cy="92891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a:off x="6238869" y="5094514"/>
            <a:ext cx="0" cy="92891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a:off x="5683250" y="5094514"/>
            <a:ext cx="0" cy="92891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a:off x="5202502" y="5094514"/>
            <a:ext cx="0" cy="92891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a:off x="4727569" y="5094514"/>
            <a:ext cx="0" cy="92891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a:off x="4279446" y="5094514"/>
            <a:ext cx="0" cy="92891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a:off x="3889369" y="5094514"/>
            <a:ext cx="0" cy="92891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p:nvPr/>
        </p:nvCxnSpPr>
        <p:spPr>
          <a:xfrm>
            <a:off x="3524438" y="5094514"/>
            <a:ext cx="0" cy="92891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nvCxnSpPr>
        <p:spPr>
          <a:xfrm>
            <a:off x="3181532" y="5094514"/>
            <a:ext cx="0" cy="92891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p:nvPr/>
        </p:nvCxnSpPr>
        <p:spPr>
          <a:xfrm>
            <a:off x="2828919" y="5094514"/>
            <a:ext cx="0" cy="92891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接箭头连接符 62"/>
          <p:cNvCxnSpPr/>
          <p:nvPr/>
        </p:nvCxnSpPr>
        <p:spPr>
          <a:xfrm>
            <a:off x="2524125" y="5094514"/>
            <a:ext cx="0" cy="92891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5276850" y="5981700"/>
            <a:ext cx="1562100" cy="179607"/>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5018310" y="5999256"/>
            <a:ext cx="1220559" cy="163844"/>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4792774" y="6017243"/>
            <a:ext cx="890476" cy="144961"/>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4464854" y="5999256"/>
            <a:ext cx="729446" cy="158739"/>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4035496" y="6019800"/>
            <a:ext cx="682554" cy="141507"/>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3656035" y="6013162"/>
            <a:ext cx="631502" cy="136824"/>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3457821" y="6011481"/>
            <a:ext cx="431548" cy="143451"/>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3190940" y="6026741"/>
            <a:ext cx="341277" cy="14080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3062254" y="6012874"/>
            <a:ext cx="113034" cy="148278"/>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4" name="页脚占位符 3"/>
          <p:cNvSpPr>
            <a:spLocks noGrp="1"/>
          </p:cNvSpPr>
          <p:nvPr>
            <p:ph type="ftr" sz="quarter" idx="11"/>
          </p:nvPr>
        </p:nvSpPr>
        <p:spPr/>
        <p:txBody>
          <a:bodyPr/>
          <a:lstStyle/>
          <a:p>
            <a:pPr>
              <a:defRPr/>
            </a:pPr>
            <a:r>
              <a:rPr lang="en-US" altLang="zh-TW"/>
              <a:t>Speech Recognition</a:t>
            </a:r>
          </a:p>
        </p:txBody>
      </p:sp>
      <p:sp>
        <p:nvSpPr>
          <p:cNvPr id="5" name="灯片编号占位符 4"/>
          <p:cNvSpPr>
            <a:spLocks noGrp="1"/>
          </p:cNvSpPr>
          <p:nvPr>
            <p:ph type="sldNum" sz="quarter" idx="12"/>
          </p:nvPr>
        </p:nvSpPr>
        <p:spPr/>
        <p:txBody>
          <a:bodyPr/>
          <a:lstStyle/>
          <a:p>
            <a:pPr>
              <a:defRPr/>
            </a:pPr>
            <a:fld id="{B9CD4CCB-73CB-499F-9483-72A1F6A46DBE}" type="slidenum">
              <a:rPr lang="zh-TW" altLang="en-US" smtClean="0"/>
              <a:pPr>
                <a:defRPr/>
              </a:pPr>
              <a:t>37</a:t>
            </a:fld>
            <a:endParaRPr lang="en-US" altLang="zh-TW"/>
          </a:p>
        </p:txBody>
      </p:sp>
    </p:spTree>
    <p:extLst>
      <p:ext uri="{BB962C8B-B14F-4D97-AF65-F5344CB8AC3E}">
        <p14:creationId xmlns:p14="http://schemas.microsoft.com/office/powerpoint/2010/main" val="1842930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F89C51-D549-4D24-BFD8-C39B1F238109}"/>
              </a:ext>
            </a:extLst>
          </p:cNvPr>
          <p:cNvSpPr>
            <a:spLocks noGrp="1"/>
          </p:cNvSpPr>
          <p:nvPr>
            <p:ph type="title"/>
          </p:nvPr>
        </p:nvSpPr>
        <p:spPr/>
        <p:txBody>
          <a:bodyPr/>
          <a:lstStyle/>
          <a:p>
            <a:r>
              <a:rPr lang="en-US" altLang="zh-CN" dirty="0"/>
              <a:t>An example of Mel-Filter Bank computation</a:t>
            </a:r>
            <a:endParaRPr lang="zh-CN" altLang="en-US" dirty="0"/>
          </a:p>
        </p:txBody>
      </p:sp>
      <p:sp>
        <p:nvSpPr>
          <p:cNvPr id="3" name="内容占位符 2">
            <a:extLst>
              <a:ext uri="{FF2B5EF4-FFF2-40B4-BE49-F238E27FC236}">
                <a16:creationId xmlns:a16="http://schemas.microsoft.com/office/drawing/2014/main" id="{AD314936-E884-4525-883B-7500BDC8168A}"/>
              </a:ext>
            </a:extLst>
          </p:cNvPr>
          <p:cNvSpPr>
            <a:spLocks noGrp="1"/>
          </p:cNvSpPr>
          <p:nvPr>
            <p:ph idx="1"/>
          </p:nvPr>
        </p:nvSpPr>
        <p:spPr/>
        <p:txBody>
          <a:bodyPr/>
          <a:lstStyle/>
          <a:p>
            <a:r>
              <a:rPr lang="en-US" altLang="zh-CN" dirty="0"/>
              <a:t>The example will use 10 </a:t>
            </a:r>
            <a:r>
              <a:rPr lang="en-US" altLang="zh-CN" dirty="0" err="1"/>
              <a:t>filterbanks</a:t>
            </a:r>
            <a:r>
              <a:rPr lang="en-US" altLang="zh-CN" dirty="0"/>
              <a:t> because it is easier to display, in reality you would use 26-40 </a:t>
            </a:r>
            <a:r>
              <a:rPr lang="en-US" altLang="zh-CN" dirty="0" err="1"/>
              <a:t>filterbanks</a:t>
            </a:r>
            <a:r>
              <a:rPr lang="en-US" altLang="zh-CN" dirty="0"/>
              <a:t>.</a:t>
            </a:r>
          </a:p>
          <a:p>
            <a:pPr lvl="1"/>
            <a:r>
              <a:rPr lang="en-US" altLang="zh-CN" dirty="0"/>
              <a:t>Choose a lower and upper frequency: 300Hz~8000Hz (Suppose sample rate is 16KHz)</a:t>
            </a:r>
          </a:p>
          <a:p>
            <a:pPr lvl="1"/>
            <a:r>
              <a:rPr lang="en-US" altLang="zh-CN" dirty="0"/>
              <a:t>Using Eq. 1, convert the upper and lower frequencies to </a:t>
            </a:r>
            <a:r>
              <a:rPr lang="en-US" altLang="zh-CN" dirty="0" err="1"/>
              <a:t>Mels</a:t>
            </a:r>
            <a:r>
              <a:rPr lang="en-US" altLang="zh-CN" dirty="0"/>
              <a:t>. In our case 300Hz is 401.25 </a:t>
            </a:r>
            <a:r>
              <a:rPr lang="en-US" altLang="zh-CN" dirty="0" err="1"/>
              <a:t>Mels</a:t>
            </a:r>
            <a:r>
              <a:rPr lang="en-US" altLang="zh-CN" dirty="0"/>
              <a:t> and 8000Hz is 2834.99 </a:t>
            </a:r>
            <a:r>
              <a:rPr lang="en-US" altLang="zh-CN" dirty="0" err="1"/>
              <a:t>Mels</a:t>
            </a:r>
            <a:r>
              <a:rPr lang="en-US" altLang="zh-CN" dirty="0"/>
              <a:t>.</a:t>
            </a:r>
          </a:p>
          <a:p>
            <a:pPr lvl="1"/>
            <a:endParaRPr lang="en-US" altLang="zh-CN" sz="700" dirty="0"/>
          </a:p>
          <a:p>
            <a:pPr lvl="1"/>
            <a:endParaRPr lang="en-US" altLang="zh-CN" dirty="0"/>
          </a:p>
          <a:p>
            <a:pPr lvl="1"/>
            <a:r>
              <a:rPr lang="en-US" altLang="zh-CN" dirty="0"/>
              <a:t>Because we will do 10 </a:t>
            </a:r>
            <a:r>
              <a:rPr lang="en-US" altLang="zh-CN" dirty="0" err="1"/>
              <a:t>filterbanks</a:t>
            </a:r>
            <a:r>
              <a:rPr lang="en-US" altLang="zh-CN" dirty="0"/>
              <a:t>, for which we need 12 points. This means we need 10 additional points spaced linearly between 401.25 and 2834.99. This comes out to:</a:t>
            </a:r>
          </a:p>
          <a:p>
            <a:pPr lvl="1"/>
            <a:endParaRPr lang="en-US" altLang="zh-CN" sz="700" dirty="0"/>
          </a:p>
          <a:p>
            <a:pPr lvl="1"/>
            <a:endParaRPr lang="en-US" altLang="zh-CN" sz="2800" dirty="0"/>
          </a:p>
          <a:p>
            <a:pPr lvl="1"/>
            <a:r>
              <a:rPr lang="en-US" altLang="zh-CN" dirty="0"/>
              <a:t>Now use Eq. 2 to convert these back to Hertz:</a:t>
            </a:r>
          </a:p>
          <a:p>
            <a:pPr lvl="1"/>
            <a:endParaRPr lang="zh-CN" altLang="en-US" dirty="0"/>
          </a:p>
        </p:txBody>
      </p:sp>
      <p:sp>
        <p:nvSpPr>
          <p:cNvPr id="4" name="页脚占位符 3">
            <a:extLst>
              <a:ext uri="{FF2B5EF4-FFF2-40B4-BE49-F238E27FC236}">
                <a16:creationId xmlns:a16="http://schemas.microsoft.com/office/drawing/2014/main" id="{B56E6F64-0C71-4F8C-A48C-C5665D4E98F4}"/>
              </a:ext>
            </a:extLst>
          </p:cNvPr>
          <p:cNvSpPr>
            <a:spLocks noGrp="1"/>
          </p:cNvSpPr>
          <p:nvPr>
            <p:ph type="ftr" sz="quarter" idx="11"/>
          </p:nvPr>
        </p:nvSpPr>
        <p:spPr/>
        <p:txBody>
          <a:bodyPr/>
          <a:lstStyle/>
          <a:p>
            <a:pPr>
              <a:defRPr/>
            </a:pPr>
            <a:r>
              <a:rPr lang="en-US" altLang="zh-TW"/>
              <a:t>Speech Recognition</a:t>
            </a:r>
          </a:p>
        </p:txBody>
      </p:sp>
      <p:sp>
        <p:nvSpPr>
          <p:cNvPr id="5" name="灯片编号占位符 4">
            <a:extLst>
              <a:ext uri="{FF2B5EF4-FFF2-40B4-BE49-F238E27FC236}">
                <a16:creationId xmlns:a16="http://schemas.microsoft.com/office/drawing/2014/main" id="{B41D9298-0332-4B53-ACED-0F2FC9D12D5F}"/>
              </a:ext>
            </a:extLst>
          </p:cNvPr>
          <p:cNvSpPr>
            <a:spLocks noGrp="1"/>
          </p:cNvSpPr>
          <p:nvPr>
            <p:ph type="sldNum" sz="quarter" idx="12"/>
          </p:nvPr>
        </p:nvSpPr>
        <p:spPr/>
        <p:txBody>
          <a:bodyPr/>
          <a:lstStyle/>
          <a:p>
            <a:pPr>
              <a:defRPr/>
            </a:pPr>
            <a:fld id="{B9CD4CCB-73CB-499F-9483-72A1F6A46DBE}" type="slidenum">
              <a:rPr lang="zh-TW" altLang="en-US" smtClean="0"/>
              <a:pPr>
                <a:defRPr/>
              </a:pPr>
              <a:t>38</a:t>
            </a:fld>
            <a:endParaRPr lang="en-US" altLang="zh-TW" dirty="0"/>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01ECFB41-A0FC-4E1C-8673-112DF07932B8}"/>
                  </a:ext>
                </a:extLst>
              </p:cNvPr>
              <p:cNvSpPr txBox="1"/>
              <p:nvPr/>
            </p:nvSpPr>
            <p:spPr>
              <a:xfrm>
                <a:off x="4074660" y="2737464"/>
                <a:ext cx="3806620" cy="691536"/>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altLang="zh-CN" sz="2000" b="0" i="1" smtClean="0">
                          <a:latin typeface="Cambria Math" panose="02040503050406030204" pitchFamily="18" charset="0"/>
                        </a:rPr>
                        <m:t>𝑚</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𝑓</m:t>
                          </m:r>
                        </m:e>
                        <m:sub>
                          <m:r>
                            <a:rPr lang="en-US" altLang="zh-CN" sz="2000" b="0" i="1" smtClean="0">
                              <a:latin typeface="Cambria Math" panose="02040503050406030204" pitchFamily="18" charset="0"/>
                            </a:rPr>
                            <m:t>𝑚𝑒𝑙</m:t>
                          </m:r>
                        </m:sub>
                      </m:sSub>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𝑓</m:t>
                          </m:r>
                        </m:e>
                      </m:d>
                      <m:r>
                        <a:rPr lang="en-US" altLang="zh-CN" sz="2000" b="0" i="1" smtClean="0">
                          <a:latin typeface="Cambria Math" panose="02040503050406030204" pitchFamily="18" charset="0"/>
                        </a:rPr>
                        <m:t>=1127</m:t>
                      </m:r>
                      <m:func>
                        <m:funcPr>
                          <m:ctrlPr>
                            <a:rPr lang="en-US" altLang="zh-CN" sz="2000" b="0" i="1" smtClean="0">
                              <a:latin typeface="Cambria Math" panose="02040503050406030204" pitchFamily="18" charset="0"/>
                            </a:rPr>
                          </m:ctrlPr>
                        </m:funcPr>
                        <m:fName>
                          <m:r>
                            <m:rPr>
                              <m:sty m:val="p"/>
                            </m:rPr>
                            <a:rPr lang="en-US" altLang="zh-CN" sz="2000" b="0" i="0" smtClean="0">
                              <a:latin typeface="Cambria Math" panose="02040503050406030204" pitchFamily="18" charset="0"/>
                            </a:rPr>
                            <m:t>ln</m:t>
                          </m:r>
                        </m:fName>
                        <m:e>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1+</m:t>
                              </m:r>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𝑓</m:t>
                                  </m:r>
                                </m:num>
                                <m:den>
                                  <m:r>
                                    <a:rPr lang="en-US" altLang="zh-CN" sz="2000" b="0" i="1" smtClean="0">
                                      <a:latin typeface="Cambria Math" panose="02040503050406030204" pitchFamily="18" charset="0"/>
                                    </a:rPr>
                                    <m:t>700</m:t>
                                  </m:r>
                                </m:den>
                              </m:f>
                            </m:e>
                          </m:d>
                        </m:e>
                      </m:func>
                    </m:oMath>
                  </m:oMathPara>
                </a14:m>
                <a:endParaRPr lang="zh-CN" altLang="en-US" dirty="0"/>
              </a:p>
            </p:txBody>
          </p:sp>
        </mc:Choice>
        <mc:Fallback xmlns="">
          <p:sp>
            <p:nvSpPr>
              <p:cNvPr id="6" name="文本框 5">
                <a:extLst>
                  <a:ext uri="{FF2B5EF4-FFF2-40B4-BE49-F238E27FC236}">
                    <a16:creationId xmlns:a16="http://schemas.microsoft.com/office/drawing/2014/main" id="{01ECFB41-A0FC-4E1C-8673-112DF07932B8}"/>
                  </a:ext>
                </a:extLst>
              </p:cNvPr>
              <p:cNvSpPr txBox="1">
                <a:spLocks noRot="1" noChangeAspect="1" noMove="1" noResize="1" noEditPoints="1" noAdjustHandles="1" noChangeArrowheads="1" noChangeShapeType="1" noTextEdit="1"/>
              </p:cNvSpPr>
              <p:nvPr/>
            </p:nvSpPr>
            <p:spPr>
              <a:xfrm>
                <a:off x="4074660" y="2737464"/>
                <a:ext cx="3806620" cy="691536"/>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D763A062-8FDD-4AC6-9CA8-4A763D23CFBF}"/>
                  </a:ext>
                </a:extLst>
              </p:cNvPr>
              <p:cNvSpPr/>
              <p:nvPr/>
            </p:nvSpPr>
            <p:spPr>
              <a:xfrm>
                <a:off x="862013" y="4257965"/>
                <a:ext cx="10825162" cy="369332"/>
              </a:xfrm>
              <a:prstGeom prst="rect">
                <a:avLst/>
              </a:prstGeom>
              <a:solidFill>
                <a:schemeClr val="accent2">
                  <a:lumMod val="20000"/>
                  <a:lumOff val="80000"/>
                </a:schemeClr>
              </a:solidFill>
              <a:ln>
                <a:solidFill>
                  <a:schemeClr val="accent1"/>
                </a:solidFill>
              </a:ln>
            </p:spPr>
            <p:txBody>
              <a:bodyPr wrap="square">
                <a:spAutoFit/>
              </a:bodyPr>
              <a:lstStyle/>
              <a:p>
                <a14:m>
                  <m:oMath xmlns:m="http://schemas.openxmlformats.org/officeDocument/2006/math">
                    <m:r>
                      <a:rPr lang="nn-NO" altLang="zh-CN" i="1" dirty="0" smtClean="0">
                        <a:latin typeface="Cambria Math" panose="02040503050406030204" pitchFamily="18" charset="0"/>
                      </a:rPr>
                      <m:t>𝑚</m:t>
                    </m:r>
                    <m:r>
                      <a:rPr lang="nn-NO" altLang="zh-CN" i="1" dirty="0" smtClean="0">
                        <a:latin typeface="Cambria Math" panose="02040503050406030204" pitchFamily="18" charset="0"/>
                      </a:rPr>
                      <m:t>(</m:t>
                    </m:r>
                    <m:r>
                      <a:rPr lang="nn-NO" altLang="zh-CN" i="1" dirty="0" smtClean="0">
                        <a:latin typeface="Cambria Math" panose="02040503050406030204" pitchFamily="18" charset="0"/>
                      </a:rPr>
                      <m:t>𝑖</m:t>
                    </m:r>
                    <m:r>
                      <a:rPr lang="nn-NO" altLang="zh-CN" i="1" dirty="0" smtClean="0">
                        <a:latin typeface="Cambria Math" panose="02040503050406030204" pitchFamily="18" charset="0"/>
                      </a:rPr>
                      <m:t>)</m:t>
                    </m:r>
                  </m:oMath>
                </a14:m>
                <a:r>
                  <a:rPr lang="nn-NO" altLang="zh-CN" dirty="0"/>
                  <a:t> = 401.25, 622.50, 843.75, 1065.00, 1286.25, 1507.50, 1728.74, 1949.99, 2171.24, 2392.49, 2613.74, 2834.99</a:t>
                </a:r>
                <a:endParaRPr lang="zh-CN" altLang="en-US" dirty="0"/>
              </a:p>
            </p:txBody>
          </p:sp>
        </mc:Choice>
        <mc:Fallback xmlns="">
          <p:sp>
            <p:nvSpPr>
              <p:cNvPr id="8" name="矩形 7">
                <a:extLst>
                  <a:ext uri="{FF2B5EF4-FFF2-40B4-BE49-F238E27FC236}">
                    <a16:creationId xmlns:a16="http://schemas.microsoft.com/office/drawing/2014/main" id="{D763A062-8FDD-4AC6-9CA8-4A763D23CFBF}"/>
                  </a:ext>
                </a:extLst>
              </p:cNvPr>
              <p:cNvSpPr>
                <a:spLocks noRot="1" noChangeAspect="1" noMove="1" noResize="1" noEditPoints="1" noAdjustHandles="1" noChangeArrowheads="1" noChangeShapeType="1" noTextEdit="1"/>
              </p:cNvSpPr>
              <p:nvPr/>
            </p:nvSpPr>
            <p:spPr>
              <a:xfrm>
                <a:off x="862013" y="4257965"/>
                <a:ext cx="10825162" cy="369332"/>
              </a:xfrm>
              <a:prstGeom prst="rect">
                <a:avLst/>
              </a:prstGeom>
              <a:blipFill>
                <a:blip r:embed="rId4"/>
                <a:stretch>
                  <a:fillRect t="-6349" b="-22222"/>
                </a:stretch>
              </a:blipFill>
              <a:ln>
                <a:solidFill>
                  <a:schemeClr val="accent1"/>
                </a:solidFill>
              </a:ln>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029986AF-48CF-497E-BC20-77B9C299FB8A}"/>
              </a:ext>
            </a:extLst>
          </p:cNvPr>
          <p:cNvSpPr txBox="1"/>
          <p:nvPr/>
        </p:nvSpPr>
        <p:spPr>
          <a:xfrm>
            <a:off x="8891588" y="2824217"/>
            <a:ext cx="590550" cy="400110"/>
          </a:xfrm>
          <a:prstGeom prst="rect">
            <a:avLst/>
          </a:prstGeom>
          <a:noFill/>
        </p:spPr>
        <p:txBody>
          <a:bodyPr wrap="square" rtlCol="0">
            <a:spAutoFit/>
          </a:bodyPr>
          <a:lstStyle/>
          <a:p>
            <a:r>
              <a:rPr lang="en-US" altLang="zh-CN" sz="2000" dirty="0"/>
              <a:t>(1)</a:t>
            </a:r>
            <a:endParaRPr lang="zh-CN" altLang="en-US" sz="2000" dirty="0"/>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B06E4E56-5548-49DC-A927-00B5865C6A3F}"/>
                  </a:ext>
                </a:extLst>
              </p:cNvPr>
              <p:cNvSpPr txBox="1"/>
              <p:nvPr/>
            </p:nvSpPr>
            <p:spPr>
              <a:xfrm>
                <a:off x="4069893" y="5337815"/>
                <a:ext cx="3443187" cy="428772"/>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𝑓</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𝑓</m:t>
                          </m:r>
                        </m:e>
                        <m:sub>
                          <m:r>
                            <a:rPr lang="en-US" altLang="zh-CN" sz="2000" b="0" i="1" smtClean="0">
                              <a:latin typeface="Cambria Math" panose="02040503050406030204" pitchFamily="18" charset="0"/>
                            </a:rPr>
                            <m:t>𝑚𝑒𝑙</m:t>
                          </m:r>
                        </m:sub>
                        <m:sup>
                          <m:r>
                            <a:rPr lang="en-US" altLang="zh-CN" sz="2000" b="0" i="1" smtClean="0">
                              <a:latin typeface="Cambria Math" panose="02040503050406030204" pitchFamily="18" charset="0"/>
                            </a:rPr>
                            <m:t>−1</m:t>
                          </m:r>
                        </m:sup>
                      </m:sSubSup>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𝑚</m:t>
                          </m:r>
                        </m:e>
                      </m:d>
                      <m:r>
                        <a:rPr lang="en-US" altLang="zh-CN" sz="2000" b="0" i="1" smtClean="0">
                          <a:latin typeface="Cambria Math" panose="02040503050406030204" pitchFamily="18" charset="0"/>
                        </a:rPr>
                        <m:t>=700(</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𝑒</m:t>
                          </m:r>
                        </m:e>
                        <m:sup>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𝑚</m:t>
                              </m:r>
                            </m:num>
                            <m:den>
                              <m:r>
                                <a:rPr lang="en-US" altLang="zh-CN" sz="2000" b="0" i="1" smtClean="0">
                                  <a:latin typeface="Cambria Math" panose="02040503050406030204" pitchFamily="18" charset="0"/>
                                </a:rPr>
                                <m:t>1127</m:t>
                              </m:r>
                            </m:den>
                          </m:f>
                        </m:sup>
                      </m:sSup>
                      <m:r>
                        <a:rPr lang="en-US" altLang="zh-CN" sz="2000" b="0" i="1" smtClean="0">
                          <a:latin typeface="Cambria Math" panose="02040503050406030204" pitchFamily="18" charset="0"/>
                        </a:rPr>
                        <m:t>−1)</m:t>
                      </m:r>
                    </m:oMath>
                  </m:oMathPara>
                </a14:m>
                <a:endParaRPr lang="zh-CN" altLang="en-US" dirty="0"/>
              </a:p>
            </p:txBody>
          </p:sp>
        </mc:Choice>
        <mc:Fallback xmlns="">
          <p:sp>
            <p:nvSpPr>
              <p:cNvPr id="10" name="文本框 9">
                <a:extLst>
                  <a:ext uri="{FF2B5EF4-FFF2-40B4-BE49-F238E27FC236}">
                    <a16:creationId xmlns:a16="http://schemas.microsoft.com/office/drawing/2014/main" id="{B06E4E56-5548-49DC-A927-00B5865C6A3F}"/>
                  </a:ext>
                </a:extLst>
              </p:cNvPr>
              <p:cNvSpPr txBox="1">
                <a:spLocks noRot="1" noChangeAspect="1" noMove="1" noResize="1" noEditPoints="1" noAdjustHandles="1" noChangeArrowheads="1" noChangeShapeType="1" noTextEdit="1"/>
              </p:cNvSpPr>
              <p:nvPr/>
            </p:nvSpPr>
            <p:spPr>
              <a:xfrm>
                <a:off x="4069893" y="5337815"/>
                <a:ext cx="3443187" cy="428772"/>
              </a:xfrm>
              <a:prstGeom prst="rect">
                <a:avLst/>
              </a:prstGeom>
              <a:blipFill>
                <a:blip r:embed="rId5"/>
                <a:stretch>
                  <a:fillRect l="-177"/>
                </a:stretch>
              </a:blipFill>
            </p:spPr>
            <p:txBody>
              <a:bodyPr/>
              <a:lstStyle/>
              <a:p>
                <a:r>
                  <a:rPr lang="zh-CN" altLang="en-US">
                    <a:noFill/>
                  </a:rPr>
                  <a:t> </a:t>
                </a:r>
              </a:p>
            </p:txBody>
          </p:sp>
        </mc:Fallback>
      </mc:AlternateContent>
      <p:sp>
        <p:nvSpPr>
          <p:cNvPr id="11" name="文本框 10">
            <a:extLst>
              <a:ext uri="{FF2B5EF4-FFF2-40B4-BE49-F238E27FC236}">
                <a16:creationId xmlns:a16="http://schemas.microsoft.com/office/drawing/2014/main" id="{37B2C380-ABB7-4BE4-AF36-AEF318B2280F}"/>
              </a:ext>
            </a:extLst>
          </p:cNvPr>
          <p:cNvSpPr txBox="1"/>
          <p:nvPr/>
        </p:nvSpPr>
        <p:spPr>
          <a:xfrm>
            <a:off x="8886821" y="5300734"/>
            <a:ext cx="590550" cy="400110"/>
          </a:xfrm>
          <a:prstGeom prst="rect">
            <a:avLst/>
          </a:prstGeom>
          <a:noFill/>
        </p:spPr>
        <p:txBody>
          <a:bodyPr wrap="square" rtlCol="0">
            <a:spAutoFit/>
          </a:bodyPr>
          <a:lstStyle/>
          <a:p>
            <a:r>
              <a:rPr lang="en-US" altLang="zh-CN" sz="2000" dirty="0"/>
              <a:t>(2)</a:t>
            </a:r>
            <a:endParaRPr lang="zh-CN" altLang="en-US" sz="2000" dirty="0"/>
          </a:p>
        </p:txBody>
      </p:sp>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id="{EDB75DED-D1A7-4639-97FA-F040E4FC13B3}"/>
                  </a:ext>
                </a:extLst>
              </p:cNvPr>
              <p:cNvSpPr/>
              <p:nvPr/>
            </p:nvSpPr>
            <p:spPr>
              <a:xfrm>
                <a:off x="862013" y="5939489"/>
                <a:ext cx="10825162" cy="369332"/>
              </a:xfrm>
              <a:prstGeom prst="rect">
                <a:avLst/>
              </a:prstGeom>
              <a:solidFill>
                <a:schemeClr val="accent2">
                  <a:lumMod val="20000"/>
                  <a:lumOff val="80000"/>
                </a:schemeClr>
              </a:solidFill>
              <a:ln>
                <a:solidFill>
                  <a:schemeClr val="accent1"/>
                </a:solidFill>
              </a:ln>
            </p:spPr>
            <p:txBody>
              <a:bodyPr wrap="square">
                <a:spAutoFit/>
              </a:bodyPr>
              <a:lstStyle/>
              <a:p>
                <a14:m>
                  <m:oMath xmlns:m="http://schemas.openxmlformats.org/officeDocument/2006/math">
                    <m:r>
                      <a:rPr lang="pt-BR" altLang="zh-CN" i="1" dirty="0" smtClean="0">
                        <a:latin typeface="Cambria Math" panose="02040503050406030204" pitchFamily="18" charset="0"/>
                      </a:rPr>
                      <m:t>h</m:t>
                    </m:r>
                    <m:r>
                      <a:rPr lang="pt-BR" altLang="zh-CN" i="1" dirty="0" smtClean="0">
                        <a:latin typeface="Cambria Math" panose="02040503050406030204" pitchFamily="18" charset="0"/>
                      </a:rPr>
                      <m:t>(</m:t>
                    </m:r>
                    <m:r>
                      <a:rPr lang="pt-BR" altLang="zh-CN" i="1" dirty="0" smtClean="0">
                        <a:latin typeface="Cambria Math" panose="02040503050406030204" pitchFamily="18" charset="0"/>
                      </a:rPr>
                      <m:t>𝑖</m:t>
                    </m:r>
                    <m:r>
                      <a:rPr lang="pt-BR" altLang="zh-CN" i="1" dirty="0" smtClean="0">
                        <a:latin typeface="Cambria Math" panose="02040503050406030204" pitchFamily="18" charset="0"/>
                      </a:rPr>
                      <m:t>) </m:t>
                    </m:r>
                  </m:oMath>
                </a14:m>
                <a:r>
                  <a:rPr lang="pt-BR" altLang="zh-CN" dirty="0"/>
                  <a:t>= </a:t>
                </a:r>
                <a:r>
                  <a:rPr lang="pt-BR" altLang="zh-CN" dirty="0">
                    <a:solidFill>
                      <a:srgbClr val="3333FF"/>
                    </a:solidFill>
                  </a:rPr>
                  <a:t>300</a:t>
                </a:r>
                <a:r>
                  <a:rPr lang="pt-BR" altLang="zh-CN" dirty="0"/>
                  <a:t>, 517.33, 781.90, 1103.97, 1496.04, 1973.32, 2554.33,3261.62, 4122.63, 5170.76, 6446.70, </a:t>
                </a:r>
                <a:r>
                  <a:rPr lang="pt-BR" altLang="zh-CN" dirty="0">
                    <a:solidFill>
                      <a:srgbClr val="3333FF"/>
                    </a:solidFill>
                  </a:rPr>
                  <a:t>8000</a:t>
                </a:r>
                <a:endParaRPr lang="zh-CN" altLang="en-US" dirty="0">
                  <a:solidFill>
                    <a:srgbClr val="3333FF"/>
                  </a:solidFill>
                </a:endParaRPr>
              </a:p>
            </p:txBody>
          </p:sp>
        </mc:Choice>
        <mc:Fallback xmlns="">
          <p:sp>
            <p:nvSpPr>
              <p:cNvPr id="13" name="矩形 12">
                <a:extLst>
                  <a:ext uri="{FF2B5EF4-FFF2-40B4-BE49-F238E27FC236}">
                    <a16:creationId xmlns:a16="http://schemas.microsoft.com/office/drawing/2014/main" id="{EDB75DED-D1A7-4639-97FA-F040E4FC13B3}"/>
                  </a:ext>
                </a:extLst>
              </p:cNvPr>
              <p:cNvSpPr>
                <a:spLocks noRot="1" noChangeAspect="1" noMove="1" noResize="1" noEditPoints="1" noAdjustHandles="1" noChangeArrowheads="1" noChangeShapeType="1" noTextEdit="1"/>
              </p:cNvSpPr>
              <p:nvPr/>
            </p:nvSpPr>
            <p:spPr>
              <a:xfrm>
                <a:off x="862013" y="5939489"/>
                <a:ext cx="10825162" cy="369332"/>
              </a:xfrm>
              <a:prstGeom prst="rect">
                <a:avLst/>
              </a:prstGeom>
              <a:blipFill>
                <a:blip r:embed="rId6"/>
                <a:stretch>
                  <a:fillRect t="-6349" b="-22222"/>
                </a:stretch>
              </a:blipFill>
              <a:ln>
                <a:solidFill>
                  <a:schemeClr val="accent1"/>
                </a:solidFill>
              </a:ln>
            </p:spPr>
            <p:txBody>
              <a:bodyPr/>
              <a:lstStyle/>
              <a:p>
                <a:r>
                  <a:rPr lang="zh-CN" altLang="en-US">
                    <a:noFill/>
                  </a:rPr>
                  <a:t> </a:t>
                </a:r>
              </a:p>
            </p:txBody>
          </p:sp>
        </mc:Fallback>
      </mc:AlternateContent>
    </p:spTree>
    <p:extLst>
      <p:ext uri="{BB962C8B-B14F-4D97-AF65-F5344CB8AC3E}">
        <p14:creationId xmlns:p14="http://schemas.microsoft.com/office/powerpoint/2010/main" val="36150667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DF3784-47A9-41BB-ADEC-40A4AC67EA29}"/>
              </a:ext>
            </a:extLst>
          </p:cNvPr>
          <p:cNvSpPr>
            <a:spLocks noGrp="1"/>
          </p:cNvSpPr>
          <p:nvPr>
            <p:ph type="title"/>
          </p:nvPr>
        </p:nvSpPr>
        <p:spPr/>
        <p:txBody>
          <a:bodyPr/>
          <a:lstStyle/>
          <a:p>
            <a:r>
              <a:rPr lang="en-US" altLang="zh-CN" dirty="0"/>
              <a:t>An example of Mel-Filter Bank computation</a:t>
            </a:r>
            <a:endParaRPr lang="zh-CN" altLang="en-US" dirty="0"/>
          </a:p>
        </p:txBody>
      </p:sp>
      <p:sp>
        <p:nvSpPr>
          <p:cNvPr id="3" name="内容占位符 2">
            <a:extLst>
              <a:ext uri="{FF2B5EF4-FFF2-40B4-BE49-F238E27FC236}">
                <a16:creationId xmlns:a16="http://schemas.microsoft.com/office/drawing/2014/main" id="{33FEBA29-E746-4CEA-A2F8-11C19422B291}"/>
              </a:ext>
            </a:extLst>
          </p:cNvPr>
          <p:cNvSpPr>
            <a:spLocks noGrp="1"/>
          </p:cNvSpPr>
          <p:nvPr>
            <p:ph idx="1"/>
          </p:nvPr>
        </p:nvSpPr>
        <p:spPr/>
        <p:txBody>
          <a:bodyPr/>
          <a:lstStyle/>
          <a:p>
            <a:r>
              <a:rPr lang="en-US" altLang="zh-CN" dirty="0"/>
              <a:t>The example will use 10 </a:t>
            </a:r>
            <a:r>
              <a:rPr lang="en-US" altLang="zh-CN" dirty="0" err="1"/>
              <a:t>filterbanks</a:t>
            </a:r>
            <a:r>
              <a:rPr lang="en-US" altLang="zh-CN" dirty="0"/>
              <a:t> because it is easier to display, in reality you would use 26-40 </a:t>
            </a:r>
            <a:r>
              <a:rPr lang="en-US" altLang="zh-CN" dirty="0" err="1"/>
              <a:t>filterbanks</a:t>
            </a:r>
            <a:r>
              <a:rPr lang="en-US" altLang="zh-CN" dirty="0"/>
              <a:t>.</a:t>
            </a:r>
          </a:p>
          <a:p>
            <a:pPr lvl="1"/>
            <a:r>
              <a:rPr lang="en-US" altLang="zh-CN" dirty="0"/>
              <a:t>Suppose DFT has 512 bins. Round those frequencies to the nearest FFT bin. </a:t>
            </a:r>
          </a:p>
          <a:p>
            <a:pPr lvl="1"/>
            <a:endParaRPr lang="en-US" altLang="zh-CN" dirty="0"/>
          </a:p>
          <a:p>
            <a:pPr lvl="1"/>
            <a:endParaRPr lang="en-US" altLang="zh-CN" dirty="0"/>
          </a:p>
          <a:p>
            <a:pPr lvl="1"/>
            <a:endParaRPr lang="en-US" altLang="zh-CN" dirty="0"/>
          </a:p>
          <a:p>
            <a:pPr lvl="1"/>
            <a:r>
              <a:rPr lang="en-US" altLang="zh-CN" dirty="0"/>
              <a:t>Now we create our </a:t>
            </a:r>
            <a:r>
              <a:rPr lang="en-US" altLang="zh-CN" dirty="0" err="1"/>
              <a:t>filterbanks</a:t>
            </a:r>
            <a:r>
              <a:rPr lang="en-US" altLang="zh-CN" dirty="0"/>
              <a:t>. </a:t>
            </a:r>
          </a:p>
          <a:p>
            <a:pPr lvl="1"/>
            <a:endParaRPr lang="zh-CN" altLang="en-US" dirty="0"/>
          </a:p>
        </p:txBody>
      </p:sp>
      <p:sp>
        <p:nvSpPr>
          <p:cNvPr id="4" name="页脚占位符 3">
            <a:extLst>
              <a:ext uri="{FF2B5EF4-FFF2-40B4-BE49-F238E27FC236}">
                <a16:creationId xmlns:a16="http://schemas.microsoft.com/office/drawing/2014/main" id="{EE501815-C66E-4A98-A04F-E0797CD6DF87}"/>
              </a:ext>
            </a:extLst>
          </p:cNvPr>
          <p:cNvSpPr>
            <a:spLocks noGrp="1"/>
          </p:cNvSpPr>
          <p:nvPr>
            <p:ph type="ftr" sz="quarter" idx="11"/>
          </p:nvPr>
        </p:nvSpPr>
        <p:spPr/>
        <p:txBody>
          <a:bodyPr/>
          <a:lstStyle/>
          <a:p>
            <a:pPr>
              <a:defRPr/>
            </a:pPr>
            <a:r>
              <a:rPr lang="en-US" altLang="zh-TW"/>
              <a:t>Speech Recognition</a:t>
            </a:r>
          </a:p>
        </p:txBody>
      </p:sp>
      <p:sp>
        <p:nvSpPr>
          <p:cNvPr id="5" name="灯片编号占位符 4">
            <a:extLst>
              <a:ext uri="{FF2B5EF4-FFF2-40B4-BE49-F238E27FC236}">
                <a16:creationId xmlns:a16="http://schemas.microsoft.com/office/drawing/2014/main" id="{701AE71A-4985-4E40-979E-59E69191A751}"/>
              </a:ext>
            </a:extLst>
          </p:cNvPr>
          <p:cNvSpPr>
            <a:spLocks noGrp="1"/>
          </p:cNvSpPr>
          <p:nvPr>
            <p:ph type="sldNum" sz="quarter" idx="12"/>
          </p:nvPr>
        </p:nvSpPr>
        <p:spPr/>
        <p:txBody>
          <a:bodyPr/>
          <a:lstStyle/>
          <a:p>
            <a:pPr>
              <a:defRPr/>
            </a:pPr>
            <a:fld id="{B9CD4CCB-73CB-499F-9483-72A1F6A46DBE}" type="slidenum">
              <a:rPr lang="zh-TW" altLang="en-US" smtClean="0"/>
              <a:pPr>
                <a:defRPr/>
              </a:pPr>
              <a:t>39</a:t>
            </a:fld>
            <a:endParaRPr lang="en-US" altLang="zh-TW" dirty="0"/>
          </a:p>
        </p:txBody>
      </p:sp>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F4D913A8-88C5-46EA-B378-F19793B30528}"/>
                  </a:ext>
                </a:extLst>
              </p:cNvPr>
              <p:cNvSpPr/>
              <p:nvPr/>
            </p:nvSpPr>
            <p:spPr>
              <a:xfrm>
                <a:off x="3900577" y="1939398"/>
                <a:ext cx="3665234" cy="7415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000" i="1" dirty="0" smtClean="0">
                          <a:latin typeface="Cambria Math" panose="02040503050406030204" pitchFamily="18" charset="0"/>
                        </a:rPr>
                        <m:t>𝑓</m:t>
                      </m:r>
                      <m:r>
                        <a:rPr lang="en-US" altLang="zh-CN" sz="2000" i="1" dirty="0" smtClean="0">
                          <a:latin typeface="Cambria Math" panose="02040503050406030204" pitchFamily="18" charset="0"/>
                        </a:rPr>
                        <m:t>(</m:t>
                      </m:r>
                      <m:r>
                        <a:rPr lang="en-US" altLang="zh-CN" sz="2000" i="1" dirty="0" err="1">
                          <a:latin typeface="Cambria Math" panose="02040503050406030204" pitchFamily="18" charset="0"/>
                        </a:rPr>
                        <m:t>𝑖</m:t>
                      </m:r>
                      <m:r>
                        <a:rPr lang="en-US" altLang="zh-CN" sz="2000" i="1" dirty="0">
                          <a:latin typeface="Cambria Math" panose="02040503050406030204" pitchFamily="18" charset="0"/>
                        </a:rPr>
                        <m:t>) = </m:t>
                      </m:r>
                      <m:r>
                        <a:rPr lang="en-US" altLang="zh-CN" sz="2000" i="1" dirty="0">
                          <a:latin typeface="Cambria Math" panose="02040503050406030204" pitchFamily="18" charset="0"/>
                        </a:rPr>
                        <m:t>𝑓𝑙𝑜𝑜𝑟</m:t>
                      </m:r>
                      <m:r>
                        <a:rPr lang="en-US" altLang="zh-CN" sz="2000" i="1" dirty="0">
                          <a:latin typeface="Cambria Math" panose="02040503050406030204" pitchFamily="18" charset="0"/>
                        </a:rPr>
                        <m:t>(</m:t>
                      </m:r>
                      <m:d>
                        <m:dPr>
                          <m:ctrlPr>
                            <a:rPr lang="en-US" altLang="zh-CN" sz="2000" i="1" dirty="0">
                              <a:latin typeface="Cambria Math" panose="02040503050406030204" pitchFamily="18" charset="0"/>
                            </a:rPr>
                          </m:ctrlPr>
                        </m:dPr>
                        <m:e>
                          <m:r>
                            <a:rPr lang="en-US" altLang="zh-CN" sz="2000" i="1" dirty="0">
                              <a:latin typeface="Cambria Math" panose="02040503050406030204" pitchFamily="18" charset="0"/>
                            </a:rPr>
                            <m:t>𝑛𝑓𝑓𝑡</m:t>
                          </m:r>
                          <m:r>
                            <a:rPr lang="en-US" altLang="zh-CN" sz="2000" i="1" dirty="0">
                              <a:latin typeface="Cambria Math" panose="02040503050406030204" pitchFamily="18" charset="0"/>
                            </a:rPr>
                            <m:t>+1</m:t>
                          </m:r>
                        </m:e>
                      </m:d>
                      <m:f>
                        <m:fPr>
                          <m:ctrlPr>
                            <a:rPr lang="en-US" altLang="zh-CN" sz="2000" i="1" dirty="0">
                              <a:latin typeface="Cambria Math" panose="02040503050406030204" pitchFamily="18" charset="0"/>
                            </a:rPr>
                          </m:ctrlPr>
                        </m:fPr>
                        <m:num>
                          <m:r>
                            <a:rPr lang="en-US" altLang="zh-CN" sz="2000" i="1" dirty="0">
                              <a:latin typeface="Cambria Math" panose="02040503050406030204" pitchFamily="18" charset="0"/>
                            </a:rPr>
                            <m:t>h</m:t>
                          </m:r>
                          <m:d>
                            <m:dPr>
                              <m:ctrlPr>
                                <a:rPr lang="en-US" altLang="zh-CN" sz="2000" i="1" dirty="0">
                                  <a:latin typeface="Cambria Math" panose="02040503050406030204" pitchFamily="18" charset="0"/>
                                </a:rPr>
                              </m:ctrlPr>
                            </m:dPr>
                            <m:e>
                              <m:r>
                                <a:rPr lang="en-US" altLang="zh-CN" sz="2000" i="1" dirty="0" err="1">
                                  <a:latin typeface="Cambria Math" panose="02040503050406030204" pitchFamily="18" charset="0"/>
                                </a:rPr>
                                <m:t>𝑖</m:t>
                              </m:r>
                            </m:e>
                          </m:d>
                        </m:num>
                        <m:den>
                          <m:sSub>
                            <m:sSubPr>
                              <m:ctrlPr>
                                <a:rPr lang="en-US" altLang="zh-CN" sz="2000" b="0" i="1" dirty="0" smtClean="0">
                                  <a:latin typeface="Cambria Math" panose="02040503050406030204" pitchFamily="18" charset="0"/>
                                </a:rPr>
                              </m:ctrlPr>
                            </m:sSubPr>
                            <m:e>
                              <m:r>
                                <a:rPr lang="en-US" altLang="zh-CN" sz="2000" b="0" i="1" dirty="0" smtClean="0">
                                  <a:latin typeface="Cambria Math" panose="02040503050406030204" pitchFamily="18" charset="0"/>
                                </a:rPr>
                                <m:t>𝐹</m:t>
                              </m:r>
                            </m:e>
                            <m:sub>
                              <m:r>
                                <a:rPr lang="en-US" altLang="zh-CN" sz="2000" b="0" i="1" dirty="0" smtClean="0">
                                  <a:latin typeface="Cambria Math" panose="02040503050406030204" pitchFamily="18" charset="0"/>
                                </a:rPr>
                                <m:t>𝑠</m:t>
                              </m:r>
                            </m:sub>
                          </m:sSub>
                        </m:den>
                      </m:f>
                      <m:r>
                        <a:rPr lang="en-US" altLang="zh-CN" sz="2000" i="1" dirty="0">
                          <a:latin typeface="Cambria Math" panose="02040503050406030204" pitchFamily="18" charset="0"/>
                        </a:rPr>
                        <m:t>)</m:t>
                      </m:r>
                    </m:oMath>
                  </m:oMathPara>
                </a14:m>
                <a:endParaRPr lang="zh-CN" altLang="en-US" sz="2000" dirty="0"/>
              </a:p>
            </p:txBody>
          </p:sp>
        </mc:Choice>
        <mc:Fallback xmlns="">
          <p:sp>
            <p:nvSpPr>
              <p:cNvPr id="7" name="矩形 6">
                <a:extLst>
                  <a:ext uri="{FF2B5EF4-FFF2-40B4-BE49-F238E27FC236}">
                    <a16:creationId xmlns:a16="http://schemas.microsoft.com/office/drawing/2014/main" id="{F4D913A8-88C5-46EA-B378-F19793B30528}"/>
                  </a:ext>
                </a:extLst>
              </p:cNvPr>
              <p:cNvSpPr>
                <a:spLocks noRot="1" noChangeAspect="1" noMove="1" noResize="1" noEditPoints="1" noAdjustHandles="1" noChangeArrowheads="1" noChangeShapeType="1" noTextEdit="1"/>
              </p:cNvSpPr>
              <p:nvPr/>
            </p:nvSpPr>
            <p:spPr>
              <a:xfrm>
                <a:off x="3900577" y="1939398"/>
                <a:ext cx="3665234" cy="741550"/>
              </a:xfrm>
              <a:prstGeom prst="rect">
                <a:avLst/>
              </a:prstGeom>
              <a:blipFill>
                <a:blip r:embed="rId2"/>
                <a:stretch>
                  <a:fillRect/>
                </a:stretch>
              </a:blipFill>
            </p:spPr>
            <p:txBody>
              <a:bodyPr/>
              <a:lstStyle/>
              <a:p>
                <a:r>
                  <a:rPr lang="zh-CN" altLang="en-US">
                    <a:noFill/>
                  </a:rPr>
                  <a:t> </a:t>
                </a:r>
              </a:p>
            </p:txBody>
          </p:sp>
        </mc:Fallback>
      </mc:AlternateContent>
      <p:sp>
        <p:nvSpPr>
          <p:cNvPr id="8" name="文本框 7">
            <a:extLst>
              <a:ext uri="{FF2B5EF4-FFF2-40B4-BE49-F238E27FC236}">
                <a16:creationId xmlns:a16="http://schemas.microsoft.com/office/drawing/2014/main" id="{C8B29360-BD3C-46DA-885D-7B94CC1E3B49}"/>
              </a:ext>
            </a:extLst>
          </p:cNvPr>
          <p:cNvSpPr txBox="1"/>
          <p:nvPr/>
        </p:nvSpPr>
        <p:spPr>
          <a:xfrm>
            <a:off x="8672513" y="2095835"/>
            <a:ext cx="590550" cy="400110"/>
          </a:xfrm>
          <a:prstGeom prst="rect">
            <a:avLst/>
          </a:prstGeom>
          <a:noFill/>
        </p:spPr>
        <p:txBody>
          <a:bodyPr wrap="square" rtlCol="0">
            <a:spAutoFit/>
          </a:bodyPr>
          <a:lstStyle/>
          <a:p>
            <a:r>
              <a:rPr lang="en-US" altLang="zh-CN" sz="2000" dirty="0"/>
              <a:t>(3)</a:t>
            </a:r>
            <a:endParaRPr lang="zh-CN" altLang="en-US" sz="2000" dirty="0"/>
          </a:p>
        </p:txBody>
      </p:sp>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28AFF979-8A62-4C94-A685-A76F119A4ADE}"/>
                  </a:ext>
                </a:extLst>
              </p:cNvPr>
              <p:cNvSpPr/>
              <p:nvPr/>
            </p:nvSpPr>
            <p:spPr>
              <a:xfrm>
                <a:off x="2962935" y="2839512"/>
                <a:ext cx="6044860" cy="369332"/>
              </a:xfrm>
              <a:prstGeom prst="rect">
                <a:avLst/>
              </a:prstGeom>
              <a:solidFill>
                <a:schemeClr val="accent2">
                  <a:lumMod val="20000"/>
                  <a:lumOff val="80000"/>
                </a:schemeClr>
              </a:solidFill>
              <a:ln>
                <a:solidFill>
                  <a:schemeClr val="accent1"/>
                </a:solidFill>
              </a:ln>
            </p:spPr>
            <p:txBody>
              <a:bodyPr wrap="none">
                <a:spAutoFit/>
              </a:bodyPr>
              <a:lstStyle/>
              <a:p>
                <a14:m>
                  <m:oMath xmlns:m="http://schemas.openxmlformats.org/officeDocument/2006/math">
                    <m:r>
                      <a:rPr lang="nn-NO" altLang="zh-CN" i="1" dirty="0" smtClean="0">
                        <a:latin typeface="Cambria Math" panose="02040503050406030204" pitchFamily="18" charset="0"/>
                      </a:rPr>
                      <m:t>𝑓</m:t>
                    </m:r>
                    <m:r>
                      <a:rPr lang="nn-NO" altLang="zh-CN" i="1" dirty="0" smtClean="0">
                        <a:latin typeface="Cambria Math" panose="02040503050406030204" pitchFamily="18" charset="0"/>
                      </a:rPr>
                      <m:t>(</m:t>
                    </m:r>
                    <m:r>
                      <a:rPr lang="nn-NO" altLang="zh-CN" i="1" dirty="0" smtClean="0">
                        <a:latin typeface="Cambria Math" panose="02040503050406030204" pitchFamily="18" charset="0"/>
                      </a:rPr>
                      <m:t>𝑖</m:t>
                    </m:r>
                    <m:r>
                      <a:rPr lang="nn-NO" altLang="zh-CN" i="1" dirty="0" smtClean="0">
                        <a:latin typeface="Cambria Math" panose="02040503050406030204" pitchFamily="18" charset="0"/>
                      </a:rPr>
                      <m:t>) </m:t>
                    </m:r>
                  </m:oMath>
                </a14:m>
                <a:r>
                  <a:rPr lang="nn-NO" altLang="zh-CN" dirty="0"/>
                  <a:t>=  9, 16,  25,   35,   47,   63,   81,  104,  132, 165,  206,  256</a:t>
                </a:r>
                <a:endParaRPr lang="zh-CN" altLang="en-US" dirty="0"/>
              </a:p>
            </p:txBody>
          </p:sp>
        </mc:Choice>
        <mc:Fallback xmlns="">
          <p:sp>
            <p:nvSpPr>
              <p:cNvPr id="10" name="矩形 9">
                <a:extLst>
                  <a:ext uri="{FF2B5EF4-FFF2-40B4-BE49-F238E27FC236}">
                    <a16:creationId xmlns:a16="http://schemas.microsoft.com/office/drawing/2014/main" id="{28AFF979-8A62-4C94-A685-A76F119A4ADE}"/>
                  </a:ext>
                </a:extLst>
              </p:cNvPr>
              <p:cNvSpPr>
                <a:spLocks noRot="1" noChangeAspect="1" noMove="1" noResize="1" noEditPoints="1" noAdjustHandles="1" noChangeArrowheads="1" noChangeShapeType="1" noTextEdit="1"/>
              </p:cNvSpPr>
              <p:nvPr/>
            </p:nvSpPr>
            <p:spPr>
              <a:xfrm>
                <a:off x="2962935" y="2839512"/>
                <a:ext cx="6044860" cy="369332"/>
              </a:xfrm>
              <a:prstGeom prst="rect">
                <a:avLst/>
              </a:prstGeom>
              <a:blipFill>
                <a:blip r:embed="rId3"/>
                <a:stretch>
                  <a:fillRect l="-201" t="-8065" b="-24194"/>
                </a:stretch>
              </a:blipFill>
              <a:ln>
                <a:solidFill>
                  <a:schemeClr val="accent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32284704-173E-4029-8F93-09C2F74E6D29}"/>
                  </a:ext>
                </a:extLst>
              </p:cNvPr>
              <p:cNvSpPr txBox="1"/>
              <p:nvPr/>
            </p:nvSpPr>
            <p:spPr>
              <a:xfrm>
                <a:off x="2881919" y="3884283"/>
                <a:ext cx="6206892" cy="2416944"/>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𝐻</m:t>
                          </m:r>
                        </m:e>
                        <m:sub>
                          <m:r>
                            <a:rPr lang="en-US" altLang="zh-CN" sz="2000" b="0" i="1" smtClean="0">
                              <a:latin typeface="Cambria Math" panose="02040503050406030204" pitchFamily="18" charset="0"/>
                            </a:rPr>
                            <m:t>𝑚</m:t>
                          </m:r>
                        </m:sub>
                      </m:sSub>
                      <m:d>
                        <m:dPr>
                          <m:begChr m:val="["/>
                          <m:endChr m:val="]"/>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𝑘</m:t>
                          </m:r>
                        </m:e>
                      </m:d>
                      <m:r>
                        <a:rPr lang="en-US" altLang="zh-CN" sz="2000" b="0" i="1" smtClean="0">
                          <a:latin typeface="Cambria Math" panose="02040503050406030204" pitchFamily="18" charset="0"/>
                        </a:rPr>
                        <m:t>=</m:t>
                      </m:r>
                      <m:d>
                        <m:dPr>
                          <m:begChr m:val="{"/>
                          <m:endChr m:val=""/>
                          <m:ctrlPr>
                            <a:rPr lang="en-US" altLang="zh-CN" sz="2000" b="0" i="1" smtClean="0">
                              <a:latin typeface="Cambria Math" panose="02040503050406030204" pitchFamily="18" charset="0"/>
                            </a:rPr>
                          </m:ctrlPr>
                        </m:dPr>
                        <m:e>
                          <m:eqArr>
                            <m:eqArrPr>
                              <m:ctrlPr>
                                <a:rPr lang="en-US" altLang="zh-CN" sz="2000" b="0" i="1" smtClean="0">
                                  <a:latin typeface="Cambria Math" panose="02040503050406030204" pitchFamily="18" charset="0"/>
                                </a:rPr>
                              </m:ctrlPr>
                            </m:eqArrPr>
                            <m:e>
                              <m:r>
                                <a:rPr lang="en-US" altLang="zh-CN" sz="2000" b="0" i="1" smtClean="0">
                                  <a:latin typeface="Cambria Math" panose="02040503050406030204" pitchFamily="18" charset="0"/>
                                </a:rPr>
                                <m:t>             0,                   </m:t>
                              </m:r>
                              <m:r>
                                <a:rPr lang="en-US" altLang="zh-CN" sz="2000" b="0" i="1" smtClean="0">
                                  <a:latin typeface="Cambria Math" panose="02040503050406030204" pitchFamily="18" charset="0"/>
                                </a:rPr>
                                <m:t>𝑘</m:t>
                              </m:r>
                              <m:r>
                                <a:rPr lang="en-US" altLang="zh-CN" sz="2000" b="0" i="1" smtClean="0">
                                  <a:latin typeface="Cambria Math" panose="02040503050406030204" pitchFamily="18" charset="0"/>
                                </a:rPr>
                                <m:t>&lt;</m:t>
                              </m:r>
                              <m:r>
                                <a:rPr lang="en-US" altLang="zh-CN" sz="2000" b="0" i="1" smtClean="0">
                                  <a:latin typeface="Cambria Math" panose="02040503050406030204" pitchFamily="18" charset="0"/>
                                </a:rPr>
                                <m:t>𝑓</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𝑚</m:t>
                                  </m:r>
                                  <m:r>
                                    <a:rPr lang="en-US" altLang="zh-CN" sz="2000" b="0" i="1" smtClean="0">
                                      <a:latin typeface="Cambria Math" panose="02040503050406030204" pitchFamily="18" charset="0"/>
                                    </a:rPr>
                                    <m:t>−1</m:t>
                                  </m:r>
                                </m:e>
                              </m:d>
                              <m:r>
                                <a:rPr lang="en-US" altLang="zh-CN" sz="2000" b="0" i="1" smtClean="0">
                                  <a:latin typeface="Cambria Math" panose="02040503050406030204" pitchFamily="18" charset="0"/>
                                </a:rPr>
                                <m:t>                </m:t>
                              </m:r>
                            </m:e>
                            <m:e>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𝑘</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𝑓</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𝑚</m:t>
                                      </m:r>
                                      <m:r>
                                        <a:rPr lang="en-US" altLang="zh-CN" sz="2000" b="0" i="1" smtClean="0">
                                          <a:latin typeface="Cambria Math" panose="02040503050406030204" pitchFamily="18" charset="0"/>
                                        </a:rPr>
                                        <m:t>−1</m:t>
                                      </m:r>
                                    </m:e>
                                  </m:d>
                                </m:num>
                                <m:den>
                                  <m:r>
                                    <a:rPr lang="en-US" altLang="zh-CN" sz="2000" b="0" i="1" smtClean="0">
                                      <a:latin typeface="Cambria Math" panose="02040503050406030204" pitchFamily="18" charset="0"/>
                                    </a:rPr>
                                    <m:t>𝑓</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𝑚</m:t>
                                      </m:r>
                                    </m:e>
                                  </m:d>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𝑓</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𝑚</m:t>
                                  </m:r>
                                  <m:r>
                                    <a:rPr lang="en-US" altLang="zh-CN" sz="2000" b="0" i="1" smtClean="0">
                                      <a:latin typeface="Cambria Math" panose="02040503050406030204" pitchFamily="18" charset="0"/>
                                    </a:rPr>
                                    <m:t>−1)</m:t>
                                  </m:r>
                                </m:den>
                              </m:f>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𝑓</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𝑚</m:t>
                                  </m:r>
                                  <m:r>
                                    <a:rPr lang="en-US" altLang="zh-CN" sz="2000" b="0" i="1" smtClean="0">
                                      <a:latin typeface="Cambria Math" panose="02040503050406030204" pitchFamily="18" charset="0"/>
                                    </a:rPr>
                                    <m:t>−1</m:t>
                                  </m:r>
                                </m:e>
                              </m:d>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𝑘</m:t>
                              </m:r>
                              <m:r>
                                <a:rPr lang="en-US" altLang="zh-CN" sz="2000" b="0" i="1" smtClean="0">
                                  <a:latin typeface="Cambria Math" panose="02040503050406030204" pitchFamily="18" charset="0"/>
                                </a:rPr>
                                <m:t>&lt;</m:t>
                              </m:r>
                              <m:r>
                                <a:rPr lang="en-US" altLang="zh-CN" sz="2000" b="0" i="1" smtClean="0">
                                  <a:latin typeface="Cambria Math" panose="02040503050406030204" pitchFamily="18" charset="0"/>
                                </a:rPr>
                                <m:t>𝑓</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𝑚</m:t>
                              </m:r>
                              <m:r>
                                <a:rPr lang="en-US" altLang="zh-CN" sz="2000" b="0" i="1" smtClean="0">
                                  <a:latin typeface="Cambria Math" panose="02040503050406030204" pitchFamily="18" charset="0"/>
                                </a:rPr>
                                <m:t>)</m:t>
                              </m:r>
                            </m:e>
                            <m:e>
                              <m:r>
                                <a:rPr lang="en-US" altLang="zh-CN" sz="2000" b="0" i="1" smtClean="0">
                                  <a:latin typeface="Cambria Math" panose="02040503050406030204" pitchFamily="18" charset="0"/>
                                </a:rPr>
                                <m:t>           1,                   </m:t>
                              </m:r>
                              <m:r>
                                <a:rPr lang="en-US" altLang="zh-CN" sz="2000" b="0" i="1" smtClean="0">
                                  <a:latin typeface="Cambria Math" panose="02040503050406030204" pitchFamily="18" charset="0"/>
                                </a:rPr>
                                <m:t>𝑘</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𝑓</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𝑚</m:t>
                                  </m:r>
                                </m:e>
                              </m:d>
                              <m:r>
                                <a:rPr lang="en-US" altLang="zh-CN" sz="2000" b="0" i="1" smtClean="0">
                                  <a:latin typeface="Cambria Math" panose="02040503050406030204" pitchFamily="18" charset="0"/>
                                </a:rPr>
                                <m:t>                   </m:t>
                              </m:r>
                            </m:e>
                            <m:e>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𝑓</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𝑚</m:t>
                                      </m:r>
                                      <m:r>
                                        <a:rPr lang="en-US" altLang="zh-CN" sz="2000" b="0" i="1" smtClean="0">
                                          <a:latin typeface="Cambria Math" panose="02040503050406030204" pitchFamily="18" charset="0"/>
                                        </a:rPr>
                                        <m:t>+1</m:t>
                                      </m:r>
                                    </m:e>
                                  </m:d>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𝑘</m:t>
                                  </m:r>
                                </m:num>
                                <m:den>
                                  <m:r>
                                    <a:rPr lang="en-US" altLang="zh-CN" sz="2000" b="0" i="1" smtClean="0">
                                      <a:latin typeface="Cambria Math" panose="02040503050406030204" pitchFamily="18" charset="0"/>
                                    </a:rPr>
                                    <m:t>𝑓</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𝑚</m:t>
                                      </m:r>
                                      <m:r>
                                        <a:rPr lang="en-US" altLang="zh-CN" sz="2000" b="0" i="1" smtClean="0">
                                          <a:latin typeface="Cambria Math" panose="02040503050406030204" pitchFamily="18" charset="0"/>
                                        </a:rPr>
                                        <m:t>+1</m:t>
                                      </m:r>
                                    </m:e>
                                  </m:d>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𝑓</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𝑚</m:t>
                                  </m:r>
                                  <m:r>
                                    <a:rPr lang="en-US" altLang="zh-CN" sz="2000" b="0" i="1" smtClean="0">
                                      <a:latin typeface="Cambria Math" panose="02040503050406030204" pitchFamily="18" charset="0"/>
                                    </a:rPr>
                                    <m:t>)</m:t>
                                  </m:r>
                                </m:den>
                              </m:f>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𝑓</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𝑚</m:t>
                                  </m:r>
                                </m:e>
                              </m:d>
                              <m:r>
                                <a:rPr lang="en-US" altLang="zh-CN" sz="2000" b="0" i="1" smtClean="0">
                                  <a:latin typeface="Cambria Math" panose="02040503050406030204" pitchFamily="18" charset="0"/>
                                </a:rPr>
                                <m:t>&lt;</m:t>
                              </m:r>
                              <m:r>
                                <a:rPr lang="en-US" altLang="zh-CN" sz="2000" b="0" i="1" smtClean="0">
                                  <a:latin typeface="Cambria Math" panose="02040503050406030204" pitchFamily="18" charset="0"/>
                                </a:rPr>
                                <m:t>𝑘</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𝑓</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𝑚</m:t>
                              </m:r>
                              <m:r>
                                <a:rPr lang="en-US" altLang="zh-CN" sz="2000" b="0" i="1" smtClean="0">
                                  <a:latin typeface="Cambria Math" panose="02040503050406030204" pitchFamily="18" charset="0"/>
                                </a:rPr>
                                <m:t>+1)</m:t>
                              </m:r>
                            </m:e>
                            <m:e>
                              <m:r>
                                <a:rPr lang="en-US" altLang="zh-CN" sz="2000" b="0" i="1" smtClean="0">
                                  <a:latin typeface="Cambria Math" panose="02040503050406030204" pitchFamily="18" charset="0"/>
                                </a:rPr>
                                <m:t>0,                    </m:t>
                              </m:r>
                              <m:r>
                                <a:rPr lang="en-US" altLang="zh-CN" sz="2000" b="0" i="1" smtClean="0">
                                  <a:latin typeface="Cambria Math" panose="02040503050406030204" pitchFamily="18" charset="0"/>
                                </a:rPr>
                                <m:t>𝑘</m:t>
                              </m:r>
                              <m:r>
                                <a:rPr lang="en-US" altLang="zh-CN" sz="2000" b="0" i="1" smtClean="0">
                                  <a:latin typeface="Cambria Math" panose="02040503050406030204" pitchFamily="18" charset="0"/>
                                </a:rPr>
                                <m:t>&gt;</m:t>
                              </m:r>
                              <m:r>
                                <a:rPr lang="en-US" altLang="zh-CN" sz="2000" b="0" i="1" smtClean="0">
                                  <a:latin typeface="Cambria Math" panose="02040503050406030204" pitchFamily="18" charset="0"/>
                                </a:rPr>
                                <m:t>𝑓</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𝑚</m:t>
                                  </m:r>
                                  <m:r>
                                    <a:rPr lang="en-US" altLang="zh-CN" sz="2000" b="0" i="1" smtClean="0">
                                      <a:latin typeface="Cambria Math" panose="02040503050406030204" pitchFamily="18" charset="0"/>
                                    </a:rPr>
                                    <m:t>+1</m:t>
                                  </m:r>
                                </m:e>
                              </m:d>
                              <m:r>
                                <a:rPr lang="en-US" altLang="zh-CN" sz="2000" b="0" i="1" smtClean="0">
                                  <a:latin typeface="Cambria Math" panose="02040503050406030204" pitchFamily="18" charset="0"/>
                                </a:rPr>
                                <m:t> </m:t>
                              </m:r>
                            </m:e>
                          </m:eqArr>
                        </m:e>
                      </m:d>
                    </m:oMath>
                  </m:oMathPara>
                </a14:m>
                <a:endParaRPr lang="zh-CN" altLang="en-US" sz="2000" dirty="0"/>
              </a:p>
            </p:txBody>
          </p:sp>
        </mc:Choice>
        <mc:Fallback xmlns="">
          <p:sp>
            <p:nvSpPr>
              <p:cNvPr id="12" name="文本框 11">
                <a:extLst>
                  <a:ext uri="{FF2B5EF4-FFF2-40B4-BE49-F238E27FC236}">
                    <a16:creationId xmlns:a16="http://schemas.microsoft.com/office/drawing/2014/main" id="{32284704-173E-4029-8F93-09C2F74E6D29}"/>
                  </a:ext>
                </a:extLst>
              </p:cNvPr>
              <p:cNvSpPr txBox="1">
                <a:spLocks noRot="1" noChangeAspect="1" noMove="1" noResize="1" noEditPoints="1" noAdjustHandles="1" noChangeArrowheads="1" noChangeShapeType="1" noTextEdit="1"/>
              </p:cNvSpPr>
              <p:nvPr/>
            </p:nvSpPr>
            <p:spPr>
              <a:xfrm>
                <a:off x="2881919" y="3884283"/>
                <a:ext cx="6206892" cy="2416944"/>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39052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A/D conversion</a:t>
            </a:r>
            <a:endParaRPr lang="zh-CN" altLang="en-US" dirty="0"/>
          </a:p>
        </p:txBody>
      </p:sp>
      <p:sp>
        <p:nvSpPr>
          <p:cNvPr id="3" name="内容占位符 2"/>
          <p:cNvSpPr>
            <a:spLocks noGrp="1"/>
          </p:cNvSpPr>
          <p:nvPr>
            <p:ph idx="1"/>
          </p:nvPr>
        </p:nvSpPr>
        <p:spPr/>
        <p:txBody>
          <a:bodyPr/>
          <a:lstStyle/>
          <a:p>
            <a:r>
              <a:rPr lang="en-US" altLang="zh-CN" dirty="0"/>
              <a:t>Convert analogue signals in digital form</a:t>
            </a:r>
            <a:endParaRPr lang="zh-CN" altLang="en-US" dirty="0"/>
          </a:p>
        </p:txBody>
      </p:sp>
      <p:sp>
        <p:nvSpPr>
          <p:cNvPr id="5" name="页脚占位符 4"/>
          <p:cNvSpPr>
            <a:spLocks noGrp="1"/>
          </p:cNvSpPr>
          <p:nvPr>
            <p:ph type="ftr" sz="quarter" idx="11"/>
          </p:nvPr>
        </p:nvSpPr>
        <p:spPr/>
        <p:txBody>
          <a:bodyPr/>
          <a:lstStyle/>
          <a:p>
            <a:pPr>
              <a:defRPr/>
            </a:pPr>
            <a:r>
              <a:rPr lang="en-US" altLang="zh-TW"/>
              <a:t>Speech Recognition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solidFill>
                  <a:schemeClr val="tx1"/>
                </a:solidFill>
              </a:rPr>
              <a:pPr>
                <a:defRPr/>
              </a:pPr>
              <a:t>4</a:t>
            </a:fld>
            <a:endParaRPr lang="en-US" altLang="zh-TW">
              <a:solidFill>
                <a:schemeClr val="tx1"/>
              </a:solidFill>
            </a:endParaRPr>
          </a:p>
        </p:txBody>
      </p:sp>
      <p:pic>
        <p:nvPicPr>
          <p:cNvPr id="7" name="Picture 4" descr="VocalTrac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2154" y="1606033"/>
            <a:ext cx="2376487" cy="2265363"/>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2011123" y="4029958"/>
            <a:ext cx="2536272" cy="369332"/>
          </a:xfrm>
          <a:prstGeom prst="rect">
            <a:avLst/>
          </a:prstGeom>
        </p:spPr>
        <p:txBody>
          <a:bodyPr wrap="none">
            <a:spAutoFit/>
          </a:bodyPr>
          <a:lstStyle/>
          <a:p>
            <a:r>
              <a:rPr lang="en-US" altLang="zh-CN" dirty="0">
                <a:latin typeface="微软雅黑" panose="020B0503020204020204" pitchFamily="34" charset="-122"/>
                <a:ea typeface="微软雅黑" panose="020B0503020204020204" pitchFamily="34" charset="-122"/>
              </a:rPr>
              <a:t>Sound pressure wave</a:t>
            </a:r>
            <a:endParaRPr lang="zh-CN" altLang="en-US" dirty="0">
              <a:latin typeface="微软雅黑" panose="020B0503020204020204" pitchFamily="34" charset="-122"/>
              <a:ea typeface="微软雅黑" panose="020B0503020204020204" pitchFamily="34" charset="-122"/>
            </a:endParaRPr>
          </a:p>
        </p:txBody>
      </p:sp>
      <p:sp>
        <p:nvSpPr>
          <p:cNvPr id="11" name="右箭头 10"/>
          <p:cNvSpPr/>
          <p:nvPr/>
        </p:nvSpPr>
        <p:spPr>
          <a:xfrm>
            <a:off x="4589050" y="2785342"/>
            <a:ext cx="547119" cy="352829"/>
          </a:xfrm>
          <a:prstGeom prst="rightArrow">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rotWithShape="1">
          <a:blip r:embed="rId5"/>
          <a:srcRect b="12007"/>
          <a:stretch/>
        </p:blipFill>
        <p:spPr>
          <a:xfrm>
            <a:off x="5361001" y="2231573"/>
            <a:ext cx="4872128" cy="1460365"/>
          </a:xfrm>
          <a:prstGeom prst="rect">
            <a:avLst/>
          </a:prstGeom>
        </p:spPr>
      </p:pic>
      <p:sp>
        <p:nvSpPr>
          <p:cNvPr id="15" name="文本框 14"/>
          <p:cNvSpPr txBox="1"/>
          <p:nvPr/>
        </p:nvSpPr>
        <p:spPr>
          <a:xfrm>
            <a:off x="6911694" y="3986127"/>
            <a:ext cx="1770743" cy="400110"/>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“你好”</a:t>
            </a:r>
          </a:p>
        </p:txBody>
      </p:sp>
      <p:pic>
        <p:nvPicPr>
          <p:cNvPr id="12" name="440-660hz-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912154" y="5045458"/>
            <a:ext cx="609600" cy="609600"/>
          </a:xfrm>
          <a:prstGeom prst="rect">
            <a:avLst/>
          </a:prstGeom>
        </p:spPr>
      </p:pic>
    </p:spTree>
    <p:extLst>
      <p:ext uri="{BB962C8B-B14F-4D97-AF65-F5344CB8AC3E}">
        <p14:creationId xmlns:p14="http://schemas.microsoft.com/office/powerpoint/2010/main" val="40757663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0" fill="hold"/>
                                        <p:tgtEl>
                                          <p:spTgt spid="12"/>
                                        </p:tgtEl>
                                      </p:cBhvr>
                                    </p:cmd>
                                  </p:childTnLst>
                                </p:cTn>
                              </p:par>
                            </p:childTnLst>
                          </p:cTn>
                        </p:par>
                      </p:childTnLst>
                    </p:cTn>
                  </p:par>
                </p:childTnLst>
              </p:cTn>
              <p:nextCondLst>
                <p:cond evt="onClick" delay="0">
                  <p:tgtEl>
                    <p:spTgt spid="12"/>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794569-10DE-4C16-AA6C-11066DF0FDF3}"/>
              </a:ext>
            </a:extLst>
          </p:cNvPr>
          <p:cNvSpPr>
            <a:spLocks noGrp="1"/>
          </p:cNvSpPr>
          <p:nvPr>
            <p:ph type="title"/>
          </p:nvPr>
        </p:nvSpPr>
        <p:spPr/>
        <p:txBody>
          <a:bodyPr/>
          <a:lstStyle/>
          <a:p>
            <a:r>
              <a:rPr lang="en-US" altLang="zh-CN" dirty="0"/>
              <a:t>An example of Mel-Filter Bank computation</a:t>
            </a:r>
            <a:endParaRPr lang="zh-CN" altLang="en-US" dirty="0"/>
          </a:p>
        </p:txBody>
      </p:sp>
      <p:sp>
        <p:nvSpPr>
          <p:cNvPr id="3" name="内容占位符 2">
            <a:extLst>
              <a:ext uri="{FF2B5EF4-FFF2-40B4-BE49-F238E27FC236}">
                <a16:creationId xmlns:a16="http://schemas.microsoft.com/office/drawing/2014/main" id="{787AB0DE-1C4C-473C-9EC0-2C8D33F96955}"/>
              </a:ext>
            </a:extLst>
          </p:cNvPr>
          <p:cNvSpPr>
            <a:spLocks noGrp="1"/>
          </p:cNvSpPr>
          <p:nvPr>
            <p:ph idx="1"/>
          </p:nvPr>
        </p:nvSpPr>
        <p:spPr/>
        <p:txBody>
          <a:bodyPr/>
          <a:lstStyle/>
          <a:p>
            <a:r>
              <a:rPr lang="en-US" altLang="zh-CN" dirty="0"/>
              <a:t>A Mel-</a:t>
            </a:r>
            <a:r>
              <a:rPr lang="en-US" altLang="zh-CN" dirty="0" err="1"/>
              <a:t>filterbank</a:t>
            </a:r>
            <a:r>
              <a:rPr lang="en-US" altLang="zh-CN" dirty="0"/>
              <a:t> containing 10 filters. This </a:t>
            </a:r>
            <a:r>
              <a:rPr lang="en-US" altLang="zh-CN" dirty="0" err="1"/>
              <a:t>filterbank</a:t>
            </a:r>
            <a:r>
              <a:rPr lang="en-US" altLang="zh-CN" dirty="0"/>
              <a:t> starts at 0Hz and ends at 8000Hz. This is a guide only, the worked example above starts at 300Hz.</a:t>
            </a:r>
            <a:endParaRPr lang="zh-CN" altLang="en-US" dirty="0"/>
          </a:p>
        </p:txBody>
      </p:sp>
      <p:sp>
        <p:nvSpPr>
          <p:cNvPr id="4" name="页脚占位符 3">
            <a:extLst>
              <a:ext uri="{FF2B5EF4-FFF2-40B4-BE49-F238E27FC236}">
                <a16:creationId xmlns:a16="http://schemas.microsoft.com/office/drawing/2014/main" id="{5C8A404E-3A40-4553-A332-A67FCCF05134}"/>
              </a:ext>
            </a:extLst>
          </p:cNvPr>
          <p:cNvSpPr>
            <a:spLocks noGrp="1"/>
          </p:cNvSpPr>
          <p:nvPr>
            <p:ph type="ftr" sz="quarter" idx="11"/>
          </p:nvPr>
        </p:nvSpPr>
        <p:spPr/>
        <p:txBody>
          <a:bodyPr/>
          <a:lstStyle/>
          <a:p>
            <a:pPr>
              <a:defRPr/>
            </a:pPr>
            <a:r>
              <a:rPr lang="en-US" altLang="zh-TW"/>
              <a:t>Speech Recognition</a:t>
            </a:r>
          </a:p>
        </p:txBody>
      </p:sp>
      <p:sp>
        <p:nvSpPr>
          <p:cNvPr id="5" name="灯片编号占位符 4">
            <a:extLst>
              <a:ext uri="{FF2B5EF4-FFF2-40B4-BE49-F238E27FC236}">
                <a16:creationId xmlns:a16="http://schemas.microsoft.com/office/drawing/2014/main" id="{1148B94E-4F1C-4A84-8DCD-10B5B5777A27}"/>
              </a:ext>
            </a:extLst>
          </p:cNvPr>
          <p:cNvSpPr>
            <a:spLocks noGrp="1"/>
          </p:cNvSpPr>
          <p:nvPr>
            <p:ph type="sldNum" sz="quarter" idx="12"/>
          </p:nvPr>
        </p:nvSpPr>
        <p:spPr/>
        <p:txBody>
          <a:bodyPr/>
          <a:lstStyle/>
          <a:p>
            <a:pPr>
              <a:defRPr/>
            </a:pPr>
            <a:fld id="{B9CD4CCB-73CB-499F-9483-72A1F6A46DBE}" type="slidenum">
              <a:rPr lang="zh-TW" altLang="en-US" smtClean="0"/>
              <a:pPr>
                <a:defRPr/>
              </a:pPr>
              <a:t>40</a:t>
            </a:fld>
            <a:endParaRPr lang="en-US" altLang="zh-TW" dirty="0"/>
          </a:p>
        </p:txBody>
      </p:sp>
      <p:pic>
        <p:nvPicPr>
          <p:cNvPr id="27650" name="Picture 2" descr="Plot of 10 filter Mel Filterbank">
            <a:extLst>
              <a:ext uri="{FF2B5EF4-FFF2-40B4-BE49-F238E27FC236}">
                <a16:creationId xmlns:a16="http://schemas.microsoft.com/office/drawing/2014/main" id="{1481AD4E-E686-431D-A9CE-553D1B87D3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0887" y="2152650"/>
            <a:ext cx="533400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2620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Mel-Filter Bank (Cont.)</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endParaRPr lang="en-US" altLang="zh-CN" dirty="0"/>
              </a:p>
              <a:p>
                <a:endParaRPr lang="en-US" altLang="zh-CN" dirty="0"/>
              </a:p>
              <a:p>
                <a:endParaRPr lang="en-US" altLang="zh-CN" dirty="0"/>
              </a:p>
              <a:p>
                <a:endParaRPr lang="en-US" altLang="zh-CN" dirty="0"/>
              </a:p>
              <a:p>
                <a:endParaRPr lang="en-US" altLang="zh-CN" dirty="0"/>
              </a:p>
              <a:p>
                <a:r>
                  <a:rPr lang="en-US" altLang="zh-CN" dirty="0"/>
                  <a:t>How many number of </a:t>
                </a:r>
                <a:r>
                  <a:rPr lang="en-US" altLang="zh-CN" dirty="0" err="1"/>
                  <a:t>mel</a:t>
                </a:r>
                <a:r>
                  <a:rPr lang="en-US" altLang="zh-CN" dirty="0"/>
                  <a:t>-filter channels?</a:t>
                </a:r>
              </a:p>
              <a:p>
                <a14:m>
                  <m:oMath xmlns:m="http://schemas.openxmlformats.org/officeDocument/2006/math">
                    <m:r>
                      <a:rPr lang="zh-CN" altLang="en-US" i="1" smtClean="0">
                        <a:latin typeface="Cambria Math" panose="02040503050406030204" pitchFamily="18" charset="0"/>
                      </a:rPr>
                      <m:t>≈</m:t>
                    </m:r>
                    <m:r>
                      <a:rPr lang="en-US" altLang="zh-CN" b="0" i="1" smtClean="0">
                        <a:latin typeface="Cambria Math" panose="02040503050406030204" pitchFamily="18" charset="0"/>
                      </a:rPr>
                      <m:t>20</m:t>
                    </m:r>
                  </m:oMath>
                </a14:m>
                <a:r>
                  <a:rPr lang="en-US" altLang="zh-CN" dirty="0"/>
                  <a:t>          	for GMM-HMM based ASR</a:t>
                </a:r>
              </a:p>
              <a:p>
                <a14:m>
                  <m:oMath xmlns:m="http://schemas.openxmlformats.org/officeDocument/2006/math">
                    <m:r>
                      <a:rPr lang="en-US" altLang="zh-CN" i="1">
                        <a:latin typeface="Cambria Math" panose="02040503050406030204" pitchFamily="18" charset="0"/>
                      </a:rPr>
                      <m:t>20</m:t>
                    </m:r>
                    <m:r>
                      <a:rPr lang="en-US" altLang="zh-CN" b="0" i="1" smtClean="0">
                        <a:latin typeface="Cambria Math" panose="02040503050406030204" pitchFamily="18" charset="0"/>
                      </a:rPr>
                      <m:t>~40</m:t>
                    </m:r>
                  </m:oMath>
                </a14:m>
                <a:r>
                  <a:rPr lang="en-US" altLang="zh-CN" dirty="0"/>
                  <a:t>	for DNN-HMM based ASR</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767"/>
                </a:stretch>
              </a:blipFill>
            </p:spPr>
            <p:txBody>
              <a:bodyPr/>
              <a:lstStyle/>
              <a:p>
                <a:r>
                  <a:rPr lang="zh-CN" altLang="en-US">
                    <a:noFill/>
                  </a:rPr>
                  <a:t> </a:t>
                </a:r>
              </a:p>
            </p:txBody>
          </p:sp>
        </mc:Fallback>
      </mc:AlternateContent>
      <p:sp>
        <p:nvSpPr>
          <p:cNvPr id="5" name="页脚占位符 4"/>
          <p:cNvSpPr>
            <a:spLocks noGrp="1"/>
          </p:cNvSpPr>
          <p:nvPr>
            <p:ph type="ftr" sz="quarter" idx="11"/>
          </p:nvPr>
        </p:nvSpPr>
        <p:spPr/>
        <p:txBody>
          <a:bodyPr/>
          <a:lstStyle/>
          <a:p>
            <a:pPr>
              <a:defRPr/>
            </a:pPr>
            <a:r>
              <a:rPr lang="en-US" altLang="zh-TW"/>
              <a:t>Speech Recognition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41</a:t>
            </a:fld>
            <a:endParaRPr lang="en-US" altLang="zh-TW"/>
          </a:p>
        </p:txBody>
      </p:sp>
      <mc:AlternateContent xmlns:mc="http://schemas.openxmlformats.org/markup-compatibility/2006" xmlns:a14="http://schemas.microsoft.com/office/drawing/2010/main">
        <mc:Choice Requires="a14">
          <p:sp>
            <p:nvSpPr>
              <p:cNvPr id="7" name="文本框 6"/>
              <p:cNvSpPr txBox="1"/>
              <p:nvPr/>
            </p:nvSpPr>
            <p:spPr>
              <a:xfrm>
                <a:off x="4764883" y="955400"/>
                <a:ext cx="2731902" cy="8044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𝑌</m:t>
                          </m:r>
                        </m:e>
                        <m:sub>
                          <m:r>
                            <a:rPr lang="en-US" altLang="zh-CN" sz="2000" b="0" i="1" smtClean="0">
                              <a:latin typeface="Cambria Math" panose="02040503050406030204" pitchFamily="18" charset="0"/>
                            </a:rPr>
                            <m:t>𝑡</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𝑚</m:t>
                      </m:r>
                      <m:r>
                        <a:rPr lang="en-US" altLang="zh-CN" sz="2000" b="0" i="1" smtClean="0">
                          <a:latin typeface="Cambria Math" panose="02040503050406030204" pitchFamily="18" charset="0"/>
                        </a:rPr>
                        <m:t>]</m:t>
                      </m:r>
                      <m:r>
                        <a:rPr lang="en-US" altLang="zh-CN" i="1">
                          <a:latin typeface="Cambria Math" panose="02040503050406030204" pitchFamily="18" charset="0"/>
                        </a:rPr>
                        <m:t>=</m:t>
                      </m:r>
                      <m:nary>
                        <m:naryPr>
                          <m:chr m:val="∑"/>
                          <m:ctrlPr>
                            <a:rPr lang="en-US" altLang="zh-CN" i="1">
                              <a:latin typeface="Cambria Math" panose="02040503050406030204" pitchFamily="18" charset="0"/>
                            </a:rPr>
                          </m:ctrlPr>
                        </m:naryPr>
                        <m:sub>
                          <m:r>
                            <m:rPr>
                              <m:brk m:alnAt="23"/>
                            </m:rPr>
                            <a:rPr lang="en-US" altLang="zh-CN" i="1">
                              <a:latin typeface="Cambria Math" panose="02040503050406030204" pitchFamily="18" charset="0"/>
                            </a:rPr>
                            <m:t>𝑘</m:t>
                          </m:r>
                          <m:r>
                            <a:rPr lang="en-US" altLang="zh-CN" i="1">
                              <a:latin typeface="Cambria Math" panose="02040503050406030204" pitchFamily="18" charset="0"/>
                            </a:rPr>
                            <m:t>=1</m:t>
                          </m:r>
                        </m:sub>
                        <m:sup>
                          <m:r>
                            <a:rPr lang="en-US" altLang="zh-CN" i="1">
                              <a:latin typeface="Cambria Math" panose="02040503050406030204" pitchFamily="18" charset="0"/>
                            </a:rPr>
                            <m:t>𝑁</m:t>
                          </m:r>
                        </m:sup>
                        <m:e>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𝐻</m:t>
                              </m:r>
                            </m:e>
                            <m:sub>
                              <m:r>
                                <a:rPr lang="en-US" altLang="zh-CN" i="1">
                                  <a:latin typeface="Cambria Math" panose="02040503050406030204" pitchFamily="18" charset="0"/>
                                </a:rPr>
                                <m:t>𝑚</m:t>
                              </m:r>
                            </m:sub>
                          </m:sSub>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𝑘</m:t>
                              </m:r>
                            </m:e>
                          </m:d>
                          <m:sSup>
                            <m:sSupPr>
                              <m:ctrlPr>
                                <a:rPr lang="en-US" altLang="zh-CN" b="0" i="1" smtClean="0">
                                  <a:latin typeface="Cambria Math" panose="02040503050406030204" pitchFamily="18" charset="0"/>
                                </a:rPr>
                              </m:ctrlPr>
                            </m:sSupPr>
                            <m:e>
                              <m:d>
                                <m:dPr>
                                  <m:begChr m:val="|"/>
                                  <m:endChr m:val="|"/>
                                  <m:ctrlPr>
                                    <a:rPr lang="en-US" altLang="zh-CN" b="0" i="1" smtClean="0">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𝑋</m:t>
                                      </m:r>
                                    </m:e>
                                    <m:sub>
                                      <m:r>
                                        <a:rPr lang="en-US" altLang="zh-CN" i="1">
                                          <a:latin typeface="Cambria Math" panose="02040503050406030204" pitchFamily="18" charset="0"/>
                                        </a:rPr>
                                        <m:t>𝑡</m:t>
                                      </m:r>
                                    </m:sub>
                                  </m:sSub>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𝑘</m:t>
                                      </m:r>
                                    </m:e>
                                  </m:d>
                                </m:e>
                              </m:d>
                            </m:e>
                            <m:sup>
                              <m:r>
                                <a:rPr lang="en-US" altLang="zh-CN" b="0" i="1" smtClean="0">
                                  <a:latin typeface="Cambria Math" panose="02040503050406030204" pitchFamily="18" charset="0"/>
                                </a:rPr>
                                <m:t>2</m:t>
                              </m:r>
                            </m:sup>
                          </m:sSup>
                        </m:e>
                      </m:nary>
                    </m:oMath>
                  </m:oMathPara>
                </a14:m>
                <a:endParaRPr lang="zh-CN" alt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4764883" y="955400"/>
                <a:ext cx="2731902" cy="804451"/>
              </a:xfrm>
              <a:prstGeom prst="rect">
                <a:avLst/>
              </a:prstGeom>
              <a:blipFill>
                <a:blip r:embed="rId4"/>
                <a:stretch>
                  <a:fillRect/>
                </a:stretch>
              </a:blipFill>
            </p:spPr>
            <p:txBody>
              <a:bodyPr/>
              <a:lstStyle/>
              <a:p>
                <a:r>
                  <a:rPr lang="zh-CN" altLang="en-US">
                    <a:noFill/>
                  </a:rPr>
                  <a:t> </a:t>
                </a:r>
              </a:p>
            </p:txBody>
          </p:sp>
        </mc:Fallback>
      </mc:AlternateContent>
      <p:sp>
        <p:nvSpPr>
          <p:cNvPr id="8" name="文本框 7"/>
          <p:cNvSpPr txBox="1"/>
          <p:nvPr/>
        </p:nvSpPr>
        <p:spPr>
          <a:xfrm>
            <a:off x="3686187" y="1915886"/>
            <a:ext cx="5327184" cy="707886"/>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where  </a:t>
            </a:r>
            <a:r>
              <a:rPr lang="en-US" altLang="zh-CN" sz="2000" i="1" dirty="0">
                <a:latin typeface="Times New Roman" panose="02020603050405020304" pitchFamily="18" charset="0"/>
                <a:cs typeface="Times New Roman" panose="02020603050405020304" pitchFamily="18" charset="0"/>
              </a:rPr>
              <a:t>k</a:t>
            </a:r>
            <a:r>
              <a:rPr lang="en-US" altLang="zh-CN" sz="2000" dirty="0">
                <a:latin typeface="Times New Roman" panose="02020603050405020304" pitchFamily="18" charset="0"/>
                <a:cs typeface="Times New Roman" panose="02020603050405020304" pitchFamily="18" charset="0"/>
              </a:rPr>
              <a:t>:   DFT bin number (1,…,</a:t>
            </a:r>
            <a:r>
              <a:rPr lang="en-US" altLang="zh-CN" sz="2000" i="1" dirty="0">
                <a:latin typeface="Times New Roman" panose="02020603050405020304" pitchFamily="18" charset="0"/>
                <a:cs typeface="Times New Roman" panose="02020603050405020304" pitchFamily="18" charset="0"/>
              </a:rPr>
              <a:t>N</a:t>
            </a:r>
            <a:r>
              <a:rPr lang="en-US" altLang="zh-CN" sz="2000" dirty="0">
                <a:latin typeface="Times New Roman" panose="02020603050405020304" pitchFamily="18" charset="0"/>
                <a:cs typeface="Times New Roman" panose="02020603050405020304" pitchFamily="18" charset="0"/>
              </a:rPr>
              <a:t>) </a:t>
            </a:r>
          </a:p>
          <a:p>
            <a:r>
              <a:rPr lang="en-US" altLang="zh-CN" sz="2000" dirty="0">
                <a:latin typeface="Times New Roman" panose="02020603050405020304" pitchFamily="18" charset="0"/>
                <a:cs typeface="Times New Roman" panose="02020603050405020304" pitchFamily="18" charset="0"/>
              </a:rPr>
              <a:t>            </a:t>
            </a:r>
            <a:r>
              <a:rPr lang="en-US" altLang="zh-CN" sz="2000" i="1" dirty="0">
                <a:latin typeface="Times New Roman" panose="02020603050405020304" pitchFamily="18" charset="0"/>
                <a:cs typeface="Times New Roman" panose="02020603050405020304" pitchFamily="18" charset="0"/>
              </a:rPr>
              <a:t>m</a:t>
            </a: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mel</a:t>
            </a:r>
            <a:r>
              <a:rPr lang="en-US" altLang="zh-CN" sz="2000" dirty="0">
                <a:latin typeface="Times New Roman" panose="02020603050405020304" pitchFamily="18" charset="0"/>
                <a:cs typeface="Times New Roman" panose="02020603050405020304" pitchFamily="18" charset="0"/>
              </a:rPr>
              <a:t>-filter bank number (1,…,</a:t>
            </a:r>
            <a:r>
              <a:rPr lang="en-US" altLang="zh-CN" sz="2000" i="1" dirty="0">
                <a:latin typeface="Times New Roman" panose="02020603050405020304" pitchFamily="18" charset="0"/>
                <a:cs typeface="Times New Roman" panose="02020603050405020304" pitchFamily="18" charset="0"/>
              </a:rPr>
              <a:t>M</a:t>
            </a:r>
            <a:r>
              <a:rPr lang="en-US" altLang="zh-CN" sz="2000" dirty="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4666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MFCC-based front end for ASR</a:t>
            </a:r>
            <a:endParaRPr lang="zh-CN" altLang="en-US" dirty="0"/>
          </a:p>
        </p:txBody>
      </p:sp>
      <p:sp>
        <p:nvSpPr>
          <p:cNvPr id="3" name="内容占位符 2"/>
          <p:cNvSpPr>
            <a:spLocks noGrp="1"/>
          </p:cNvSpPr>
          <p:nvPr>
            <p:ph idx="1"/>
          </p:nvPr>
        </p:nvSpPr>
        <p:spPr/>
        <p:txBody>
          <a:bodyPr/>
          <a:lstStyle/>
          <a:p>
            <a:endParaRPr lang="zh-CN" altLang="en-US"/>
          </a:p>
        </p:txBody>
      </p:sp>
      <p:sp>
        <p:nvSpPr>
          <p:cNvPr id="5" name="页脚占位符 4"/>
          <p:cNvSpPr>
            <a:spLocks noGrp="1"/>
          </p:cNvSpPr>
          <p:nvPr>
            <p:ph type="ftr" sz="quarter" idx="11"/>
          </p:nvPr>
        </p:nvSpPr>
        <p:spPr/>
        <p:txBody>
          <a:bodyPr/>
          <a:lstStyle/>
          <a:p>
            <a:pPr>
              <a:defRPr/>
            </a:pPr>
            <a:r>
              <a:rPr lang="en-US" altLang="zh-TW"/>
              <a:t>Speech Recognition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42</a:t>
            </a:fld>
            <a:endParaRPr lang="en-US" altLang="zh-TW"/>
          </a:p>
        </p:txBody>
      </p:sp>
      <p:sp>
        <p:nvSpPr>
          <p:cNvPr id="7" name="流程图: 终止 6"/>
          <p:cNvSpPr/>
          <p:nvPr/>
        </p:nvSpPr>
        <p:spPr>
          <a:xfrm>
            <a:off x="2925627" y="912503"/>
            <a:ext cx="2023100" cy="49776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2"/>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A/D Conversion</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8" name="文本框 7"/>
              <p:cNvSpPr txBox="1"/>
              <p:nvPr/>
            </p:nvSpPr>
            <p:spPr>
              <a:xfrm>
                <a:off x="1694576" y="1021695"/>
                <a:ext cx="56348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𝑥</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𝑐</m:t>
                          </m:r>
                        </m:sub>
                      </m:sSub>
                      <m:r>
                        <a:rPr lang="en-US" altLang="zh-CN" i="1">
                          <a:latin typeface="Cambria Math" panose="02040503050406030204" pitchFamily="18" charset="0"/>
                        </a:rPr>
                        <m:t>)</m:t>
                      </m:r>
                    </m:oMath>
                  </m:oMathPara>
                </a14:m>
                <a:endParaRPr lang="zh-CN" alt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1694576" y="1021695"/>
                <a:ext cx="563488" cy="276999"/>
              </a:xfrm>
              <a:prstGeom prst="rect">
                <a:avLst/>
              </a:prstGeom>
              <a:blipFill>
                <a:blip r:embed="rId2"/>
                <a:stretch>
                  <a:fillRect l="-5435" t="-4444" r="-16304" b="-35556"/>
                </a:stretch>
              </a:blipFill>
            </p:spPr>
            <p:txBody>
              <a:bodyPr/>
              <a:lstStyle/>
              <a:p>
                <a:r>
                  <a:rPr lang="zh-CN" altLang="en-US">
                    <a:noFill/>
                  </a:rPr>
                  <a:t> </a:t>
                </a:r>
              </a:p>
            </p:txBody>
          </p:sp>
        </mc:Fallback>
      </mc:AlternateContent>
      <p:cxnSp>
        <p:nvCxnSpPr>
          <p:cNvPr id="9" name="直接箭头连接符 8"/>
          <p:cNvCxnSpPr/>
          <p:nvPr/>
        </p:nvCxnSpPr>
        <p:spPr>
          <a:xfrm>
            <a:off x="2258065" y="1170933"/>
            <a:ext cx="667657"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 name="流程图: 终止 6"/>
          <p:cNvSpPr/>
          <p:nvPr/>
        </p:nvSpPr>
        <p:spPr>
          <a:xfrm>
            <a:off x="5616290" y="912503"/>
            <a:ext cx="2023100" cy="49776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2"/>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Preempahsis</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1" name="直接箭头连接符 10"/>
          <p:cNvCxnSpPr/>
          <p:nvPr/>
        </p:nvCxnSpPr>
        <p:spPr>
          <a:xfrm>
            <a:off x="4948728" y="1170933"/>
            <a:ext cx="667657"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文本框 11"/>
              <p:cNvSpPr txBox="1"/>
              <p:nvPr/>
            </p:nvSpPr>
            <p:spPr>
              <a:xfrm>
                <a:off x="4985528" y="1346379"/>
                <a:ext cx="5538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𝑥</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𝑑</m:t>
                          </m:r>
                        </m:sub>
                      </m:sSub>
                      <m:r>
                        <a:rPr lang="en-US" altLang="zh-CN" i="1">
                          <a:latin typeface="Cambria Math" panose="02040503050406030204" pitchFamily="18" charset="0"/>
                        </a:rPr>
                        <m:t>]</m:t>
                      </m:r>
                    </m:oMath>
                  </m:oMathPara>
                </a14:m>
                <a:endParaRPr lang="zh-CN" altLang="en-US" dirty="0"/>
              </a:p>
            </p:txBody>
          </p:sp>
        </mc:Choice>
        <mc:Fallback xmlns="">
          <p:sp>
            <p:nvSpPr>
              <p:cNvPr id="12" name="文本框 11"/>
              <p:cNvSpPr txBox="1">
                <a:spLocks noRot="1" noChangeAspect="1" noMove="1" noResize="1" noEditPoints="1" noAdjustHandles="1" noChangeArrowheads="1" noChangeShapeType="1" noTextEdit="1"/>
              </p:cNvSpPr>
              <p:nvPr/>
            </p:nvSpPr>
            <p:spPr>
              <a:xfrm>
                <a:off x="4985528" y="1346379"/>
                <a:ext cx="553870" cy="276999"/>
              </a:xfrm>
              <a:prstGeom prst="rect">
                <a:avLst/>
              </a:prstGeom>
              <a:blipFill>
                <a:blip r:embed="rId3"/>
                <a:stretch>
                  <a:fillRect l="-5495" t="-4444" r="-15385" b="-37778"/>
                </a:stretch>
              </a:blipFill>
            </p:spPr>
            <p:txBody>
              <a:bodyPr/>
              <a:lstStyle/>
              <a:p>
                <a:r>
                  <a:rPr lang="zh-CN" altLang="en-US">
                    <a:noFill/>
                  </a:rPr>
                  <a:t> </a:t>
                </a:r>
              </a:p>
            </p:txBody>
          </p:sp>
        </mc:Fallback>
      </mc:AlternateContent>
      <p:sp>
        <p:nvSpPr>
          <p:cNvPr id="13" name="流程图: 终止 6"/>
          <p:cNvSpPr/>
          <p:nvPr/>
        </p:nvSpPr>
        <p:spPr>
          <a:xfrm>
            <a:off x="8306953" y="912503"/>
            <a:ext cx="2023100" cy="49776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2"/>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Windowing</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4" name="直接箭头连接符 13"/>
          <p:cNvCxnSpPr/>
          <p:nvPr/>
        </p:nvCxnSpPr>
        <p:spPr>
          <a:xfrm>
            <a:off x="7639391" y="1170933"/>
            <a:ext cx="667657"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文本框 14"/>
              <p:cNvSpPr txBox="1"/>
              <p:nvPr/>
            </p:nvSpPr>
            <p:spPr>
              <a:xfrm>
                <a:off x="7639390" y="1352582"/>
                <a:ext cx="6061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𝑥</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𝑑</m:t>
                          </m:r>
                        </m:sub>
                      </m:sSub>
                      <m:r>
                        <a:rPr lang="en-US" altLang="zh-CN" i="1">
                          <a:latin typeface="Cambria Math" panose="02040503050406030204" pitchFamily="18" charset="0"/>
                        </a:rPr>
                        <m:t>]</m:t>
                      </m:r>
                    </m:oMath>
                  </m:oMathPara>
                </a14:m>
                <a:endParaRPr lang="zh-CN" altLang="en-US" dirty="0"/>
              </a:p>
            </p:txBody>
          </p:sp>
        </mc:Choice>
        <mc:Fallback xmlns="">
          <p:sp>
            <p:nvSpPr>
              <p:cNvPr id="15" name="文本框 14"/>
              <p:cNvSpPr txBox="1">
                <a:spLocks noRot="1" noChangeAspect="1" noMove="1" noResize="1" noEditPoints="1" noAdjustHandles="1" noChangeArrowheads="1" noChangeShapeType="1" noTextEdit="1"/>
              </p:cNvSpPr>
              <p:nvPr/>
            </p:nvSpPr>
            <p:spPr>
              <a:xfrm>
                <a:off x="7639390" y="1352582"/>
                <a:ext cx="606192" cy="276999"/>
              </a:xfrm>
              <a:prstGeom prst="rect">
                <a:avLst/>
              </a:prstGeom>
              <a:blipFill>
                <a:blip r:embed="rId4"/>
                <a:stretch>
                  <a:fillRect l="-10000" t="-4444" r="-15000" b="-37778"/>
                </a:stretch>
              </a:blipFill>
            </p:spPr>
            <p:txBody>
              <a:bodyPr/>
              <a:lstStyle/>
              <a:p>
                <a:r>
                  <a:rPr lang="zh-CN" altLang="en-US">
                    <a:noFill/>
                  </a:rPr>
                  <a:t> </a:t>
                </a:r>
              </a:p>
            </p:txBody>
          </p:sp>
        </mc:Fallback>
      </mc:AlternateContent>
      <p:cxnSp>
        <p:nvCxnSpPr>
          <p:cNvPr id="16" name="直接箭头连接符 15"/>
          <p:cNvCxnSpPr/>
          <p:nvPr/>
        </p:nvCxnSpPr>
        <p:spPr>
          <a:xfrm>
            <a:off x="9318503" y="1398926"/>
            <a:ext cx="10650" cy="563556"/>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7" name="流程图: 终止 6"/>
          <p:cNvSpPr/>
          <p:nvPr/>
        </p:nvSpPr>
        <p:spPr>
          <a:xfrm>
            <a:off x="8306953" y="1963065"/>
            <a:ext cx="2023100" cy="49776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2"/>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DFT</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8" name="直接箭头连接符 17"/>
          <p:cNvCxnSpPr/>
          <p:nvPr/>
        </p:nvCxnSpPr>
        <p:spPr>
          <a:xfrm>
            <a:off x="9329153" y="2449488"/>
            <a:ext cx="10650" cy="563556"/>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9" name="流程图: 终止 6"/>
          <p:cNvSpPr/>
          <p:nvPr/>
        </p:nvSpPr>
        <p:spPr>
          <a:xfrm>
            <a:off x="8317603" y="3013627"/>
            <a:ext cx="2023100" cy="49776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2"/>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Mel </a:t>
            </a:r>
            <a:r>
              <a:rPr lang="en-US" altLang="zh-CN" dirty="0" err="1">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filterbank</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20" name="文本框 19"/>
              <p:cNvSpPr txBox="1"/>
              <p:nvPr/>
            </p:nvSpPr>
            <p:spPr>
              <a:xfrm>
                <a:off x="9466810" y="1540491"/>
                <a:ext cx="5591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𝑛</m:t>
                      </m:r>
                      <m:r>
                        <a:rPr lang="en-US" altLang="zh-CN" i="1">
                          <a:latin typeface="Cambria Math" panose="02040503050406030204" pitchFamily="18" charset="0"/>
                        </a:rPr>
                        <m:t>]</m:t>
                      </m:r>
                    </m:oMath>
                  </m:oMathPara>
                </a14:m>
                <a:endParaRPr lang="zh-CN" altLang="en-US" dirty="0"/>
              </a:p>
            </p:txBody>
          </p:sp>
        </mc:Choice>
        <mc:Fallback xmlns="">
          <p:sp>
            <p:nvSpPr>
              <p:cNvPr id="20" name="文本框 19"/>
              <p:cNvSpPr txBox="1">
                <a:spLocks noRot="1" noChangeAspect="1" noMove="1" noResize="1" noEditPoints="1" noAdjustHandles="1" noChangeArrowheads="1" noChangeShapeType="1" noTextEdit="1"/>
              </p:cNvSpPr>
              <p:nvPr/>
            </p:nvSpPr>
            <p:spPr>
              <a:xfrm>
                <a:off x="9466810" y="1540491"/>
                <a:ext cx="559192" cy="276999"/>
              </a:xfrm>
              <a:prstGeom prst="rect">
                <a:avLst/>
              </a:prstGeom>
              <a:blipFill>
                <a:blip r:embed="rId5"/>
                <a:stretch>
                  <a:fillRect l="-5435" t="-4444" r="-14130" b="-37778"/>
                </a:stretch>
              </a:blipFill>
            </p:spPr>
            <p:txBody>
              <a:bodyPr/>
              <a:lstStyle/>
              <a:p>
                <a:r>
                  <a:rPr lang="zh-CN" altLang="en-US">
                    <a:noFill/>
                  </a:rPr>
                  <a:t> </a:t>
                </a:r>
              </a:p>
            </p:txBody>
          </p:sp>
        </mc:Fallback>
      </mc:AlternateContent>
      <p:cxnSp>
        <p:nvCxnSpPr>
          <p:cNvPr id="21" name="直接箭头连接符 20"/>
          <p:cNvCxnSpPr/>
          <p:nvPr/>
        </p:nvCxnSpPr>
        <p:spPr>
          <a:xfrm>
            <a:off x="9329153" y="3511395"/>
            <a:ext cx="10650" cy="563556"/>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2" name="流程图: 终止 6"/>
          <p:cNvSpPr/>
          <p:nvPr/>
        </p:nvSpPr>
        <p:spPr>
          <a:xfrm>
            <a:off x="8317603" y="4075534"/>
            <a:ext cx="2023100" cy="49776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1"/>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log()</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23" name="直接箭头连接符 22"/>
          <p:cNvCxnSpPr/>
          <p:nvPr/>
        </p:nvCxnSpPr>
        <p:spPr>
          <a:xfrm>
            <a:off x="9329153" y="4573302"/>
            <a:ext cx="10650" cy="563556"/>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4" name="流程图: 终止 6"/>
          <p:cNvSpPr/>
          <p:nvPr/>
        </p:nvSpPr>
        <p:spPr>
          <a:xfrm>
            <a:off x="8317603" y="5141452"/>
            <a:ext cx="2023100" cy="61164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1"/>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DCT</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25" name="直接箭头连接符 24"/>
          <p:cNvCxnSpPr/>
          <p:nvPr/>
        </p:nvCxnSpPr>
        <p:spPr>
          <a:xfrm flipH="1">
            <a:off x="7639390" y="5544281"/>
            <a:ext cx="678214"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6" name="流程图: 终止 6"/>
          <p:cNvSpPr/>
          <p:nvPr/>
        </p:nvSpPr>
        <p:spPr>
          <a:xfrm>
            <a:off x="6400800" y="5137438"/>
            <a:ext cx="1225890" cy="61566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1"/>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Dynamic</a:t>
            </a:r>
          </a:p>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features</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27" name="直接箭头连接符 26"/>
          <p:cNvCxnSpPr/>
          <p:nvPr/>
        </p:nvCxnSpPr>
        <p:spPr>
          <a:xfrm flipH="1">
            <a:off x="5619033" y="5442681"/>
            <a:ext cx="757244"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8" name="流程图: 终止 6"/>
          <p:cNvSpPr/>
          <p:nvPr/>
        </p:nvSpPr>
        <p:spPr>
          <a:xfrm>
            <a:off x="3933040" y="5132262"/>
            <a:ext cx="1675141" cy="62083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1"/>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Feature Transform</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29" name="直接箭头连接符 28"/>
          <p:cNvCxnSpPr/>
          <p:nvPr/>
        </p:nvCxnSpPr>
        <p:spPr>
          <a:xfrm flipH="1">
            <a:off x="3272577" y="5442682"/>
            <a:ext cx="663500" cy="8327"/>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0" name="流程图: 终止 6"/>
          <p:cNvSpPr/>
          <p:nvPr/>
        </p:nvSpPr>
        <p:spPr>
          <a:xfrm>
            <a:off x="1622672" y="5132262"/>
            <a:ext cx="1697423" cy="62083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1"/>
          </a:solidFill>
          <a:ln>
            <a:solidFill>
              <a:schemeClr val="tx1">
                <a:lumMod val="50000"/>
                <a:lumOff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Acoustic Model</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31" name="文本框 30"/>
              <p:cNvSpPr txBox="1"/>
              <p:nvPr/>
            </p:nvSpPr>
            <p:spPr>
              <a:xfrm>
                <a:off x="9466810" y="2595832"/>
                <a:ext cx="8267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i="1">
                              <a:latin typeface="Cambria Math" panose="02040503050406030204" pitchFamily="18" charset="0"/>
                            </a:rPr>
                          </m:ctrlPr>
                        </m:sSupPr>
                        <m:e>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𝑋</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𝑘</m:t>
                              </m:r>
                              <m:r>
                                <a:rPr lang="en-US" altLang="zh-CN" i="1">
                                  <a:latin typeface="Cambria Math" panose="02040503050406030204" pitchFamily="18" charset="0"/>
                                </a:rPr>
                                <m:t>]</m:t>
                              </m:r>
                            </m:e>
                          </m:d>
                        </m:e>
                        <m:sup>
                          <m:r>
                            <a:rPr lang="en-US" altLang="zh-CN" i="1">
                              <a:latin typeface="Cambria Math" panose="02040503050406030204" pitchFamily="18" charset="0"/>
                            </a:rPr>
                            <m:t>2</m:t>
                          </m:r>
                        </m:sup>
                      </m:sSup>
                    </m:oMath>
                  </m:oMathPara>
                </a14:m>
                <a:endParaRPr lang="zh-CN" altLang="en-US" dirty="0"/>
              </a:p>
            </p:txBody>
          </p:sp>
        </mc:Choice>
        <mc:Fallback xmlns="">
          <p:sp>
            <p:nvSpPr>
              <p:cNvPr id="31" name="文本框 30"/>
              <p:cNvSpPr txBox="1">
                <a:spLocks noRot="1" noChangeAspect="1" noMove="1" noResize="1" noEditPoints="1" noAdjustHandles="1" noChangeArrowheads="1" noChangeShapeType="1" noTextEdit="1"/>
              </p:cNvSpPr>
              <p:nvPr/>
            </p:nvSpPr>
            <p:spPr>
              <a:xfrm>
                <a:off x="9466810" y="2595832"/>
                <a:ext cx="826700" cy="276999"/>
              </a:xfrm>
              <a:prstGeom prst="rect">
                <a:avLst/>
              </a:prstGeom>
              <a:blipFill>
                <a:blip r:embed="rId6"/>
                <a:stretch>
                  <a:fillRect t="-4444" r="-1471" b="-377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p:cNvSpPr txBox="1"/>
              <p:nvPr/>
            </p:nvSpPr>
            <p:spPr>
              <a:xfrm>
                <a:off x="9549366" y="3647628"/>
                <a:ext cx="6004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𝑌</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𝑚</m:t>
                      </m:r>
                      <m:r>
                        <a:rPr lang="en-US" altLang="zh-CN" i="1">
                          <a:latin typeface="Cambria Math" panose="02040503050406030204" pitchFamily="18" charset="0"/>
                        </a:rPr>
                        <m:t>]</m:t>
                      </m:r>
                    </m:oMath>
                  </m:oMathPara>
                </a14:m>
                <a:endParaRPr lang="zh-CN" altLang="en-US" dirty="0"/>
              </a:p>
            </p:txBody>
          </p:sp>
        </mc:Choice>
        <mc:Fallback xmlns="">
          <p:sp>
            <p:nvSpPr>
              <p:cNvPr id="32" name="文本框 31"/>
              <p:cNvSpPr txBox="1">
                <a:spLocks noRot="1" noChangeAspect="1" noMove="1" noResize="1" noEditPoints="1" noAdjustHandles="1" noChangeArrowheads="1" noChangeShapeType="1" noTextEdit="1"/>
              </p:cNvSpPr>
              <p:nvPr/>
            </p:nvSpPr>
            <p:spPr>
              <a:xfrm>
                <a:off x="9549366" y="3647628"/>
                <a:ext cx="600485" cy="276999"/>
              </a:xfrm>
              <a:prstGeom prst="rect">
                <a:avLst/>
              </a:prstGeom>
              <a:blipFill>
                <a:blip r:embed="rId7"/>
                <a:stretch>
                  <a:fillRect l="-8081" t="-2174" r="-14141" b="-369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p:cNvSpPr txBox="1"/>
              <p:nvPr/>
            </p:nvSpPr>
            <p:spPr>
              <a:xfrm>
                <a:off x="9549366" y="4725736"/>
                <a:ext cx="10902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log</m:t>
                          </m:r>
                        </m:fName>
                        <m:e>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𝑌</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𝑚</m:t>
                              </m:r>
                              <m:r>
                                <a:rPr lang="en-US" altLang="zh-CN" i="1">
                                  <a:latin typeface="Cambria Math" panose="02040503050406030204" pitchFamily="18" charset="0"/>
                                </a:rPr>
                                <m:t>]</m:t>
                              </m:r>
                            </m:e>
                          </m:d>
                        </m:e>
                      </m:func>
                    </m:oMath>
                  </m:oMathPara>
                </a14:m>
                <a:endParaRPr lang="zh-CN" altLang="en-US" dirty="0"/>
              </a:p>
            </p:txBody>
          </p:sp>
        </mc:Choice>
        <mc:Fallback xmlns="">
          <p:sp>
            <p:nvSpPr>
              <p:cNvPr id="33" name="文本框 32"/>
              <p:cNvSpPr txBox="1">
                <a:spLocks noRot="1" noChangeAspect="1" noMove="1" noResize="1" noEditPoints="1" noAdjustHandles="1" noChangeArrowheads="1" noChangeShapeType="1" noTextEdit="1"/>
              </p:cNvSpPr>
              <p:nvPr/>
            </p:nvSpPr>
            <p:spPr>
              <a:xfrm>
                <a:off x="9549366" y="4725736"/>
                <a:ext cx="1090235" cy="276999"/>
              </a:xfrm>
              <a:prstGeom prst="rect">
                <a:avLst/>
              </a:prstGeom>
              <a:blipFill>
                <a:blip r:embed="rId8"/>
                <a:stretch>
                  <a:fillRect l="-7263" t="-2174" b="-369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p:cNvSpPr txBox="1"/>
              <p:nvPr/>
            </p:nvSpPr>
            <p:spPr>
              <a:xfrm>
                <a:off x="3344617" y="5711606"/>
                <a:ext cx="4981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𝑜</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𝑖</m:t>
                      </m:r>
                      <m:r>
                        <a:rPr lang="en-US" altLang="zh-CN" i="1">
                          <a:latin typeface="Cambria Math" panose="02040503050406030204" pitchFamily="18" charset="0"/>
                        </a:rPr>
                        <m:t>]</m:t>
                      </m:r>
                    </m:oMath>
                  </m:oMathPara>
                </a14:m>
                <a:endParaRPr lang="zh-CN" altLang="en-US" dirty="0"/>
              </a:p>
            </p:txBody>
          </p:sp>
        </mc:Choice>
        <mc:Fallback xmlns="">
          <p:sp>
            <p:nvSpPr>
              <p:cNvPr id="36" name="文本框 35"/>
              <p:cNvSpPr txBox="1">
                <a:spLocks noRot="1" noChangeAspect="1" noMove="1" noResize="1" noEditPoints="1" noAdjustHandles="1" noChangeArrowheads="1" noChangeShapeType="1" noTextEdit="1"/>
              </p:cNvSpPr>
              <p:nvPr/>
            </p:nvSpPr>
            <p:spPr>
              <a:xfrm>
                <a:off x="3344617" y="5711606"/>
                <a:ext cx="498150" cy="276999"/>
              </a:xfrm>
              <a:prstGeom prst="rect">
                <a:avLst/>
              </a:prstGeom>
              <a:blipFill>
                <a:blip r:embed="rId11"/>
                <a:stretch>
                  <a:fillRect l="-6173" t="-4444" r="-17284" b="-37778"/>
                </a:stretch>
              </a:blipFill>
            </p:spPr>
            <p:txBody>
              <a:bodyPr/>
              <a:lstStyle/>
              <a:p>
                <a:r>
                  <a:rPr lang="zh-CN" altLang="en-US">
                    <a:noFill/>
                  </a:rPr>
                  <a:t> </a:t>
                </a:r>
              </a:p>
            </p:txBody>
          </p:sp>
        </mc:Fallback>
      </mc:AlternateContent>
      <p:cxnSp>
        <p:nvCxnSpPr>
          <p:cNvPr id="37" name="直接箭头连接符 36"/>
          <p:cNvCxnSpPr/>
          <p:nvPr/>
        </p:nvCxnSpPr>
        <p:spPr>
          <a:xfrm>
            <a:off x="8041625" y="1711471"/>
            <a:ext cx="649" cy="3623993"/>
          </a:xfrm>
          <a:prstGeom prst="straightConnector1">
            <a:avLst/>
          </a:prstGeom>
          <a:ln w="571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flipH="1">
            <a:off x="7639391" y="5324089"/>
            <a:ext cx="402987"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flipH="1">
            <a:off x="8016225" y="1711470"/>
            <a:ext cx="1323579" cy="0"/>
          </a:xfrm>
          <a:prstGeom prst="straightConnector1">
            <a:avLst/>
          </a:prstGeom>
          <a:ln w="571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文本框 39"/>
              <p:cNvSpPr txBox="1"/>
              <p:nvPr/>
            </p:nvSpPr>
            <p:spPr>
              <a:xfrm>
                <a:off x="7047075" y="2456419"/>
                <a:ext cx="1107033" cy="647293"/>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Energy</a:t>
                </a:r>
              </a:p>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ea typeface="微软雅黑" panose="020B0503020204020204" pitchFamily="34" charset="-122"/>
                            </a:rPr>
                          </m:ctrlPr>
                        </m:sSubPr>
                        <m:e>
                          <m:r>
                            <a:rPr lang="en-US" altLang="zh-CN" i="1">
                              <a:latin typeface="Cambria Math" panose="02040503050406030204" pitchFamily="18" charset="0"/>
                              <a:ea typeface="微软雅黑" panose="020B0503020204020204" pitchFamily="34" charset="-122"/>
                            </a:rPr>
                            <m:t>𝑒</m:t>
                          </m:r>
                        </m:e>
                        <m:sub>
                          <m:r>
                            <a:rPr lang="en-US" altLang="zh-CN" i="1">
                              <a:latin typeface="Cambria Math" panose="02040503050406030204" pitchFamily="18" charset="0"/>
                              <a:ea typeface="微软雅黑" panose="020B0503020204020204" pitchFamily="34" charset="-122"/>
                            </a:rPr>
                            <m:t>𝑡</m:t>
                          </m:r>
                        </m:sub>
                      </m:sSub>
                    </m:oMath>
                  </m:oMathPara>
                </a14:m>
                <a:endParaRPr lang="zh-CN" altLang="en-US" dirty="0">
                  <a:latin typeface="微软雅黑" panose="020B0503020204020204" pitchFamily="34" charset="-122"/>
                  <a:ea typeface="微软雅黑" panose="020B0503020204020204" pitchFamily="34" charset="-122"/>
                </a:endParaRPr>
              </a:p>
            </p:txBody>
          </p:sp>
        </mc:Choice>
        <mc:Fallback xmlns="">
          <p:sp>
            <p:nvSpPr>
              <p:cNvPr id="40" name="文本框 39"/>
              <p:cNvSpPr txBox="1">
                <a:spLocks noRot="1" noChangeAspect="1" noMove="1" noResize="1" noEditPoints="1" noAdjustHandles="1" noChangeArrowheads="1" noChangeShapeType="1" noTextEdit="1"/>
              </p:cNvSpPr>
              <p:nvPr/>
            </p:nvSpPr>
            <p:spPr>
              <a:xfrm>
                <a:off x="7047075" y="2456419"/>
                <a:ext cx="1107033" cy="647293"/>
              </a:xfrm>
              <a:prstGeom prst="rect">
                <a:avLst/>
              </a:prstGeom>
              <a:blipFill>
                <a:blip r:embed="rId12"/>
                <a:stretch>
                  <a:fillRect l="-4396" t="-566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8F29B24C-7A9D-4A06-B913-590BE0474625}"/>
                  </a:ext>
                </a:extLst>
              </p:cNvPr>
              <p:cNvSpPr txBox="1"/>
              <p:nvPr/>
            </p:nvSpPr>
            <p:spPr>
              <a:xfrm>
                <a:off x="7740984" y="5733456"/>
                <a:ext cx="48846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𝑗</m:t>
                      </m:r>
                      <m:r>
                        <a:rPr lang="en-US" altLang="zh-CN" i="1">
                          <a:latin typeface="Cambria Math" panose="02040503050406030204" pitchFamily="18" charset="0"/>
                        </a:rPr>
                        <m:t>]</m:t>
                      </m:r>
                    </m:oMath>
                  </m:oMathPara>
                </a14:m>
                <a:endParaRPr lang="zh-CN" altLang="en-US" dirty="0"/>
              </a:p>
            </p:txBody>
          </p:sp>
        </mc:Choice>
        <mc:Fallback xmlns="">
          <p:sp>
            <p:nvSpPr>
              <p:cNvPr id="41" name="文本框 40">
                <a:extLst>
                  <a:ext uri="{FF2B5EF4-FFF2-40B4-BE49-F238E27FC236}">
                    <a16:creationId xmlns:a16="http://schemas.microsoft.com/office/drawing/2014/main" id="{8F29B24C-7A9D-4A06-B913-590BE0474625}"/>
                  </a:ext>
                </a:extLst>
              </p:cNvPr>
              <p:cNvSpPr txBox="1">
                <a:spLocks noRot="1" noChangeAspect="1" noMove="1" noResize="1" noEditPoints="1" noAdjustHandles="1" noChangeArrowheads="1" noChangeShapeType="1" noTextEdit="1"/>
              </p:cNvSpPr>
              <p:nvPr/>
            </p:nvSpPr>
            <p:spPr>
              <a:xfrm>
                <a:off x="7740984" y="5733456"/>
                <a:ext cx="488467" cy="276999"/>
              </a:xfrm>
              <a:prstGeom prst="rect">
                <a:avLst/>
              </a:prstGeom>
              <a:blipFill>
                <a:blip r:embed="rId13"/>
                <a:stretch>
                  <a:fillRect l="-6250" t="-4444" r="-17500" b="-377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7CF31716-414A-4A00-B9EF-53AE951934D4}"/>
                  </a:ext>
                </a:extLst>
              </p:cNvPr>
              <p:cNvSpPr txBox="1"/>
              <p:nvPr/>
            </p:nvSpPr>
            <p:spPr>
              <a:xfrm>
                <a:off x="5449474" y="5721717"/>
                <a:ext cx="1345305"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i="1">
                              <a:latin typeface="Cambria Math" panose="02040503050406030204" pitchFamily="18" charset="0"/>
                            </a:rPr>
                            <m:t>𝑡</m:t>
                          </m:r>
                        </m:sub>
                      </m:sSub>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𝑗</m:t>
                          </m:r>
                        </m:e>
                      </m:d>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𝑒</m:t>
                          </m:r>
                        </m:e>
                        <m:sub>
                          <m:r>
                            <a:rPr lang="en-US" altLang="zh-CN" i="1">
                              <a:latin typeface="Cambria Math" panose="02040503050406030204" pitchFamily="18" charset="0"/>
                            </a:rPr>
                            <m:t>𝑡</m:t>
                          </m:r>
                        </m:sub>
                      </m:sSub>
                    </m:oMath>
                  </m:oMathPara>
                </a14:m>
                <a:endParaRPr lang="en-US" altLang="zh-CN" dirty="0"/>
              </a:p>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i="1">
                              <a:latin typeface="Cambria Math" panose="02040503050406030204" pitchFamily="18" charset="0"/>
                            </a:rPr>
                            <m:t>𝑡</m:t>
                          </m:r>
                        </m:sub>
                      </m:sSub>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𝑗</m:t>
                          </m:r>
                        </m:e>
                      </m:d>
                      <m:r>
                        <a:rPr lang="en-US" altLang="zh-CN" i="1">
                          <a:latin typeface="Cambria Math" panose="02040503050406030204" pitchFamily="18" charset="0"/>
                        </a:rPr>
                        <m:t>,</m:t>
                      </m:r>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𝑒</m:t>
                          </m:r>
                        </m:e>
                        <m:sub>
                          <m:r>
                            <a:rPr lang="en-US" altLang="zh-CN" i="1">
                              <a:latin typeface="Cambria Math" panose="02040503050406030204" pitchFamily="18" charset="0"/>
                            </a:rPr>
                            <m:t>𝑡</m:t>
                          </m:r>
                        </m:sub>
                      </m:sSub>
                    </m:oMath>
                  </m:oMathPara>
                </a14:m>
                <a:endParaRPr lang="en-US" altLang="zh-CN" dirty="0"/>
              </a:p>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i="1">
                              <a:latin typeface="Cambria Math" panose="02040503050406030204" pitchFamily="18" charset="0"/>
                            </a:rPr>
                            <m:t>𝑡</m:t>
                          </m:r>
                        </m:sub>
                      </m:sSub>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𝑗</m:t>
                          </m:r>
                        </m:e>
                      </m:d>
                      <m:r>
                        <a:rPr lang="en-US" altLang="zh-CN" i="1">
                          <a:latin typeface="Cambria Math" panose="02040503050406030204" pitchFamily="18" charset="0"/>
                        </a:rPr>
                        <m:t>,</m:t>
                      </m:r>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𝑒</m:t>
                          </m:r>
                        </m:e>
                        <m:sub>
                          <m:r>
                            <a:rPr lang="en-US" altLang="zh-CN" i="1">
                              <a:latin typeface="Cambria Math" panose="02040503050406030204" pitchFamily="18" charset="0"/>
                            </a:rPr>
                            <m:t>𝑡</m:t>
                          </m:r>
                        </m:sub>
                      </m:sSub>
                    </m:oMath>
                  </m:oMathPara>
                </a14:m>
                <a:endParaRPr lang="zh-CN" altLang="en-US" dirty="0"/>
              </a:p>
            </p:txBody>
          </p:sp>
        </mc:Choice>
        <mc:Fallback xmlns="">
          <p:sp>
            <p:nvSpPr>
              <p:cNvPr id="42" name="文本框 41">
                <a:extLst>
                  <a:ext uri="{FF2B5EF4-FFF2-40B4-BE49-F238E27FC236}">
                    <a16:creationId xmlns:a16="http://schemas.microsoft.com/office/drawing/2014/main" id="{7CF31716-414A-4A00-B9EF-53AE951934D4}"/>
                  </a:ext>
                </a:extLst>
              </p:cNvPr>
              <p:cNvSpPr txBox="1">
                <a:spLocks noRot="1" noChangeAspect="1" noMove="1" noResize="1" noEditPoints="1" noAdjustHandles="1" noChangeArrowheads="1" noChangeShapeType="1" noTextEdit="1"/>
              </p:cNvSpPr>
              <p:nvPr/>
            </p:nvSpPr>
            <p:spPr>
              <a:xfrm>
                <a:off x="5449474" y="5721717"/>
                <a:ext cx="1345305" cy="830997"/>
              </a:xfrm>
              <a:prstGeom prst="rect">
                <a:avLst/>
              </a:prstGeom>
              <a:blipFill>
                <a:blip r:embed="rId14"/>
                <a:stretch>
                  <a:fillRect l="-3167" t="-1471" b="-1102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90633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Log Mel Power Spectrum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Compute the log magnitude squared of each </a:t>
                </a:r>
                <a:r>
                  <a:rPr lang="en-US" altLang="zh-CN" dirty="0" err="1"/>
                  <a:t>mel</a:t>
                </a:r>
                <a:r>
                  <a:rPr lang="en-US" altLang="zh-CN" dirty="0"/>
                  <a:t>-filter bank output: </a:t>
                </a:r>
                <a14:m>
                  <m:oMath xmlns:m="http://schemas.openxmlformats.org/officeDocument/2006/math">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𝑌</m:t>
                            </m:r>
                          </m:e>
                          <m:sub>
                            <m:r>
                              <a:rPr lang="en-US" altLang="zh-CN" b="0" i="1" smtClean="0">
                                <a:latin typeface="Cambria Math" panose="02040503050406030204" pitchFamily="18" charset="0"/>
                              </a:rPr>
                              <m:t>𝑡</m:t>
                            </m:r>
                          </m:sub>
                        </m:sSub>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𝑚</m:t>
                            </m:r>
                          </m:e>
                        </m:d>
                      </m:e>
                    </m:func>
                  </m:oMath>
                </a14:m>
                <a:endParaRPr lang="en-US" altLang="zh-CN" dirty="0"/>
              </a:p>
              <a:p>
                <a:pPr lvl="1"/>
                <a:r>
                  <a:rPr lang="en-US" altLang="zh-CN" dirty="0"/>
                  <a:t>Taking the log compresses the dynamic range</a:t>
                </a:r>
              </a:p>
              <a:p>
                <a:pPr lvl="1"/>
                <a:r>
                  <a:rPr lang="en-US" altLang="zh-CN" dirty="0"/>
                  <a:t>Human sensitivity to signal energy is logarithmic -- i.e. humans are less sensitive to small changes in energy at high energy than small changes at low energy</a:t>
                </a:r>
              </a:p>
              <a:p>
                <a:pPr lvl="1"/>
                <a:r>
                  <a:rPr lang="en-US" altLang="zh-CN" dirty="0"/>
                  <a:t>Log makes features less variable to acoustic coupling variations</a:t>
                </a:r>
              </a:p>
              <a:p>
                <a:pPr lvl="1"/>
                <a:r>
                  <a:rPr lang="en-US" altLang="zh-CN" dirty="0"/>
                  <a:t>Removes phase information -- not important for speech recognition (not everyone agrees with this)</a:t>
                </a:r>
              </a:p>
              <a:p>
                <a:r>
                  <a:rPr lang="en-US" altLang="zh-CN" dirty="0"/>
                  <a:t>Aka “log </a:t>
                </a:r>
                <a:r>
                  <a:rPr lang="en-US" altLang="zh-CN" dirty="0" err="1"/>
                  <a:t>mel</a:t>
                </a:r>
                <a:r>
                  <a:rPr lang="en-US" altLang="zh-CN" dirty="0"/>
                  <a:t>-filter bank outputs” or “FBANK features”, which are widely used in recent DNN-HMM based ASR systems</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912" t="-1568" r="-456"/>
                </a:stretch>
              </a:blipFill>
            </p:spPr>
            <p:txBody>
              <a:bodyPr/>
              <a:lstStyle/>
              <a:p>
                <a:r>
                  <a:rPr lang="zh-CN" altLang="en-US">
                    <a:noFill/>
                  </a:rPr>
                  <a:t> </a:t>
                </a:r>
              </a:p>
            </p:txBody>
          </p:sp>
        </mc:Fallback>
      </mc:AlternateContent>
      <p:sp>
        <p:nvSpPr>
          <p:cNvPr id="5" name="页脚占位符 4"/>
          <p:cNvSpPr>
            <a:spLocks noGrp="1"/>
          </p:cNvSpPr>
          <p:nvPr>
            <p:ph type="ftr" sz="quarter" idx="11"/>
          </p:nvPr>
        </p:nvSpPr>
        <p:spPr/>
        <p:txBody>
          <a:bodyPr/>
          <a:lstStyle/>
          <a:p>
            <a:pPr>
              <a:defRPr/>
            </a:pPr>
            <a:r>
              <a:rPr lang="en-US" altLang="zh-TW"/>
              <a:t>Speech Recognition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43</a:t>
            </a:fld>
            <a:endParaRPr lang="en-US" altLang="zh-TW"/>
          </a:p>
        </p:txBody>
      </p:sp>
    </p:spTree>
    <p:extLst>
      <p:ext uri="{BB962C8B-B14F-4D97-AF65-F5344CB8AC3E}">
        <p14:creationId xmlns:p14="http://schemas.microsoft.com/office/powerpoint/2010/main" val="1561959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MFCC-based front end for ASR</a:t>
            </a:r>
            <a:endParaRPr lang="zh-CN" altLang="en-US" dirty="0"/>
          </a:p>
        </p:txBody>
      </p:sp>
      <p:sp>
        <p:nvSpPr>
          <p:cNvPr id="3" name="内容占位符 2"/>
          <p:cNvSpPr>
            <a:spLocks noGrp="1"/>
          </p:cNvSpPr>
          <p:nvPr>
            <p:ph idx="1"/>
          </p:nvPr>
        </p:nvSpPr>
        <p:spPr/>
        <p:txBody>
          <a:bodyPr/>
          <a:lstStyle/>
          <a:p>
            <a:endParaRPr lang="zh-CN" altLang="en-US"/>
          </a:p>
        </p:txBody>
      </p:sp>
      <p:sp>
        <p:nvSpPr>
          <p:cNvPr id="5" name="页脚占位符 4"/>
          <p:cNvSpPr>
            <a:spLocks noGrp="1"/>
          </p:cNvSpPr>
          <p:nvPr>
            <p:ph type="ftr" sz="quarter" idx="11"/>
          </p:nvPr>
        </p:nvSpPr>
        <p:spPr/>
        <p:txBody>
          <a:bodyPr/>
          <a:lstStyle/>
          <a:p>
            <a:pPr>
              <a:defRPr/>
            </a:pPr>
            <a:r>
              <a:rPr lang="en-US" altLang="zh-TW"/>
              <a:t>Speech Recognition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44</a:t>
            </a:fld>
            <a:endParaRPr lang="en-US" altLang="zh-TW"/>
          </a:p>
        </p:txBody>
      </p:sp>
      <p:sp>
        <p:nvSpPr>
          <p:cNvPr id="7" name="流程图: 终止 6"/>
          <p:cNvSpPr/>
          <p:nvPr/>
        </p:nvSpPr>
        <p:spPr>
          <a:xfrm>
            <a:off x="2925627" y="912503"/>
            <a:ext cx="2023100" cy="49776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2"/>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A/D Conversion</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8" name="文本框 7"/>
              <p:cNvSpPr txBox="1"/>
              <p:nvPr/>
            </p:nvSpPr>
            <p:spPr>
              <a:xfrm>
                <a:off x="1694576" y="1021695"/>
                <a:ext cx="56348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𝑥</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𝑐</m:t>
                          </m:r>
                        </m:sub>
                      </m:sSub>
                      <m:r>
                        <a:rPr lang="en-US" altLang="zh-CN" i="1">
                          <a:latin typeface="Cambria Math" panose="02040503050406030204" pitchFamily="18" charset="0"/>
                        </a:rPr>
                        <m:t>)</m:t>
                      </m:r>
                    </m:oMath>
                  </m:oMathPara>
                </a14:m>
                <a:endParaRPr lang="zh-CN" alt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1694576" y="1021695"/>
                <a:ext cx="563488" cy="276999"/>
              </a:xfrm>
              <a:prstGeom prst="rect">
                <a:avLst/>
              </a:prstGeom>
              <a:blipFill>
                <a:blip r:embed="rId3"/>
                <a:stretch>
                  <a:fillRect l="-5435" t="-4444" r="-16304" b="-35556"/>
                </a:stretch>
              </a:blipFill>
            </p:spPr>
            <p:txBody>
              <a:bodyPr/>
              <a:lstStyle/>
              <a:p>
                <a:r>
                  <a:rPr lang="zh-CN" altLang="en-US">
                    <a:noFill/>
                  </a:rPr>
                  <a:t> </a:t>
                </a:r>
              </a:p>
            </p:txBody>
          </p:sp>
        </mc:Fallback>
      </mc:AlternateContent>
      <p:cxnSp>
        <p:nvCxnSpPr>
          <p:cNvPr id="9" name="直接箭头连接符 8"/>
          <p:cNvCxnSpPr/>
          <p:nvPr/>
        </p:nvCxnSpPr>
        <p:spPr>
          <a:xfrm>
            <a:off x="2258065" y="1170933"/>
            <a:ext cx="667657"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 name="流程图: 终止 6"/>
          <p:cNvSpPr/>
          <p:nvPr/>
        </p:nvSpPr>
        <p:spPr>
          <a:xfrm>
            <a:off x="5616290" y="912503"/>
            <a:ext cx="2023100" cy="49776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2"/>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Preempahsis</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1" name="直接箭头连接符 10"/>
          <p:cNvCxnSpPr/>
          <p:nvPr/>
        </p:nvCxnSpPr>
        <p:spPr>
          <a:xfrm>
            <a:off x="4948728" y="1170933"/>
            <a:ext cx="667657"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文本框 11"/>
              <p:cNvSpPr txBox="1"/>
              <p:nvPr/>
            </p:nvSpPr>
            <p:spPr>
              <a:xfrm>
                <a:off x="4985528" y="1346379"/>
                <a:ext cx="5538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𝑥</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𝑑</m:t>
                          </m:r>
                        </m:sub>
                      </m:sSub>
                      <m:r>
                        <a:rPr lang="en-US" altLang="zh-CN" i="1">
                          <a:latin typeface="Cambria Math" panose="02040503050406030204" pitchFamily="18" charset="0"/>
                        </a:rPr>
                        <m:t>]</m:t>
                      </m:r>
                    </m:oMath>
                  </m:oMathPara>
                </a14:m>
                <a:endParaRPr lang="zh-CN" altLang="en-US" dirty="0"/>
              </a:p>
            </p:txBody>
          </p:sp>
        </mc:Choice>
        <mc:Fallback xmlns="">
          <p:sp>
            <p:nvSpPr>
              <p:cNvPr id="12" name="文本框 11"/>
              <p:cNvSpPr txBox="1">
                <a:spLocks noRot="1" noChangeAspect="1" noMove="1" noResize="1" noEditPoints="1" noAdjustHandles="1" noChangeArrowheads="1" noChangeShapeType="1" noTextEdit="1"/>
              </p:cNvSpPr>
              <p:nvPr/>
            </p:nvSpPr>
            <p:spPr>
              <a:xfrm>
                <a:off x="4985528" y="1346379"/>
                <a:ext cx="553870" cy="276999"/>
              </a:xfrm>
              <a:prstGeom prst="rect">
                <a:avLst/>
              </a:prstGeom>
              <a:blipFill>
                <a:blip r:embed="rId4"/>
                <a:stretch>
                  <a:fillRect l="-5495" t="-4444" r="-15385" b="-37778"/>
                </a:stretch>
              </a:blipFill>
            </p:spPr>
            <p:txBody>
              <a:bodyPr/>
              <a:lstStyle/>
              <a:p>
                <a:r>
                  <a:rPr lang="zh-CN" altLang="en-US">
                    <a:noFill/>
                  </a:rPr>
                  <a:t> </a:t>
                </a:r>
              </a:p>
            </p:txBody>
          </p:sp>
        </mc:Fallback>
      </mc:AlternateContent>
      <p:sp>
        <p:nvSpPr>
          <p:cNvPr id="13" name="流程图: 终止 6"/>
          <p:cNvSpPr/>
          <p:nvPr/>
        </p:nvSpPr>
        <p:spPr>
          <a:xfrm>
            <a:off x="8306953" y="912503"/>
            <a:ext cx="2023100" cy="49776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2"/>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Windowing</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4" name="直接箭头连接符 13"/>
          <p:cNvCxnSpPr/>
          <p:nvPr/>
        </p:nvCxnSpPr>
        <p:spPr>
          <a:xfrm>
            <a:off x="7639391" y="1170933"/>
            <a:ext cx="667657"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文本框 14"/>
              <p:cNvSpPr txBox="1"/>
              <p:nvPr/>
            </p:nvSpPr>
            <p:spPr>
              <a:xfrm>
                <a:off x="7639390" y="1352582"/>
                <a:ext cx="6061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𝑥</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𝑑</m:t>
                          </m:r>
                        </m:sub>
                      </m:sSub>
                      <m:r>
                        <a:rPr lang="en-US" altLang="zh-CN" i="1">
                          <a:latin typeface="Cambria Math" panose="02040503050406030204" pitchFamily="18" charset="0"/>
                        </a:rPr>
                        <m:t>]</m:t>
                      </m:r>
                    </m:oMath>
                  </m:oMathPara>
                </a14:m>
                <a:endParaRPr lang="zh-CN" altLang="en-US" dirty="0"/>
              </a:p>
            </p:txBody>
          </p:sp>
        </mc:Choice>
        <mc:Fallback xmlns="">
          <p:sp>
            <p:nvSpPr>
              <p:cNvPr id="15" name="文本框 14"/>
              <p:cNvSpPr txBox="1">
                <a:spLocks noRot="1" noChangeAspect="1" noMove="1" noResize="1" noEditPoints="1" noAdjustHandles="1" noChangeArrowheads="1" noChangeShapeType="1" noTextEdit="1"/>
              </p:cNvSpPr>
              <p:nvPr/>
            </p:nvSpPr>
            <p:spPr>
              <a:xfrm>
                <a:off x="7639390" y="1352582"/>
                <a:ext cx="606192" cy="276999"/>
              </a:xfrm>
              <a:prstGeom prst="rect">
                <a:avLst/>
              </a:prstGeom>
              <a:blipFill>
                <a:blip r:embed="rId5"/>
                <a:stretch>
                  <a:fillRect l="-10000" t="-4444" r="-15000" b="-37778"/>
                </a:stretch>
              </a:blipFill>
            </p:spPr>
            <p:txBody>
              <a:bodyPr/>
              <a:lstStyle/>
              <a:p>
                <a:r>
                  <a:rPr lang="zh-CN" altLang="en-US">
                    <a:noFill/>
                  </a:rPr>
                  <a:t> </a:t>
                </a:r>
              </a:p>
            </p:txBody>
          </p:sp>
        </mc:Fallback>
      </mc:AlternateContent>
      <p:cxnSp>
        <p:nvCxnSpPr>
          <p:cNvPr id="16" name="直接箭头连接符 15"/>
          <p:cNvCxnSpPr/>
          <p:nvPr/>
        </p:nvCxnSpPr>
        <p:spPr>
          <a:xfrm>
            <a:off x="9318503" y="1398926"/>
            <a:ext cx="10650" cy="563556"/>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7" name="流程图: 终止 6"/>
          <p:cNvSpPr/>
          <p:nvPr/>
        </p:nvSpPr>
        <p:spPr>
          <a:xfrm>
            <a:off x="8306953" y="1963065"/>
            <a:ext cx="2023100" cy="49776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2"/>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DFT</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8" name="直接箭头连接符 17"/>
          <p:cNvCxnSpPr/>
          <p:nvPr/>
        </p:nvCxnSpPr>
        <p:spPr>
          <a:xfrm>
            <a:off x="9329153" y="2449488"/>
            <a:ext cx="10650" cy="563556"/>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9" name="流程图: 终止 6"/>
          <p:cNvSpPr/>
          <p:nvPr/>
        </p:nvSpPr>
        <p:spPr>
          <a:xfrm>
            <a:off x="8317603" y="3013627"/>
            <a:ext cx="2023100" cy="49776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2"/>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Mel </a:t>
            </a:r>
            <a:r>
              <a:rPr lang="en-US" altLang="zh-CN" dirty="0" err="1">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filterbank</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20" name="文本框 19"/>
              <p:cNvSpPr txBox="1"/>
              <p:nvPr/>
            </p:nvSpPr>
            <p:spPr>
              <a:xfrm>
                <a:off x="9466810" y="1540491"/>
                <a:ext cx="5591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𝑛</m:t>
                      </m:r>
                      <m:r>
                        <a:rPr lang="en-US" altLang="zh-CN" i="1">
                          <a:latin typeface="Cambria Math" panose="02040503050406030204" pitchFamily="18" charset="0"/>
                        </a:rPr>
                        <m:t>]</m:t>
                      </m:r>
                    </m:oMath>
                  </m:oMathPara>
                </a14:m>
                <a:endParaRPr lang="zh-CN" altLang="en-US" dirty="0"/>
              </a:p>
            </p:txBody>
          </p:sp>
        </mc:Choice>
        <mc:Fallback xmlns="">
          <p:sp>
            <p:nvSpPr>
              <p:cNvPr id="20" name="文本框 19"/>
              <p:cNvSpPr txBox="1">
                <a:spLocks noRot="1" noChangeAspect="1" noMove="1" noResize="1" noEditPoints="1" noAdjustHandles="1" noChangeArrowheads="1" noChangeShapeType="1" noTextEdit="1"/>
              </p:cNvSpPr>
              <p:nvPr/>
            </p:nvSpPr>
            <p:spPr>
              <a:xfrm>
                <a:off x="9466810" y="1540491"/>
                <a:ext cx="559192" cy="276999"/>
              </a:xfrm>
              <a:prstGeom prst="rect">
                <a:avLst/>
              </a:prstGeom>
              <a:blipFill>
                <a:blip r:embed="rId6"/>
                <a:stretch>
                  <a:fillRect l="-5435" t="-4444" r="-14130" b="-37778"/>
                </a:stretch>
              </a:blipFill>
            </p:spPr>
            <p:txBody>
              <a:bodyPr/>
              <a:lstStyle/>
              <a:p>
                <a:r>
                  <a:rPr lang="zh-CN" altLang="en-US">
                    <a:noFill/>
                  </a:rPr>
                  <a:t> </a:t>
                </a:r>
              </a:p>
            </p:txBody>
          </p:sp>
        </mc:Fallback>
      </mc:AlternateContent>
      <p:cxnSp>
        <p:nvCxnSpPr>
          <p:cNvPr id="21" name="直接箭头连接符 20"/>
          <p:cNvCxnSpPr/>
          <p:nvPr/>
        </p:nvCxnSpPr>
        <p:spPr>
          <a:xfrm>
            <a:off x="9329153" y="3511395"/>
            <a:ext cx="10650" cy="563556"/>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2" name="流程图: 终止 6"/>
          <p:cNvSpPr/>
          <p:nvPr/>
        </p:nvSpPr>
        <p:spPr>
          <a:xfrm>
            <a:off x="8317603" y="4075534"/>
            <a:ext cx="2023100" cy="49776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2"/>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log()</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23" name="直接箭头连接符 22"/>
          <p:cNvCxnSpPr/>
          <p:nvPr/>
        </p:nvCxnSpPr>
        <p:spPr>
          <a:xfrm>
            <a:off x="9329153" y="4573302"/>
            <a:ext cx="10650" cy="563556"/>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4" name="流程图: 终止 6"/>
          <p:cNvSpPr/>
          <p:nvPr/>
        </p:nvSpPr>
        <p:spPr>
          <a:xfrm>
            <a:off x="8317603" y="5141452"/>
            <a:ext cx="2023100" cy="61164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1"/>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DCT</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25" name="直接箭头连接符 24"/>
          <p:cNvCxnSpPr/>
          <p:nvPr/>
        </p:nvCxnSpPr>
        <p:spPr>
          <a:xfrm flipH="1">
            <a:off x="7639390" y="5544281"/>
            <a:ext cx="678214"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6" name="流程图: 终止 6"/>
          <p:cNvSpPr/>
          <p:nvPr/>
        </p:nvSpPr>
        <p:spPr>
          <a:xfrm>
            <a:off x="6400800" y="5137438"/>
            <a:ext cx="1225890" cy="61566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1"/>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Dynamic</a:t>
            </a:r>
          </a:p>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features</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27" name="直接箭头连接符 26"/>
          <p:cNvCxnSpPr/>
          <p:nvPr/>
        </p:nvCxnSpPr>
        <p:spPr>
          <a:xfrm flipH="1">
            <a:off x="5619033" y="5442681"/>
            <a:ext cx="757244"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8" name="流程图: 终止 6"/>
          <p:cNvSpPr/>
          <p:nvPr/>
        </p:nvSpPr>
        <p:spPr>
          <a:xfrm>
            <a:off x="3933040" y="5132262"/>
            <a:ext cx="1675141" cy="62083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1"/>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Feature Transform</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29" name="直接箭头连接符 28"/>
          <p:cNvCxnSpPr/>
          <p:nvPr/>
        </p:nvCxnSpPr>
        <p:spPr>
          <a:xfrm flipH="1">
            <a:off x="3272577" y="5442682"/>
            <a:ext cx="663500" cy="8327"/>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0" name="流程图: 终止 6"/>
          <p:cNvSpPr/>
          <p:nvPr/>
        </p:nvSpPr>
        <p:spPr>
          <a:xfrm>
            <a:off x="1622672" y="5132262"/>
            <a:ext cx="1697423" cy="62083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1"/>
          </a:solidFill>
          <a:ln>
            <a:solidFill>
              <a:schemeClr val="tx1">
                <a:lumMod val="50000"/>
                <a:lumOff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Acoustic Model</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31" name="文本框 30"/>
              <p:cNvSpPr txBox="1"/>
              <p:nvPr/>
            </p:nvSpPr>
            <p:spPr>
              <a:xfrm>
                <a:off x="9466810" y="2595832"/>
                <a:ext cx="8267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i="1">
                              <a:latin typeface="Cambria Math" panose="02040503050406030204" pitchFamily="18" charset="0"/>
                            </a:rPr>
                          </m:ctrlPr>
                        </m:sSupPr>
                        <m:e>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𝑋</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𝑘</m:t>
                              </m:r>
                              <m:r>
                                <a:rPr lang="en-US" altLang="zh-CN" i="1">
                                  <a:latin typeface="Cambria Math" panose="02040503050406030204" pitchFamily="18" charset="0"/>
                                </a:rPr>
                                <m:t>]</m:t>
                              </m:r>
                            </m:e>
                          </m:d>
                        </m:e>
                        <m:sup>
                          <m:r>
                            <a:rPr lang="en-US" altLang="zh-CN" i="1">
                              <a:latin typeface="Cambria Math" panose="02040503050406030204" pitchFamily="18" charset="0"/>
                            </a:rPr>
                            <m:t>2</m:t>
                          </m:r>
                        </m:sup>
                      </m:sSup>
                    </m:oMath>
                  </m:oMathPara>
                </a14:m>
                <a:endParaRPr lang="zh-CN" altLang="en-US" dirty="0"/>
              </a:p>
            </p:txBody>
          </p:sp>
        </mc:Choice>
        <mc:Fallback xmlns="">
          <p:sp>
            <p:nvSpPr>
              <p:cNvPr id="31" name="文本框 30"/>
              <p:cNvSpPr txBox="1">
                <a:spLocks noRot="1" noChangeAspect="1" noMove="1" noResize="1" noEditPoints="1" noAdjustHandles="1" noChangeArrowheads="1" noChangeShapeType="1" noTextEdit="1"/>
              </p:cNvSpPr>
              <p:nvPr/>
            </p:nvSpPr>
            <p:spPr>
              <a:xfrm>
                <a:off x="9466810" y="2595832"/>
                <a:ext cx="826700" cy="276999"/>
              </a:xfrm>
              <a:prstGeom prst="rect">
                <a:avLst/>
              </a:prstGeom>
              <a:blipFill>
                <a:blip r:embed="rId7"/>
                <a:stretch>
                  <a:fillRect t="-4444" r="-1471" b="-377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p:cNvSpPr txBox="1"/>
              <p:nvPr/>
            </p:nvSpPr>
            <p:spPr>
              <a:xfrm>
                <a:off x="9549366" y="3647628"/>
                <a:ext cx="6004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𝑌</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𝑚</m:t>
                      </m:r>
                      <m:r>
                        <a:rPr lang="en-US" altLang="zh-CN" i="1">
                          <a:latin typeface="Cambria Math" panose="02040503050406030204" pitchFamily="18" charset="0"/>
                        </a:rPr>
                        <m:t>]</m:t>
                      </m:r>
                    </m:oMath>
                  </m:oMathPara>
                </a14:m>
                <a:endParaRPr lang="zh-CN" altLang="en-US" dirty="0"/>
              </a:p>
            </p:txBody>
          </p:sp>
        </mc:Choice>
        <mc:Fallback xmlns="">
          <p:sp>
            <p:nvSpPr>
              <p:cNvPr id="32" name="文本框 31"/>
              <p:cNvSpPr txBox="1">
                <a:spLocks noRot="1" noChangeAspect="1" noMove="1" noResize="1" noEditPoints="1" noAdjustHandles="1" noChangeArrowheads="1" noChangeShapeType="1" noTextEdit="1"/>
              </p:cNvSpPr>
              <p:nvPr/>
            </p:nvSpPr>
            <p:spPr>
              <a:xfrm>
                <a:off x="9549366" y="3647628"/>
                <a:ext cx="600485" cy="276999"/>
              </a:xfrm>
              <a:prstGeom prst="rect">
                <a:avLst/>
              </a:prstGeom>
              <a:blipFill>
                <a:blip r:embed="rId8"/>
                <a:stretch>
                  <a:fillRect l="-8081" t="-2174" r="-14141" b="-369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p:cNvSpPr txBox="1"/>
              <p:nvPr/>
            </p:nvSpPr>
            <p:spPr>
              <a:xfrm>
                <a:off x="9549366" y="4725736"/>
                <a:ext cx="10902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log</m:t>
                          </m:r>
                        </m:fName>
                        <m:e>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𝑌</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𝑚</m:t>
                              </m:r>
                              <m:r>
                                <a:rPr lang="en-US" altLang="zh-CN" i="1">
                                  <a:latin typeface="Cambria Math" panose="02040503050406030204" pitchFamily="18" charset="0"/>
                                </a:rPr>
                                <m:t>]</m:t>
                              </m:r>
                            </m:e>
                          </m:d>
                        </m:e>
                      </m:func>
                    </m:oMath>
                  </m:oMathPara>
                </a14:m>
                <a:endParaRPr lang="zh-CN" altLang="en-US" dirty="0"/>
              </a:p>
            </p:txBody>
          </p:sp>
        </mc:Choice>
        <mc:Fallback xmlns="">
          <p:sp>
            <p:nvSpPr>
              <p:cNvPr id="33" name="文本框 32"/>
              <p:cNvSpPr txBox="1">
                <a:spLocks noRot="1" noChangeAspect="1" noMove="1" noResize="1" noEditPoints="1" noAdjustHandles="1" noChangeArrowheads="1" noChangeShapeType="1" noTextEdit="1"/>
              </p:cNvSpPr>
              <p:nvPr/>
            </p:nvSpPr>
            <p:spPr>
              <a:xfrm>
                <a:off x="9549366" y="4725736"/>
                <a:ext cx="1090235" cy="276999"/>
              </a:xfrm>
              <a:prstGeom prst="rect">
                <a:avLst/>
              </a:prstGeom>
              <a:blipFill>
                <a:blip r:embed="rId9"/>
                <a:stretch>
                  <a:fillRect l="-7263" t="-2174" b="-369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p:cNvSpPr txBox="1"/>
              <p:nvPr/>
            </p:nvSpPr>
            <p:spPr>
              <a:xfrm>
                <a:off x="3344617" y="5711606"/>
                <a:ext cx="4981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𝑜</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𝑖</m:t>
                      </m:r>
                      <m:r>
                        <a:rPr lang="en-US" altLang="zh-CN" i="1">
                          <a:latin typeface="Cambria Math" panose="02040503050406030204" pitchFamily="18" charset="0"/>
                        </a:rPr>
                        <m:t>]</m:t>
                      </m:r>
                    </m:oMath>
                  </m:oMathPara>
                </a14:m>
                <a:endParaRPr lang="zh-CN" altLang="en-US" dirty="0"/>
              </a:p>
            </p:txBody>
          </p:sp>
        </mc:Choice>
        <mc:Fallback xmlns="">
          <p:sp>
            <p:nvSpPr>
              <p:cNvPr id="36" name="文本框 35"/>
              <p:cNvSpPr txBox="1">
                <a:spLocks noRot="1" noChangeAspect="1" noMove="1" noResize="1" noEditPoints="1" noAdjustHandles="1" noChangeArrowheads="1" noChangeShapeType="1" noTextEdit="1"/>
              </p:cNvSpPr>
              <p:nvPr/>
            </p:nvSpPr>
            <p:spPr>
              <a:xfrm>
                <a:off x="3344617" y="5711606"/>
                <a:ext cx="498150" cy="276999"/>
              </a:xfrm>
              <a:prstGeom prst="rect">
                <a:avLst/>
              </a:prstGeom>
              <a:blipFill>
                <a:blip r:embed="rId11"/>
                <a:stretch>
                  <a:fillRect l="-6173" t="-4444" r="-17284" b="-37778"/>
                </a:stretch>
              </a:blipFill>
            </p:spPr>
            <p:txBody>
              <a:bodyPr/>
              <a:lstStyle/>
              <a:p>
                <a:r>
                  <a:rPr lang="zh-CN" altLang="en-US">
                    <a:noFill/>
                  </a:rPr>
                  <a:t> </a:t>
                </a:r>
              </a:p>
            </p:txBody>
          </p:sp>
        </mc:Fallback>
      </mc:AlternateContent>
      <p:cxnSp>
        <p:nvCxnSpPr>
          <p:cNvPr id="37" name="直接箭头连接符 36"/>
          <p:cNvCxnSpPr/>
          <p:nvPr/>
        </p:nvCxnSpPr>
        <p:spPr>
          <a:xfrm>
            <a:off x="8041625" y="1711471"/>
            <a:ext cx="649" cy="3623993"/>
          </a:xfrm>
          <a:prstGeom prst="straightConnector1">
            <a:avLst/>
          </a:prstGeom>
          <a:ln w="571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flipH="1">
            <a:off x="7639391" y="5324089"/>
            <a:ext cx="402987"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flipH="1">
            <a:off x="8016225" y="1711470"/>
            <a:ext cx="1323579" cy="0"/>
          </a:xfrm>
          <a:prstGeom prst="straightConnector1">
            <a:avLst/>
          </a:prstGeom>
          <a:ln w="571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文本框 39"/>
              <p:cNvSpPr txBox="1"/>
              <p:nvPr/>
            </p:nvSpPr>
            <p:spPr>
              <a:xfrm>
                <a:off x="7047075" y="2456419"/>
                <a:ext cx="1107033" cy="647293"/>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Energy</a:t>
                </a:r>
              </a:p>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ea typeface="微软雅黑" panose="020B0503020204020204" pitchFamily="34" charset="-122"/>
                            </a:rPr>
                          </m:ctrlPr>
                        </m:sSubPr>
                        <m:e>
                          <m:r>
                            <a:rPr lang="en-US" altLang="zh-CN" i="1">
                              <a:latin typeface="Cambria Math" panose="02040503050406030204" pitchFamily="18" charset="0"/>
                              <a:ea typeface="微软雅黑" panose="020B0503020204020204" pitchFamily="34" charset="-122"/>
                            </a:rPr>
                            <m:t>𝑒</m:t>
                          </m:r>
                        </m:e>
                        <m:sub>
                          <m:r>
                            <a:rPr lang="en-US" altLang="zh-CN" i="1">
                              <a:latin typeface="Cambria Math" panose="02040503050406030204" pitchFamily="18" charset="0"/>
                              <a:ea typeface="微软雅黑" panose="020B0503020204020204" pitchFamily="34" charset="-122"/>
                            </a:rPr>
                            <m:t>𝑡</m:t>
                          </m:r>
                        </m:sub>
                      </m:sSub>
                    </m:oMath>
                  </m:oMathPara>
                </a14:m>
                <a:endParaRPr lang="zh-CN" altLang="en-US" dirty="0">
                  <a:latin typeface="微软雅黑" panose="020B0503020204020204" pitchFamily="34" charset="-122"/>
                  <a:ea typeface="微软雅黑" panose="020B0503020204020204" pitchFamily="34" charset="-122"/>
                </a:endParaRPr>
              </a:p>
            </p:txBody>
          </p:sp>
        </mc:Choice>
        <mc:Fallback xmlns="">
          <p:sp>
            <p:nvSpPr>
              <p:cNvPr id="40" name="文本框 39"/>
              <p:cNvSpPr txBox="1">
                <a:spLocks noRot="1" noChangeAspect="1" noMove="1" noResize="1" noEditPoints="1" noAdjustHandles="1" noChangeArrowheads="1" noChangeShapeType="1" noTextEdit="1"/>
              </p:cNvSpPr>
              <p:nvPr/>
            </p:nvSpPr>
            <p:spPr>
              <a:xfrm>
                <a:off x="7047075" y="2456419"/>
                <a:ext cx="1107033" cy="647293"/>
              </a:xfrm>
              <a:prstGeom prst="rect">
                <a:avLst/>
              </a:prstGeom>
              <a:blipFill>
                <a:blip r:embed="rId12"/>
                <a:stretch>
                  <a:fillRect l="-4396" t="-566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20E328C2-5B31-44E5-9801-2BCCA2672D95}"/>
                  </a:ext>
                </a:extLst>
              </p:cNvPr>
              <p:cNvSpPr txBox="1"/>
              <p:nvPr/>
            </p:nvSpPr>
            <p:spPr>
              <a:xfrm>
                <a:off x="7740984" y="5733456"/>
                <a:ext cx="48846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𝑗</m:t>
                      </m:r>
                      <m:r>
                        <a:rPr lang="en-US" altLang="zh-CN" i="1">
                          <a:latin typeface="Cambria Math" panose="02040503050406030204" pitchFamily="18" charset="0"/>
                        </a:rPr>
                        <m:t>]</m:t>
                      </m:r>
                    </m:oMath>
                  </m:oMathPara>
                </a14:m>
                <a:endParaRPr lang="zh-CN" altLang="en-US" dirty="0"/>
              </a:p>
            </p:txBody>
          </p:sp>
        </mc:Choice>
        <mc:Fallback xmlns="">
          <p:sp>
            <p:nvSpPr>
              <p:cNvPr id="41" name="文本框 40">
                <a:extLst>
                  <a:ext uri="{FF2B5EF4-FFF2-40B4-BE49-F238E27FC236}">
                    <a16:creationId xmlns:a16="http://schemas.microsoft.com/office/drawing/2014/main" id="{20E328C2-5B31-44E5-9801-2BCCA2672D95}"/>
                  </a:ext>
                </a:extLst>
              </p:cNvPr>
              <p:cNvSpPr txBox="1">
                <a:spLocks noRot="1" noChangeAspect="1" noMove="1" noResize="1" noEditPoints="1" noAdjustHandles="1" noChangeArrowheads="1" noChangeShapeType="1" noTextEdit="1"/>
              </p:cNvSpPr>
              <p:nvPr/>
            </p:nvSpPr>
            <p:spPr>
              <a:xfrm>
                <a:off x="7740984" y="5733456"/>
                <a:ext cx="488467" cy="276999"/>
              </a:xfrm>
              <a:prstGeom prst="rect">
                <a:avLst/>
              </a:prstGeom>
              <a:blipFill>
                <a:blip r:embed="rId13"/>
                <a:stretch>
                  <a:fillRect l="-6250" t="-4444" r="-17500" b="-377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68095BBA-52C0-494F-83AD-7A0BBA362691}"/>
                  </a:ext>
                </a:extLst>
              </p:cNvPr>
              <p:cNvSpPr txBox="1"/>
              <p:nvPr/>
            </p:nvSpPr>
            <p:spPr>
              <a:xfrm>
                <a:off x="5449474" y="5721717"/>
                <a:ext cx="1345305"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i="1">
                              <a:latin typeface="Cambria Math" panose="02040503050406030204" pitchFamily="18" charset="0"/>
                            </a:rPr>
                            <m:t>𝑡</m:t>
                          </m:r>
                        </m:sub>
                      </m:sSub>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𝑗</m:t>
                          </m:r>
                        </m:e>
                      </m:d>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𝑒</m:t>
                          </m:r>
                        </m:e>
                        <m:sub>
                          <m:r>
                            <a:rPr lang="en-US" altLang="zh-CN" i="1">
                              <a:latin typeface="Cambria Math" panose="02040503050406030204" pitchFamily="18" charset="0"/>
                            </a:rPr>
                            <m:t>𝑡</m:t>
                          </m:r>
                        </m:sub>
                      </m:sSub>
                    </m:oMath>
                  </m:oMathPara>
                </a14:m>
                <a:endParaRPr lang="en-US" altLang="zh-CN" dirty="0"/>
              </a:p>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i="1">
                              <a:latin typeface="Cambria Math" panose="02040503050406030204" pitchFamily="18" charset="0"/>
                            </a:rPr>
                            <m:t>𝑡</m:t>
                          </m:r>
                        </m:sub>
                      </m:sSub>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𝑗</m:t>
                          </m:r>
                        </m:e>
                      </m:d>
                      <m:r>
                        <a:rPr lang="en-US" altLang="zh-CN" i="1">
                          <a:latin typeface="Cambria Math" panose="02040503050406030204" pitchFamily="18" charset="0"/>
                        </a:rPr>
                        <m:t>,</m:t>
                      </m:r>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𝑒</m:t>
                          </m:r>
                        </m:e>
                        <m:sub>
                          <m:r>
                            <a:rPr lang="en-US" altLang="zh-CN" i="1">
                              <a:latin typeface="Cambria Math" panose="02040503050406030204" pitchFamily="18" charset="0"/>
                            </a:rPr>
                            <m:t>𝑡</m:t>
                          </m:r>
                        </m:sub>
                      </m:sSub>
                    </m:oMath>
                  </m:oMathPara>
                </a14:m>
                <a:endParaRPr lang="en-US" altLang="zh-CN" dirty="0"/>
              </a:p>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i="1">
                              <a:latin typeface="Cambria Math" panose="02040503050406030204" pitchFamily="18" charset="0"/>
                            </a:rPr>
                            <m:t>𝑡</m:t>
                          </m:r>
                        </m:sub>
                      </m:sSub>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𝑗</m:t>
                          </m:r>
                        </m:e>
                      </m:d>
                      <m:r>
                        <a:rPr lang="en-US" altLang="zh-CN" i="1">
                          <a:latin typeface="Cambria Math" panose="02040503050406030204" pitchFamily="18" charset="0"/>
                        </a:rPr>
                        <m:t>,</m:t>
                      </m:r>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𝑒</m:t>
                          </m:r>
                        </m:e>
                        <m:sub>
                          <m:r>
                            <a:rPr lang="en-US" altLang="zh-CN" i="1">
                              <a:latin typeface="Cambria Math" panose="02040503050406030204" pitchFamily="18" charset="0"/>
                            </a:rPr>
                            <m:t>𝑡</m:t>
                          </m:r>
                        </m:sub>
                      </m:sSub>
                    </m:oMath>
                  </m:oMathPara>
                </a14:m>
                <a:endParaRPr lang="zh-CN" altLang="en-US" dirty="0"/>
              </a:p>
            </p:txBody>
          </p:sp>
        </mc:Choice>
        <mc:Fallback xmlns="">
          <p:sp>
            <p:nvSpPr>
              <p:cNvPr id="42" name="文本框 41">
                <a:extLst>
                  <a:ext uri="{FF2B5EF4-FFF2-40B4-BE49-F238E27FC236}">
                    <a16:creationId xmlns:a16="http://schemas.microsoft.com/office/drawing/2014/main" id="{68095BBA-52C0-494F-83AD-7A0BBA362691}"/>
                  </a:ext>
                </a:extLst>
              </p:cNvPr>
              <p:cNvSpPr txBox="1">
                <a:spLocks noRot="1" noChangeAspect="1" noMove="1" noResize="1" noEditPoints="1" noAdjustHandles="1" noChangeArrowheads="1" noChangeShapeType="1" noTextEdit="1"/>
              </p:cNvSpPr>
              <p:nvPr/>
            </p:nvSpPr>
            <p:spPr>
              <a:xfrm>
                <a:off x="5449474" y="5721717"/>
                <a:ext cx="1345305" cy="830997"/>
              </a:xfrm>
              <a:prstGeom prst="rect">
                <a:avLst/>
              </a:prstGeom>
              <a:blipFill>
                <a:blip r:embed="rId14"/>
                <a:stretch>
                  <a:fillRect l="-3167" t="-1471" b="-1102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164731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DFT Spectrum Features for ASR</a:t>
            </a:r>
            <a:endParaRPr lang="zh-CN" altLang="en-US" dirty="0"/>
          </a:p>
        </p:txBody>
      </p:sp>
      <p:sp>
        <p:nvSpPr>
          <p:cNvPr id="3" name="内容占位符 2"/>
          <p:cNvSpPr>
            <a:spLocks noGrp="1"/>
          </p:cNvSpPr>
          <p:nvPr>
            <p:ph idx="1"/>
          </p:nvPr>
        </p:nvSpPr>
        <p:spPr/>
        <p:txBody>
          <a:bodyPr/>
          <a:lstStyle/>
          <a:p>
            <a:r>
              <a:rPr lang="en-US" altLang="zh-CN" dirty="0"/>
              <a:t>Equally-spaced frequency bands -- but human hearing less sensitive at higher frequencies (above ~ 1000Hz)</a:t>
            </a:r>
          </a:p>
          <a:p>
            <a:r>
              <a:rPr lang="en-US" altLang="zh-CN" dirty="0"/>
              <a:t>The estimated power spectrum contains harmonics of </a:t>
            </a:r>
            <a:r>
              <a:rPr lang="en-US" altLang="zh-CN" i="1" dirty="0">
                <a:latin typeface="Times New Roman" panose="02020603050405020304" pitchFamily="18" charset="0"/>
                <a:cs typeface="Times New Roman" panose="02020603050405020304" pitchFamily="18" charset="0"/>
              </a:rPr>
              <a:t>F</a:t>
            </a:r>
            <a:r>
              <a:rPr lang="en-US" altLang="zh-CN" baseline="-25000" dirty="0">
                <a:latin typeface="Times New Roman" panose="02020603050405020304" pitchFamily="18" charset="0"/>
                <a:cs typeface="Times New Roman" panose="02020603050405020304" pitchFamily="18" charset="0"/>
              </a:rPr>
              <a:t>0</a:t>
            </a:r>
            <a:r>
              <a:rPr lang="en-US" altLang="zh-CN" dirty="0"/>
              <a:t>, which makes it difficult to estimate the envelope of the spectrum</a:t>
            </a:r>
          </a:p>
          <a:p>
            <a:endParaRPr lang="en-US" altLang="zh-CN" dirty="0"/>
          </a:p>
          <a:p>
            <a:endParaRPr lang="en-US" altLang="zh-CN" dirty="0"/>
          </a:p>
          <a:p>
            <a:endParaRPr lang="en-US" altLang="zh-CN" dirty="0"/>
          </a:p>
          <a:p>
            <a:endParaRPr lang="en-US" altLang="zh-CN" dirty="0"/>
          </a:p>
          <a:p>
            <a:endParaRPr lang="en-US" altLang="zh-CN" dirty="0"/>
          </a:p>
          <a:p>
            <a:r>
              <a:rPr lang="en-US" altLang="zh-CN" dirty="0"/>
              <a:t>Frequency bins of STFT are highly correlated each other, i.e. power spectrum representation is highly redundant</a:t>
            </a:r>
            <a:endParaRPr lang="zh-CN" altLang="en-US" dirty="0"/>
          </a:p>
        </p:txBody>
      </p:sp>
      <p:sp>
        <p:nvSpPr>
          <p:cNvPr id="5" name="页脚占位符 4"/>
          <p:cNvSpPr>
            <a:spLocks noGrp="1"/>
          </p:cNvSpPr>
          <p:nvPr>
            <p:ph type="ftr" sz="quarter" idx="11"/>
          </p:nvPr>
        </p:nvSpPr>
        <p:spPr/>
        <p:txBody>
          <a:bodyPr/>
          <a:lstStyle/>
          <a:p>
            <a:pPr>
              <a:defRPr/>
            </a:pPr>
            <a:r>
              <a:rPr lang="en-US" altLang="zh-TW"/>
              <a:t>Speech Recognition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45</a:t>
            </a:fld>
            <a:endParaRPr lang="en-US" altLang="zh-TW"/>
          </a:p>
        </p:txBody>
      </p:sp>
      <p:pic>
        <p:nvPicPr>
          <p:cNvPr id="7" name="图片 6"/>
          <p:cNvPicPr>
            <a:picLocks noChangeAspect="1"/>
          </p:cNvPicPr>
          <p:nvPr/>
        </p:nvPicPr>
        <p:blipFill>
          <a:blip r:embed="rId3"/>
          <a:stretch>
            <a:fillRect/>
          </a:stretch>
        </p:blipFill>
        <p:spPr>
          <a:xfrm>
            <a:off x="2407153" y="2466222"/>
            <a:ext cx="7442700" cy="2891257"/>
          </a:xfrm>
          <a:prstGeom prst="rect">
            <a:avLst/>
          </a:prstGeom>
        </p:spPr>
      </p:pic>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D430177B-06E9-4E36-BD23-40C095D00DA1}"/>
                  </a:ext>
                </a:extLst>
              </p:cNvPr>
              <p:cNvSpPr txBox="1"/>
              <p:nvPr/>
            </p:nvSpPr>
            <p:spPr>
              <a:xfrm>
                <a:off x="6734175" y="2683661"/>
                <a:ext cx="1585913" cy="369332"/>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log</m:t>
                          </m:r>
                        </m:fName>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𝑌</m:t>
                              </m:r>
                            </m:e>
                            <m:sub>
                              <m:r>
                                <a:rPr lang="en-US" altLang="zh-CN" sz="2400" b="0" i="1" smtClean="0">
                                  <a:latin typeface="Cambria Math" panose="02040503050406030204" pitchFamily="18" charset="0"/>
                                </a:rPr>
                                <m:t>𝑡</m:t>
                              </m:r>
                            </m:sub>
                          </m:sSub>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𝑚</m:t>
                              </m:r>
                            </m:e>
                          </m:d>
                        </m:e>
                      </m:func>
                    </m:oMath>
                  </m:oMathPara>
                </a14:m>
                <a:endParaRPr lang="zh-CN" altLang="en-US" sz="2400" dirty="0"/>
              </a:p>
            </p:txBody>
          </p:sp>
        </mc:Choice>
        <mc:Fallback xmlns="">
          <p:sp>
            <p:nvSpPr>
              <p:cNvPr id="4" name="文本框 3">
                <a:extLst>
                  <a:ext uri="{FF2B5EF4-FFF2-40B4-BE49-F238E27FC236}">
                    <a16:creationId xmlns:a16="http://schemas.microsoft.com/office/drawing/2014/main" id="{D430177B-06E9-4E36-BD23-40C095D00DA1}"/>
                  </a:ext>
                </a:extLst>
              </p:cNvPr>
              <p:cNvSpPr txBox="1">
                <a:spLocks noRot="1" noChangeAspect="1" noMove="1" noResize="1" noEditPoints="1" noAdjustHandles="1" noChangeArrowheads="1" noChangeShapeType="1" noTextEdit="1"/>
              </p:cNvSpPr>
              <p:nvPr/>
            </p:nvSpPr>
            <p:spPr>
              <a:xfrm>
                <a:off x="6734175" y="2683661"/>
                <a:ext cx="1585913" cy="369332"/>
              </a:xfrm>
              <a:prstGeom prst="rect">
                <a:avLst/>
              </a:prstGeom>
              <a:blipFill>
                <a:blip r:embed="rId4"/>
                <a:stretch>
                  <a:fillRect b="-3442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884443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Cepstral</a:t>
            </a:r>
            <a:r>
              <a:rPr lang="en-US" altLang="zh-CN" dirty="0"/>
              <a:t> Analysis</a:t>
            </a:r>
            <a:endParaRPr lang="zh-CN" altLang="en-US" dirty="0"/>
          </a:p>
        </p:txBody>
      </p:sp>
      <p:sp>
        <p:nvSpPr>
          <p:cNvPr id="3" name="内容占位符 2"/>
          <p:cNvSpPr>
            <a:spLocks noGrp="1"/>
          </p:cNvSpPr>
          <p:nvPr>
            <p:ph idx="1"/>
          </p:nvPr>
        </p:nvSpPr>
        <p:spPr/>
        <p:txBody>
          <a:bodyPr>
            <a:normAutofit/>
          </a:bodyPr>
          <a:lstStyle/>
          <a:p>
            <a:r>
              <a:rPr lang="en-US" altLang="zh-CN" dirty="0"/>
              <a:t>Source-Filter model of speech production</a:t>
            </a:r>
          </a:p>
          <a:p>
            <a:pPr lvl="1"/>
            <a:r>
              <a:rPr lang="en-US" altLang="zh-CN" b="1" dirty="0"/>
              <a:t>Source</a:t>
            </a:r>
            <a:r>
              <a:rPr lang="en-US" altLang="zh-CN" dirty="0"/>
              <a:t>: Vocal cord vibrations create a glottal source waveform</a:t>
            </a:r>
          </a:p>
          <a:p>
            <a:pPr lvl="1"/>
            <a:r>
              <a:rPr lang="en-US" altLang="zh-CN" b="1" dirty="0"/>
              <a:t>Filter</a:t>
            </a:r>
            <a:r>
              <a:rPr lang="en-US" altLang="zh-CN" dirty="0"/>
              <a:t>: Source waveform is passed through the vocal tract: position of tongue, jaw, etc. give it a particular shape and hence a particular filtering characteristic</a:t>
            </a:r>
          </a:p>
          <a:p>
            <a:r>
              <a:rPr lang="en-US" altLang="zh-CN" dirty="0"/>
              <a:t>Source characteristics (</a:t>
            </a:r>
            <a:r>
              <a:rPr lang="en-US" altLang="zh-CN" i="1" dirty="0">
                <a:latin typeface="Times New Roman" panose="02020603050405020304" pitchFamily="18" charset="0"/>
                <a:cs typeface="Times New Roman" panose="02020603050405020304" pitchFamily="18" charset="0"/>
              </a:rPr>
              <a:t>F</a:t>
            </a:r>
            <a:r>
              <a:rPr lang="en-US" altLang="zh-CN" baseline="-25000" dirty="0">
                <a:latin typeface="Times New Roman" panose="02020603050405020304" pitchFamily="18" charset="0"/>
                <a:cs typeface="Times New Roman" panose="02020603050405020304" pitchFamily="18" charset="0"/>
              </a:rPr>
              <a:t>0</a:t>
            </a:r>
            <a:r>
              <a:rPr lang="en-US" altLang="zh-CN" dirty="0"/>
              <a:t>, dynamics of glottal pulse) do not help to discriminate between phones</a:t>
            </a:r>
          </a:p>
          <a:p>
            <a:r>
              <a:rPr lang="en-US" altLang="zh-CN" dirty="0"/>
              <a:t>The filter specifies the position of the articulators</a:t>
            </a:r>
          </a:p>
          <a:p>
            <a:r>
              <a:rPr lang="en-US" altLang="zh-CN" dirty="0"/>
              <a:t>... and hence is directly related to phone discrimination</a:t>
            </a:r>
          </a:p>
          <a:p>
            <a:r>
              <a:rPr lang="en-US" altLang="zh-CN" dirty="0" err="1"/>
              <a:t>Cepstral</a:t>
            </a:r>
            <a:r>
              <a:rPr lang="en-US" altLang="zh-CN" dirty="0"/>
              <a:t> analysis enables us to separate source and filter</a:t>
            </a:r>
            <a:endParaRPr lang="zh-CN" altLang="en-US" dirty="0"/>
          </a:p>
        </p:txBody>
      </p:sp>
      <p:sp>
        <p:nvSpPr>
          <p:cNvPr id="5" name="页脚占位符 4"/>
          <p:cNvSpPr>
            <a:spLocks noGrp="1"/>
          </p:cNvSpPr>
          <p:nvPr>
            <p:ph type="ftr" sz="quarter" idx="11"/>
          </p:nvPr>
        </p:nvSpPr>
        <p:spPr/>
        <p:txBody>
          <a:bodyPr/>
          <a:lstStyle/>
          <a:p>
            <a:pPr>
              <a:defRPr/>
            </a:pPr>
            <a:r>
              <a:rPr lang="en-US" altLang="zh-TW"/>
              <a:t>Speech Recognition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46</a:t>
            </a:fld>
            <a:endParaRPr lang="en-US" altLang="zh-TW"/>
          </a:p>
        </p:txBody>
      </p:sp>
    </p:spTree>
    <p:extLst>
      <p:ext uri="{BB962C8B-B14F-4D97-AF65-F5344CB8AC3E}">
        <p14:creationId xmlns:p14="http://schemas.microsoft.com/office/powerpoint/2010/main" val="39561055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Speech production model</a:t>
            </a:r>
            <a:endParaRPr lang="zh-CN" altLang="en-US" dirty="0"/>
          </a:p>
        </p:txBody>
      </p:sp>
      <p:sp>
        <p:nvSpPr>
          <p:cNvPr id="3" name="内容占位符 2"/>
          <p:cNvSpPr>
            <a:spLocks noGrp="1"/>
          </p:cNvSpPr>
          <p:nvPr>
            <p:ph idx="1"/>
          </p:nvPr>
        </p:nvSpPr>
        <p:spPr/>
        <p:txBody>
          <a:bodyPr/>
          <a:lstStyle/>
          <a:p>
            <a:endParaRPr lang="zh-CN" altLang="en-US"/>
          </a:p>
        </p:txBody>
      </p:sp>
      <p:sp>
        <p:nvSpPr>
          <p:cNvPr id="5" name="页脚占位符 4"/>
          <p:cNvSpPr>
            <a:spLocks noGrp="1"/>
          </p:cNvSpPr>
          <p:nvPr>
            <p:ph type="ftr" sz="quarter" idx="11"/>
          </p:nvPr>
        </p:nvSpPr>
        <p:spPr/>
        <p:txBody>
          <a:bodyPr/>
          <a:lstStyle/>
          <a:p>
            <a:pPr>
              <a:defRPr/>
            </a:pPr>
            <a:r>
              <a:rPr lang="en-US" altLang="zh-TW"/>
              <a:t>Speech Recognition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47</a:t>
            </a:fld>
            <a:endParaRPr lang="en-US" altLang="zh-TW"/>
          </a:p>
        </p:txBody>
      </p:sp>
      <p:pic>
        <p:nvPicPr>
          <p:cNvPr id="7" name="图片 6"/>
          <p:cNvPicPr>
            <a:picLocks noChangeAspect="1"/>
          </p:cNvPicPr>
          <p:nvPr/>
        </p:nvPicPr>
        <p:blipFill>
          <a:blip r:embed="rId2"/>
          <a:stretch>
            <a:fillRect/>
          </a:stretch>
        </p:blipFill>
        <p:spPr>
          <a:xfrm>
            <a:off x="1508040" y="839647"/>
            <a:ext cx="9245587" cy="6018353"/>
          </a:xfrm>
          <a:prstGeom prst="rect">
            <a:avLst/>
          </a:prstGeom>
        </p:spPr>
      </p:pic>
    </p:spTree>
    <p:extLst>
      <p:ext uri="{BB962C8B-B14F-4D97-AF65-F5344CB8AC3E}">
        <p14:creationId xmlns:p14="http://schemas.microsoft.com/office/powerpoint/2010/main" val="23935139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Cepstral</a:t>
            </a:r>
            <a:r>
              <a:rPr lang="en-US" altLang="zh-CN" dirty="0"/>
              <a:t> Analysis</a:t>
            </a:r>
            <a:endParaRPr lang="zh-CN" altLang="en-US" dirty="0"/>
          </a:p>
        </p:txBody>
      </p:sp>
      <p:sp>
        <p:nvSpPr>
          <p:cNvPr id="3" name="内容占位符 2"/>
          <p:cNvSpPr>
            <a:spLocks noGrp="1"/>
          </p:cNvSpPr>
          <p:nvPr>
            <p:ph idx="1"/>
          </p:nvPr>
        </p:nvSpPr>
        <p:spPr/>
        <p:txBody>
          <a:bodyPr/>
          <a:lstStyle/>
          <a:p>
            <a:r>
              <a:rPr lang="en-US" altLang="zh-CN" dirty="0"/>
              <a:t>Split power spectrum into spectral envelope and </a:t>
            </a:r>
            <a:r>
              <a:rPr lang="en-US" altLang="zh-CN" i="1" dirty="0">
                <a:latin typeface="Times New Roman" panose="02020603050405020304" pitchFamily="18" charset="0"/>
                <a:cs typeface="Times New Roman" panose="02020603050405020304" pitchFamily="18" charset="0"/>
              </a:rPr>
              <a:t>F</a:t>
            </a:r>
            <a:r>
              <a:rPr lang="en-US" altLang="zh-CN" baseline="-25000" dirty="0">
                <a:latin typeface="Times New Roman" panose="02020603050405020304" pitchFamily="18" charset="0"/>
                <a:cs typeface="Times New Roman" panose="02020603050405020304" pitchFamily="18" charset="0"/>
              </a:rPr>
              <a:t>0</a:t>
            </a:r>
            <a:r>
              <a:rPr lang="en-US" altLang="zh-CN" dirty="0"/>
              <a:t> harmonics.</a:t>
            </a:r>
            <a:endParaRPr lang="zh-CN" altLang="en-US" dirty="0"/>
          </a:p>
        </p:txBody>
      </p:sp>
      <p:sp>
        <p:nvSpPr>
          <p:cNvPr id="5" name="页脚占位符 4"/>
          <p:cNvSpPr>
            <a:spLocks noGrp="1"/>
          </p:cNvSpPr>
          <p:nvPr>
            <p:ph type="ftr" sz="quarter" idx="11"/>
          </p:nvPr>
        </p:nvSpPr>
        <p:spPr/>
        <p:txBody>
          <a:bodyPr/>
          <a:lstStyle/>
          <a:p>
            <a:pPr>
              <a:defRPr/>
            </a:pPr>
            <a:r>
              <a:rPr lang="en-US" altLang="zh-TW"/>
              <a:t>Speech Recognition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48</a:t>
            </a:fld>
            <a:endParaRPr lang="en-US" altLang="zh-TW"/>
          </a:p>
        </p:txBody>
      </p:sp>
      <p:sp>
        <p:nvSpPr>
          <p:cNvPr id="7" name="矩形 6"/>
          <p:cNvSpPr/>
          <p:nvPr/>
        </p:nvSpPr>
        <p:spPr>
          <a:xfrm>
            <a:off x="4792854" y="1338024"/>
            <a:ext cx="6224162" cy="5401479"/>
          </a:xfrm>
          <a:prstGeom prst="rect">
            <a:avLst/>
          </a:prstGeom>
        </p:spPr>
        <p:txBody>
          <a:bodyPr wrap="square">
            <a:spAutoFit/>
          </a:bodyPr>
          <a:lstStyle/>
          <a:p>
            <a:pPr marL="91438" indent="-91438" defTabSz="914377">
              <a:lnSpc>
                <a:spcPct val="90000"/>
              </a:lnSpc>
              <a:spcBef>
                <a:spcPts val="1200"/>
              </a:spcBef>
              <a:spcAft>
                <a:spcPts val="200"/>
              </a:spcAft>
              <a:buClr>
                <a:schemeClr val="accent1"/>
              </a:buClr>
              <a:buSzPct val="100000"/>
              <a:buFont typeface="Calibri" panose="020F0502020204030204" pitchFamily="34" charset="0"/>
              <a:buChar char=" "/>
            </a:pPr>
            <a:r>
              <a:rPr lang="en-US" altLang="zh-CN" sz="2400" dirty="0">
                <a:solidFill>
                  <a:schemeClr val="tx1">
                    <a:lumMod val="75000"/>
                    <a:lumOff val="25000"/>
                  </a:schemeClr>
                </a:solidFill>
              </a:rPr>
              <a:t>Log spectrum (</a:t>
            </a:r>
            <a:r>
              <a:rPr lang="en-US" altLang="zh-CN" sz="2400" dirty="0" err="1">
                <a:solidFill>
                  <a:schemeClr val="tx1">
                    <a:lumMod val="75000"/>
                    <a:lumOff val="25000"/>
                  </a:schemeClr>
                </a:solidFill>
              </a:rPr>
              <a:t>freq</a:t>
            </a:r>
            <a:r>
              <a:rPr lang="en-US" altLang="zh-CN" sz="2400" dirty="0">
                <a:solidFill>
                  <a:schemeClr val="tx1">
                    <a:lumMod val="75000"/>
                    <a:lumOff val="25000"/>
                  </a:schemeClr>
                </a:solidFill>
              </a:rPr>
              <a:t> domain)</a:t>
            </a:r>
          </a:p>
          <a:p>
            <a:pPr marL="91438" indent="-91438" defTabSz="914377">
              <a:spcBef>
                <a:spcPts val="1200"/>
              </a:spcBef>
              <a:spcAft>
                <a:spcPts val="1200"/>
              </a:spcAft>
              <a:buClr>
                <a:schemeClr val="accent1"/>
              </a:buClr>
              <a:buSzPct val="100000"/>
              <a:buFont typeface="Calibri" panose="020F0502020204030204" pitchFamily="34" charset="0"/>
              <a:buChar char=" "/>
            </a:pPr>
            <a:r>
              <a:rPr lang="en-US" altLang="zh-CN" sz="2400" dirty="0">
                <a:solidFill>
                  <a:schemeClr val="tx1">
                    <a:lumMod val="75000"/>
                    <a:lumOff val="25000"/>
                  </a:schemeClr>
                </a:solidFill>
              </a:rPr>
              <a:t>                         Inverse Fourier Transform</a:t>
            </a:r>
          </a:p>
          <a:p>
            <a:pPr marL="91438" indent="-91438" defTabSz="914377">
              <a:lnSpc>
                <a:spcPct val="90000"/>
              </a:lnSpc>
              <a:spcBef>
                <a:spcPts val="1200"/>
              </a:spcBef>
              <a:spcAft>
                <a:spcPts val="200"/>
              </a:spcAft>
              <a:buClr>
                <a:schemeClr val="accent1"/>
              </a:buClr>
              <a:buSzPct val="100000"/>
              <a:buFont typeface="Calibri" panose="020F0502020204030204" pitchFamily="34" charset="0"/>
              <a:buChar char=" "/>
            </a:pPr>
            <a:r>
              <a:rPr lang="en-US" altLang="zh-CN" sz="2400" dirty="0" err="1">
                <a:solidFill>
                  <a:schemeClr val="tx1">
                    <a:lumMod val="75000"/>
                    <a:lumOff val="25000"/>
                  </a:schemeClr>
                </a:solidFill>
              </a:rPr>
              <a:t>Cepstrum</a:t>
            </a:r>
            <a:r>
              <a:rPr lang="en-US" altLang="zh-CN" sz="2400" dirty="0">
                <a:solidFill>
                  <a:schemeClr val="tx1">
                    <a:lumMod val="75000"/>
                    <a:lumOff val="25000"/>
                  </a:schemeClr>
                </a:solidFill>
              </a:rPr>
              <a:t> (time domain) (</a:t>
            </a:r>
            <a:r>
              <a:rPr lang="en-US" altLang="zh-CN" sz="2400" dirty="0" err="1">
                <a:solidFill>
                  <a:schemeClr val="tx1">
                    <a:lumMod val="75000"/>
                    <a:lumOff val="25000"/>
                  </a:schemeClr>
                </a:solidFill>
              </a:rPr>
              <a:t>quefrency</a:t>
            </a:r>
            <a:r>
              <a:rPr lang="en-US" altLang="zh-CN" sz="2400" dirty="0">
                <a:solidFill>
                  <a:schemeClr val="tx1">
                    <a:lumMod val="75000"/>
                    <a:lumOff val="25000"/>
                  </a:schemeClr>
                </a:solidFill>
              </a:rPr>
              <a:t>)</a:t>
            </a:r>
          </a:p>
          <a:p>
            <a:pPr marL="91438" indent="-91438" defTabSz="914377">
              <a:lnSpc>
                <a:spcPct val="90000"/>
              </a:lnSpc>
              <a:spcBef>
                <a:spcPts val="1200"/>
              </a:spcBef>
              <a:spcAft>
                <a:spcPts val="200"/>
              </a:spcAft>
              <a:buClr>
                <a:schemeClr val="accent1"/>
              </a:buClr>
              <a:buSzPct val="100000"/>
              <a:buFont typeface="Calibri" panose="020F0502020204030204" pitchFamily="34" charset="0"/>
              <a:buChar char=" "/>
            </a:pPr>
            <a:r>
              <a:rPr lang="en-US" altLang="zh-CN" sz="2400" dirty="0">
                <a:solidFill>
                  <a:schemeClr val="tx1">
                    <a:lumMod val="75000"/>
                    <a:lumOff val="25000"/>
                  </a:schemeClr>
                </a:solidFill>
              </a:rPr>
              <a:t>                         </a:t>
            </a:r>
            <a:r>
              <a:rPr lang="en-US" altLang="zh-CN" sz="2400" dirty="0" err="1">
                <a:solidFill>
                  <a:schemeClr val="tx1">
                    <a:lumMod val="75000"/>
                    <a:lumOff val="25000"/>
                  </a:schemeClr>
                </a:solidFill>
              </a:rPr>
              <a:t>Liftering</a:t>
            </a:r>
            <a:r>
              <a:rPr lang="en-US" altLang="zh-CN" sz="2400" dirty="0">
                <a:solidFill>
                  <a:schemeClr val="tx1">
                    <a:lumMod val="75000"/>
                    <a:lumOff val="25000"/>
                  </a:schemeClr>
                </a:solidFill>
              </a:rPr>
              <a:t> to get low/high part</a:t>
            </a:r>
          </a:p>
          <a:p>
            <a:pPr marL="91438" indent="-91438" defTabSz="914377">
              <a:spcAft>
                <a:spcPts val="200"/>
              </a:spcAft>
              <a:buClr>
                <a:schemeClr val="accent1"/>
              </a:buClr>
              <a:buSzPct val="100000"/>
              <a:buFont typeface="Calibri" panose="020F0502020204030204" pitchFamily="34" charset="0"/>
              <a:buChar char=" "/>
            </a:pPr>
            <a:r>
              <a:rPr lang="en-US" altLang="zh-CN" sz="2400" dirty="0">
                <a:solidFill>
                  <a:schemeClr val="tx1">
                    <a:lumMod val="75000"/>
                    <a:lumOff val="25000"/>
                  </a:schemeClr>
                </a:solidFill>
              </a:rPr>
              <a:t>                         </a:t>
            </a:r>
            <a:r>
              <a:rPr lang="en-US" altLang="zh-CN" sz="2000" dirty="0">
                <a:solidFill>
                  <a:schemeClr val="tx1">
                    <a:lumMod val="75000"/>
                    <a:lumOff val="25000"/>
                  </a:schemeClr>
                </a:solidFill>
              </a:rPr>
              <a:t>(lifter: filter used in </a:t>
            </a:r>
            <a:r>
              <a:rPr lang="en-US" altLang="zh-CN" sz="2000" dirty="0" err="1">
                <a:solidFill>
                  <a:schemeClr val="tx1">
                    <a:lumMod val="75000"/>
                    <a:lumOff val="25000"/>
                  </a:schemeClr>
                </a:solidFill>
              </a:rPr>
              <a:t>cepstral</a:t>
            </a:r>
            <a:r>
              <a:rPr lang="en-US" altLang="zh-CN" sz="2000" dirty="0">
                <a:solidFill>
                  <a:schemeClr val="tx1">
                    <a:lumMod val="75000"/>
                    <a:lumOff val="25000"/>
                  </a:schemeClr>
                </a:solidFill>
              </a:rPr>
              <a:t> domain)</a:t>
            </a:r>
          </a:p>
          <a:p>
            <a:pPr marL="91438" indent="-91438" defTabSz="914377">
              <a:lnSpc>
                <a:spcPct val="90000"/>
              </a:lnSpc>
              <a:spcBef>
                <a:spcPts val="1200"/>
              </a:spcBef>
              <a:spcAft>
                <a:spcPts val="200"/>
              </a:spcAft>
              <a:buClr>
                <a:schemeClr val="accent1"/>
              </a:buClr>
              <a:buSzPct val="100000"/>
              <a:buFont typeface="Calibri" panose="020F0502020204030204" pitchFamily="34" charset="0"/>
              <a:buChar char=" "/>
            </a:pPr>
            <a:r>
              <a:rPr lang="en-US" altLang="zh-CN" sz="2400" dirty="0">
                <a:solidFill>
                  <a:schemeClr val="tx1">
                    <a:lumMod val="75000"/>
                    <a:lumOff val="25000"/>
                  </a:schemeClr>
                </a:solidFill>
              </a:rPr>
              <a:t>                          Fourier Transform</a:t>
            </a:r>
          </a:p>
          <a:p>
            <a:pPr marL="91438" indent="-91438" defTabSz="914377">
              <a:lnSpc>
                <a:spcPct val="90000"/>
              </a:lnSpc>
              <a:spcBef>
                <a:spcPts val="1200"/>
              </a:spcBef>
              <a:spcAft>
                <a:spcPts val="200"/>
              </a:spcAft>
              <a:buClr>
                <a:schemeClr val="accent1"/>
              </a:buClr>
              <a:buSzPct val="100000"/>
              <a:buFont typeface="Calibri" panose="020F0502020204030204" pitchFamily="34" charset="0"/>
              <a:buChar char=" "/>
            </a:pPr>
            <a:r>
              <a:rPr lang="en-US" altLang="zh-CN" sz="2400" dirty="0">
                <a:solidFill>
                  <a:schemeClr val="tx1">
                    <a:lumMod val="75000"/>
                    <a:lumOff val="25000"/>
                  </a:schemeClr>
                </a:solidFill>
              </a:rPr>
              <a:t>Smoothed log spectrum (</a:t>
            </a:r>
            <a:r>
              <a:rPr lang="en-US" altLang="zh-CN" sz="2400" dirty="0" err="1">
                <a:solidFill>
                  <a:schemeClr val="tx1">
                    <a:lumMod val="75000"/>
                    <a:lumOff val="25000"/>
                  </a:schemeClr>
                </a:solidFill>
              </a:rPr>
              <a:t>freq</a:t>
            </a:r>
            <a:r>
              <a:rPr lang="en-US" altLang="zh-CN" sz="2400" dirty="0">
                <a:solidFill>
                  <a:schemeClr val="tx1">
                    <a:lumMod val="75000"/>
                    <a:lumOff val="25000"/>
                  </a:schemeClr>
                </a:solidFill>
              </a:rPr>
              <a:t> domain)</a:t>
            </a:r>
          </a:p>
          <a:p>
            <a:pPr marL="91438" indent="-91438" defTabSz="914377">
              <a:lnSpc>
                <a:spcPct val="90000"/>
              </a:lnSpc>
              <a:spcAft>
                <a:spcPts val="200"/>
              </a:spcAft>
              <a:buClr>
                <a:schemeClr val="accent1"/>
              </a:buClr>
              <a:buSzPct val="100000"/>
              <a:buFont typeface="Calibri" panose="020F0502020204030204" pitchFamily="34" charset="0"/>
              <a:buChar char=" "/>
            </a:pPr>
            <a:r>
              <a:rPr lang="en-US" altLang="zh-CN" sz="2400" dirty="0">
                <a:solidFill>
                  <a:schemeClr val="tx1">
                    <a:lumMod val="75000"/>
                    <a:lumOff val="25000"/>
                  </a:schemeClr>
                </a:solidFill>
              </a:rPr>
              <a:t>[low-part of </a:t>
            </a:r>
            <a:r>
              <a:rPr lang="en-US" altLang="zh-CN" sz="2400" dirty="0" err="1">
                <a:solidFill>
                  <a:schemeClr val="tx1">
                    <a:lumMod val="75000"/>
                    <a:lumOff val="25000"/>
                  </a:schemeClr>
                </a:solidFill>
              </a:rPr>
              <a:t>cepstrum</a:t>
            </a:r>
            <a:r>
              <a:rPr lang="en-US" altLang="zh-CN" sz="2400" dirty="0">
                <a:solidFill>
                  <a:schemeClr val="tx1">
                    <a:lumMod val="75000"/>
                    <a:lumOff val="25000"/>
                  </a:schemeClr>
                </a:solidFill>
              </a:rPr>
              <a:t>]</a:t>
            </a:r>
          </a:p>
          <a:p>
            <a:pPr marL="91438" indent="-91438" defTabSz="914377">
              <a:lnSpc>
                <a:spcPct val="90000"/>
              </a:lnSpc>
              <a:spcBef>
                <a:spcPts val="1200"/>
              </a:spcBef>
              <a:spcAft>
                <a:spcPts val="200"/>
              </a:spcAft>
              <a:buClr>
                <a:schemeClr val="accent1"/>
              </a:buClr>
              <a:buSzPct val="100000"/>
              <a:buFont typeface="Calibri" panose="020F0502020204030204" pitchFamily="34" charset="0"/>
              <a:buChar char=" "/>
            </a:pPr>
            <a:r>
              <a:rPr lang="en-US" altLang="zh-CN" sz="2400" dirty="0">
                <a:solidFill>
                  <a:schemeClr val="tx1">
                    <a:lumMod val="75000"/>
                    <a:lumOff val="25000"/>
                  </a:schemeClr>
                </a:solidFill>
              </a:rPr>
              <a:t>+</a:t>
            </a:r>
          </a:p>
          <a:p>
            <a:pPr marL="91438" indent="-91438" defTabSz="914377">
              <a:lnSpc>
                <a:spcPct val="90000"/>
              </a:lnSpc>
              <a:spcBef>
                <a:spcPts val="1200"/>
              </a:spcBef>
              <a:spcAft>
                <a:spcPts val="200"/>
              </a:spcAft>
              <a:buClr>
                <a:schemeClr val="accent1"/>
              </a:buClr>
              <a:buSzPct val="100000"/>
              <a:buFont typeface="Calibri" panose="020F0502020204030204" pitchFamily="34" charset="0"/>
              <a:buChar char=" "/>
            </a:pPr>
            <a:r>
              <a:rPr lang="en-US" altLang="zh-CN" sz="2400" dirty="0">
                <a:solidFill>
                  <a:schemeClr val="tx1">
                    <a:lumMod val="75000"/>
                    <a:lumOff val="25000"/>
                  </a:schemeClr>
                </a:solidFill>
              </a:rPr>
              <a:t>Fine structure</a:t>
            </a:r>
          </a:p>
          <a:p>
            <a:pPr marL="91438" indent="-91438" defTabSz="914377">
              <a:lnSpc>
                <a:spcPct val="90000"/>
              </a:lnSpc>
              <a:spcAft>
                <a:spcPts val="200"/>
              </a:spcAft>
              <a:buClr>
                <a:schemeClr val="accent1"/>
              </a:buClr>
              <a:buSzPct val="100000"/>
              <a:buFont typeface="Calibri" panose="020F0502020204030204" pitchFamily="34" charset="0"/>
              <a:buChar char=" "/>
            </a:pPr>
            <a:r>
              <a:rPr lang="en-US" altLang="zh-CN" sz="2400" dirty="0">
                <a:solidFill>
                  <a:schemeClr val="tx1">
                    <a:lumMod val="75000"/>
                    <a:lumOff val="25000"/>
                  </a:schemeClr>
                </a:solidFill>
              </a:rPr>
              <a:t>[high-part of </a:t>
            </a:r>
            <a:r>
              <a:rPr lang="en-US" altLang="zh-CN" sz="2400" dirty="0" err="1">
                <a:solidFill>
                  <a:schemeClr val="tx1">
                    <a:lumMod val="75000"/>
                    <a:lumOff val="25000"/>
                  </a:schemeClr>
                </a:solidFill>
              </a:rPr>
              <a:t>cepstrum</a:t>
            </a:r>
            <a:r>
              <a:rPr lang="en-US" altLang="zh-CN" sz="2400" dirty="0">
                <a:solidFill>
                  <a:schemeClr val="tx1">
                    <a:lumMod val="75000"/>
                    <a:lumOff val="25000"/>
                  </a:schemeClr>
                </a:solidFill>
              </a:rPr>
              <a:t>]</a:t>
            </a:r>
            <a:endParaRPr lang="zh-CN" altLang="en-US" sz="2400" dirty="0">
              <a:solidFill>
                <a:schemeClr val="tx1">
                  <a:lumMod val="75000"/>
                  <a:lumOff val="25000"/>
                </a:schemeClr>
              </a:solidFill>
            </a:endParaRPr>
          </a:p>
        </p:txBody>
      </p:sp>
      <p:sp>
        <p:nvSpPr>
          <p:cNvPr id="8" name="下箭头 7"/>
          <p:cNvSpPr/>
          <p:nvPr/>
        </p:nvSpPr>
        <p:spPr>
          <a:xfrm>
            <a:off x="6248962" y="1859021"/>
            <a:ext cx="157655" cy="4572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下箭头 8"/>
          <p:cNvSpPr/>
          <p:nvPr/>
        </p:nvSpPr>
        <p:spPr>
          <a:xfrm>
            <a:off x="6248962" y="3106601"/>
            <a:ext cx="157655" cy="4572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下箭头 9"/>
          <p:cNvSpPr/>
          <p:nvPr/>
        </p:nvSpPr>
        <p:spPr>
          <a:xfrm>
            <a:off x="6248961" y="3910516"/>
            <a:ext cx="157655" cy="4572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3"/>
          <a:stretch>
            <a:fillRect/>
          </a:stretch>
        </p:blipFill>
        <p:spPr>
          <a:xfrm>
            <a:off x="876599" y="1254148"/>
            <a:ext cx="3438727" cy="5603851"/>
          </a:xfrm>
          <a:prstGeom prst="rect">
            <a:avLst/>
          </a:prstGeom>
        </p:spPr>
      </p:pic>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7AC80FE9-A0E3-45E0-A2EC-BDA4C7527F84}"/>
                  </a:ext>
                </a:extLst>
              </p:cNvPr>
              <p:cNvSpPr txBox="1"/>
              <p:nvPr/>
            </p:nvSpPr>
            <p:spPr>
              <a:xfrm>
                <a:off x="2705092" y="1469203"/>
                <a:ext cx="981095" cy="246221"/>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altLang="zh-CN" sz="1600" b="0" i="1" smtClean="0">
                              <a:latin typeface="Cambria Math" panose="02040503050406030204" pitchFamily="18" charset="0"/>
                            </a:rPr>
                          </m:ctrlPr>
                        </m:funcPr>
                        <m:fName>
                          <m:r>
                            <m:rPr>
                              <m:sty m:val="p"/>
                            </m:rPr>
                            <a:rPr lang="en-US" altLang="zh-CN" sz="1600" b="0" i="0" smtClean="0">
                              <a:latin typeface="Cambria Math" panose="02040503050406030204" pitchFamily="18" charset="0"/>
                            </a:rPr>
                            <m:t>log</m:t>
                          </m:r>
                        </m:fName>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𝑌</m:t>
                              </m:r>
                            </m:e>
                            <m:sub>
                              <m:r>
                                <a:rPr lang="en-US" altLang="zh-CN" sz="1600" b="0" i="1" smtClean="0">
                                  <a:latin typeface="Cambria Math" panose="02040503050406030204" pitchFamily="18" charset="0"/>
                                </a:rPr>
                                <m:t>𝑡</m:t>
                              </m:r>
                            </m:sub>
                          </m:sSub>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𝑚</m:t>
                              </m:r>
                            </m:e>
                          </m:d>
                        </m:e>
                      </m:func>
                    </m:oMath>
                  </m:oMathPara>
                </a14:m>
                <a:endParaRPr lang="zh-CN" altLang="en-US" sz="1600" dirty="0"/>
              </a:p>
            </p:txBody>
          </p:sp>
        </mc:Choice>
        <mc:Fallback xmlns="">
          <p:sp>
            <p:nvSpPr>
              <p:cNvPr id="12" name="文本框 11">
                <a:extLst>
                  <a:ext uri="{FF2B5EF4-FFF2-40B4-BE49-F238E27FC236}">
                    <a16:creationId xmlns:a16="http://schemas.microsoft.com/office/drawing/2014/main" id="{7AC80FE9-A0E3-45E0-A2EC-BDA4C7527F84}"/>
                  </a:ext>
                </a:extLst>
              </p:cNvPr>
              <p:cNvSpPr txBox="1">
                <a:spLocks noRot="1" noChangeAspect="1" noMove="1" noResize="1" noEditPoints="1" noAdjustHandles="1" noChangeArrowheads="1" noChangeShapeType="1" noTextEdit="1"/>
              </p:cNvSpPr>
              <p:nvPr/>
            </p:nvSpPr>
            <p:spPr>
              <a:xfrm>
                <a:off x="2705092" y="1469203"/>
                <a:ext cx="981095" cy="246221"/>
              </a:xfrm>
              <a:prstGeom prst="rect">
                <a:avLst/>
              </a:prstGeom>
              <a:blipFill>
                <a:blip r:embed="rId4"/>
                <a:stretch>
                  <a:fillRect l="-1242" b="-350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327187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a:t>
            </a:r>
            <a:r>
              <a:rPr lang="en-US" altLang="zh-CN" dirty="0" err="1"/>
              <a:t>Cepstrum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783772" y="856989"/>
                <a:ext cx="10694125" cy="5820036"/>
              </a:xfrm>
            </p:spPr>
            <p:txBody>
              <a:bodyPr/>
              <a:lstStyle/>
              <a:p>
                <a:r>
                  <a:rPr lang="en-US" altLang="zh-CN" dirty="0"/>
                  <a:t>Cepstrum obtained by applying inverse DFT to log magnitude spectrum (may be </a:t>
                </a:r>
                <a:r>
                  <a:rPr lang="en-US" altLang="zh-CN" dirty="0" err="1"/>
                  <a:t>mel</a:t>
                </a:r>
                <a:r>
                  <a:rPr lang="en-US" altLang="zh-CN" dirty="0"/>
                  <a:t>-scaled)</a:t>
                </a:r>
              </a:p>
              <a:p>
                <a:r>
                  <a:rPr lang="en-US" altLang="zh-CN" dirty="0" err="1"/>
                  <a:t>Cepstrum</a:t>
                </a:r>
                <a:r>
                  <a:rPr lang="en-US" altLang="zh-CN" dirty="0"/>
                  <a:t> is time-domain (we talk about </a:t>
                </a:r>
                <a:r>
                  <a:rPr lang="en-US" altLang="zh-CN" dirty="0" err="1"/>
                  <a:t>quefrency</a:t>
                </a:r>
                <a:r>
                  <a:rPr lang="en-US" altLang="zh-CN" dirty="0"/>
                  <a:t>)</a:t>
                </a:r>
              </a:p>
              <a:p>
                <a:r>
                  <a:rPr lang="en-US" altLang="zh-CN" dirty="0"/>
                  <a:t>Inverse DFT:</a:t>
                </a:r>
              </a:p>
              <a:p>
                <a:endParaRPr lang="en-US" altLang="zh-CN" dirty="0"/>
              </a:p>
              <a:p>
                <a:endParaRPr lang="en-US" altLang="zh-CN" dirty="0"/>
              </a:p>
              <a:p>
                <a:r>
                  <a:rPr lang="en-US" altLang="zh-CN" dirty="0"/>
                  <a:t>Since log power spectrum is real and symmetric the inverse DFT is equivalent to a discrete cosine transform (DCT)</a:t>
                </a:r>
              </a:p>
              <a:p>
                <a:endParaRPr lang="en-US" altLang="zh-CN" dirty="0"/>
              </a:p>
              <a:p>
                <a:endParaRPr lang="en-US" altLang="zh-CN" dirty="0"/>
              </a:p>
              <a:p>
                <a14:m>
                  <m:oMath xmlns:m="http://schemas.openxmlformats.org/officeDocument/2006/math">
                    <m:r>
                      <a:rPr lang="en-US" altLang="zh-CN" b="0" i="1" smtClean="0">
                        <a:latin typeface="Cambria Math" panose="02040503050406030204" pitchFamily="18" charset="0"/>
                      </a:rPr>
                      <m:t>𝐶</m:t>
                    </m:r>
                  </m:oMath>
                </a14:m>
                <a:r>
                  <a:rPr lang="zh-CN" altLang="en-US" dirty="0"/>
                  <a:t> </a:t>
                </a:r>
                <a:r>
                  <a:rPr lang="en-US" altLang="zh-CN" dirty="0"/>
                  <a:t>is the number of MFCCs</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783772" y="856989"/>
                <a:ext cx="10694125" cy="5820036"/>
              </a:xfrm>
              <a:blipFill>
                <a:blip r:embed="rId3"/>
                <a:stretch>
                  <a:fillRect l="-1767" t="-1468" r="-342"/>
                </a:stretch>
              </a:blipFill>
            </p:spPr>
            <p:txBody>
              <a:bodyPr/>
              <a:lstStyle/>
              <a:p>
                <a:r>
                  <a:rPr lang="zh-CN" altLang="en-US">
                    <a:noFill/>
                  </a:rPr>
                  <a:t> </a:t>
                </a:r>
              </a:p>
            </p:txBody>
          </p:sp>
        </mc:Fallback>
      </mc:AlternateContent>
      <p:sp>
        <p:nvSpPr>
          <p:cNvPr id="5" name="页脚占位符 4"/>
          <p:cNvSpPr>
            <a:spLocks noGrp="1"/>
          </p:cNvSpPr>
          <p:nvPr>
            <p:ph type="ftr" sz="quarter" idx="11"/>
          </p:nvPr>
        </p:nvSpPr>
        <p:spPr/>
        <p:txBody>
          <a:bodyPr/>
          <a:lstStyle/>
          <a:p>
            <a:pPr>
              <a:defRPr/>
            </a:pPr>
            <a:r>
              <a:rPr lang="en-US" altLang="zh-TW"/>
              <a:t>Speech Recognition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49</a:t>
            </a:fld>
            <a:endParaRPr lang="en-US" altLang="zh-TW"/>
          </a:p>
        </p:txBody>
      </p:sp>
      <mc:AlternateContent xmlns:mc="http://schemas.openxmlformats.org/markup-compatibility/2006" xmlns:a14="http://schemas.microsoft.com/office/drawing/2010/main">
        <mc:Choice Requires="a14">
          <p:sp>
            <p:nvSpPr>
              <p:cNvPr id="7" name="文本框 6"/>
              <p:cNvSpPr txBox="1"/>
              <p:nvPr/>
            </p:nvSpPr>
            <p:spPr>
              <a:xfrm>
                <a:off x="3961938" y="2540297"/>
                <a:ext cx="4337791" cy="10388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𝑥</m:t>
                      </m:r>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𝑛</m:t>
                          </m:r>
                        </m:e>
                      </m:d>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1</m:t>
                          </m:r>
                        </m:num>
                        <m:den>
                          <m:r>
                            <a:rPr lang="en-US" altLang="zh-CN" sz="2400" b="0" i="1" smtClean="0">
                              <a:latin typeface="Cambria Math" panose="02040503050406030204" pitchFamily="18" charset="0"/>
                            </a:rPr>
                            <m:t>𝑁</m:t>
                          </m:r>
                        </m:den>
                      </m:f>
                      <m:nary>
                        <m:naryPr>
                          <m:chr m:val="∑"/>
                          <m:ctrlPr>
                            <a:rPr lang="en-US" altLang="zh-CN" sz="2400" b="0" i="1" smtClean="0">
                              <a:latin typeface="Cambria Math" panose="02040503050406030204" pitchFamily="18" charset="0"/>
                            </a:rPr>
                          </m:ctrlPr>
                        </m:naryPr>
                        <m:sub>
                          <m:r>
                            <m:rPr>
                              <m:brk m:alnAt="23"/>
                            </m:rPr>
                            <a:rPr lang="en-US" altLang="zh-CN" sz="2400" b="0" i="1" smtClean="0">
                              <a:latin typeface="Cambria Math" panose="02040503050406030204" pitchFamily="18" charset="0"/>
                            </a:rPr>
                            <m:t>𝑘</m:t>
                          </m:r>
                          <m:r>
                            <a:rPr lang="en-US" altLang="zh-CN" sz="2400" b="0" i="1" smtClean="0">
                              <a:latin typeface="Cambria Math" panose="02040503050406030204" pitchFamily="18" charset="0"/>
                            </a:rPr>
                            <m:t>=</m:t>
                          </m:r>
                          <m:r>
                            <m:rPr>
                              <m:brk m:alnAt="23"/>
                            </m:rPr>
                            <a:rPr lang="en-US" altLang="zh-CN" sz="2400" b="0" i="1" smtClean="0">
                              <a:latin typeface="Cambria Math" panose="02040503050406030204" pitchFamily="18" charset="0"/>
                            </a:rPr>
                            <m:t>0</m:t>
                          </m:r>
                        </m:sub>
                        <m:sup>
                          <m:r>
                            <a:rPr lang="en-US" altLang="zh-CN" sz="2400" b="0" i="1" smtClean="0">
                              <a:latin typeface="Cambria Math" panose="02040503050406030204" pitchFamily="18" charset="0"/>
                            </a:rPr>
                            <m:t>𝑁</m:t>
                          </m:r>
                          <m:r>
                            <a:rPr lang="en-US" altLang="zh-CN" sz="2400" b="0" i="1" smtClean="0">
                              <a:latin typeface="Cambria Math" panose="02040503050406030204" pitchFamily="18" charset="0"/>
                            </a:rPr>
                            <m:t>−1</m:t>
                          </m:r>
                        </m:sup>
                        <m:e>
                          <m:r>
                            <a:rPr lang="en-US" altLang="zh-CN" sz="2400" b="0" i="1" smtClean="0">
                              <a:latin typeface="Cambria Math" panose="02040503050406030204" pitchFamily="18" charset="0"/>
                            </a:rPr>
                            <m:t>𝑋</m:t>
                          </m:r>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𝑘</m:t>
                              </m:r>
                            </m:e>
                          </m:d>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exp</m:t>
                              </m:r>
                            </m:fName>
                            <m:e>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𝑗</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2</m:t>
                                      </m:r>
                                      <m:r>
                                        <a:rPr lang="en-US" altLang="zh-CN" sz="2400" b="0" i="1" smtClean="0">
                                          <a:latin typeface="Cambria Math" panose="02040503050406030204" pitchFamily="18" charset="0"/>
                                        </a:rPr>
                                        <m:t>𝜋</m:t>
                                      </m:r>
                                    </m:num>
                                    <m:den>
                                      <m:r>
                                        <a:rPr lang="en-US" altLang="zh-CN" sz="2400" b="0" i="1" smtClean="0">
                                          <a:latin typeface="Cambria Math" panose="02040503050406030204" pitchFamily="18" charset="0"/>
                                        </a:rPr>
                                        <m:t>𝑁</m:t>
                                      </m:r>
                                    </m:den>
                                  </m:f>
                                  <m:r>
                                    <a:rPr lang="en-US" altLang="zh-CN" sz="2400" b="0" i="1" smtClean="0">
                                      <a:latin typeface="Cambria Math" panose="02040503050406030204" pitchFamily="18" charset="0"/>
                                    </a:rPr>
                                    <m:t>𝑛𝑘</m:t>
                                  </m:r>
                                </m:e>
                              </m:d>
                            </m:e>
                          </m:func>
                        </m:e>
                      </m:nary>
                    </m:oMath>
                  </m:oMathPara>
                </a14:m>
                <a:endParaRPr lang="zh-CN" alt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3961938" y="2540297"/>
                <a:ext cx="4337791" cy="1038811"/>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2214857" y="4808742"/>
                <a:ext cx="8248027" cy="10388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𝑐</m:t>
                          </m:r>
                        </m:e>
                        <m:sub>
                          <m:r>
                            <a:rPr lang="en-US" altLang="zh-CN" sz="2400" b="0" i="1" smtClean="0">
                              <a:latin typeface="Cambria Math" panose="02040503050406030204" pitchFamily="18" charset="0"/>
                            </a:rPr>
                            <m:t>𝑡</m:t>
                          </m:r>
                        </m:sub>
                      </m:sSub>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𝑗</m:t>
                          </m:r>
                        </m:e>
                      </m:d>
                      <m:r>
                        <a:rPr lang="en-US" altLang="zh-CN" sz="2400" b="0" i="1" smtClean="0">
                          <a:latin typeface="Cambria Math" panose="02040503050406030204" pitchFamily="18" charset="0"/>
                        </a:rPr>
                        <m:t>=</m:t>
                      </m:r>
                      <m:nary>
                        <m:naryPr>
                          <m:chr m:val="∑"/>
                          <m:ctrlPr>
                            <a:rPr lang="en-US" altLang="zh-CN" sz="2400" b="0" i="1" smtClean="0">
                              <a:latin typeface="Cambria Math" panose="02040503050406030204" pitchFamily="18" charset="0"/>
                            </a:rPr>
                          </m:ctrlPr>
                        </m:naryPr>
                        <m:sub>
                          <m:r>
                            <m:rPr>
                              <m:brk m:alnAt="23"/>
                            </m:rPr>
                            <a:rPr lang="en-US" altLang="zh-CN" sz="2400" b="0" i="1" smtClean="0">
                              <a:latin typeface="Cambria Math" panose="02040503050406030204" pitchFamily="18" charset="0"/>
                            </a:rPr>
                            <m:t>𝑚</m:t>
                          </m:r>
                          <m:r>
                            <a:rPr lang="en-US" altLang="zh-CN" sz="2400" b="0" i="1" smtClean="0">
                              <a:latin typeface="Cambria Math" panose="02040503050406030204" pitchFamily="18" charset="0"/>
                            </a:rPr>
                            <m:t>=</m:t>
                          </m:r>
                          <m:r>
                            <m:rPr>
                              <m:brk m:alnAt="23"/>
                            </m:rPr>
                            <a:rPr lang="en-US" altLang="zh-CN" sz="2400" b="0" i="1" smtClean="0">
                              <a:latin typeface="Cambria Math" panose="02040503050406030204" pitchFamily="18" charset="0"/>
                            </a:rPr>
                            <m:t>0</m:t>
                          </m:r>
                        </m:sub>
                        <m:sup>
                          <m:r>
                            <a:rPr lang="en-US" altLang="zh-CN" sz="2400" b="0" i="1" smtClean="0">
                              <a:latin typeface="Cambria Math" panose="02040503050406030204" pitchFamily="18" charset="0"/>
                            </a:rPr>
                            <m:t>𝑀</m:t>
                          </m:r>
                          <m:r>
                            <a:rPr lang="en-US" altLang="zh-CN" sz="2400" b="0" i="1" smtClean="0">
                              <a:latin typeface="Cambria Math" panose="02040503050406030204" pitchFamily="18" charset="0"/>
                            </a:rPr>
                            <m:t>−1</m:t>
                          </m:r>
                        </m:sup>
                        <m:e>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log</m:t>
                              </m:r>
                            </m:fName>
                            <m:e>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𝑌</m:t>
                                      </m:r>
                                    </m:e>
                                    <m:sub>
                                      <m:r>
                                        <a:rPr lang="en-US" altLang="zh-CN" sz="2400" b="0" i="1" smtClean="0">
                                          <a:latin typeface="Cambria Math" panose="02040503050406030204" pitchFamily="18" charset="0"/>
                                        </a:rPr>
                                        <m:t>𝑡</m:t>
                                      </m:r>
                                    </m:sub>
                                  </m:sSub>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𝑚</m:t>
                                      </m:r>
                                    </m:e>
                                  </m:d>
                                </m:e>
                              </m:d>
                            </m:e>
                          </m:func>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cos</m:t>
                              </m:r>
                            </m:fName>
                            <m:e>
                              <m:d>
                                <m:dPr>
                                  <m:ctrlPr>
                                    <a:rPr lang="en-US" altLang="zh-CN" sz="2400" b="0" i="1" smtClean="0">
                                      <a:latin typeface="Cambria Math" panose="02040503050406030204" pitchFamily="18" charset="0"/>
                                    </a:rPr>
                                  </m:ctrlPr>
                                </m:dPr>
                                <m:e>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𝑚</m:t>
                                      </m:r>
                                      <m:r>
                                        <a:rPr lang="en-US" altLang="zh-CN" sz="2400" b="0" i="1" smtClean="0">
                                          <a:latin typeface="Cambria Math" panose="02040503050406030204" pitchFamily="18" charset="0"/>
                                        </a:rPr>
                                        <m:t>+0.5</m:t>
                                      </m:r>
                                    </m:e>
                                  </m:d>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𝑗</m:t>
                                      </m:r>
                                      <m:r>
                                        <a:rPr lang="en-US" altLang="zh-CN" sz="2400" b="0" i="1" smtClean="0">
                                          <a:latin typeface="Cambria Math" panose="02040503050406030204" pitchFamily="18" charset="0"/>
                                        </a:rPr>
                                        <m:t>𝜋</m:t>
                                      </m:r>
                                    </m:num>
                                    <m:den>
                                      <m:r>
                                        <a:rPr lang="en-US" altLang="zh-CN" sz="2400" b="0" i="1" smtClean="0">
                                          <a:latin typeface="Cambria Math" panose="02040503050406030204" pitchFamily="18" charset="0"/>
                                        </a:rPr>
                                        <m:t>𝑀</m:t>
                                      </m:r>
                                    </m:den>
                                  </m:f>
                                </m:e>
                              </m:d>
                            </m:e>
                          </m:func>
                        </m:e>
                      </m:nary>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𝑗</m:t>
                      </m:r>
                      <m:r>
                        <a:rPr lang="en-US" altLang="zh-CN" sz="2400" b="0" i="1" smtClean="0">
                          <a:latin typeface="Cambria Math" panose="02040503050406030204" pitchFamily="18" charset="0"/>
                        </a:rPr>
                        <m:t>=0,…,</m:t>
                      </m:r>
                      <m:r>
                        <a:rPr lang="en-US" altLang="zh-CN" sz="2400" b="0" i="1" smtClean="0">
                          <a:latin typeface="Cambria Math" panose="02040503050406030204" pitchFamily="18" charset="0"/>
                        </a:rPr>
                        <m:t>𝐶</m:t>
                      </m:r>
                      <m:r>
                        <a:rPr lang="en-US" altLang="zh-CN" sz="2400" b="0" i="1" smtClean="0">
                          <a:latin typeface="Cambria Math" panose="02040503050406030204" pitchFamily="18" charset="0"/>
                        </a:rPr>
                        <m:t>−1</m:t>
                      </m:r>
                    </m:oMath>
                  </m:oMathPara>
                </a14:m>
                <a:endParaRPr lang="zh-CN" alt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2214857" y="4808742"/>
                <a:ext cx="8248027" cy="1038811"/>
              </a:xfrm>
              <a:prstGeom prst="rect">
                <a:avLst/>
              </a:prstGeom>
              <a:blipFill>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79177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A/D conversion</a:t>
            </a:r>
            <a:endParaRPr lang="zh-CN" altLang="en-US" dirty="0"/>
          </a:p>
        </p:txBody>
      </p:sp>
      <p:sp>
        <p:nvSpPr>
          <p:cNvPr id="3" name="内容占位符 2"/>
          <p:cNvSpPr>
            <a:spLocks noGrp="1"/>
          </p:cNvSpPr>
          <p:nvPr>
            <p:ph idx="1"/>
          </p:nvPr>
        </p:nvSpPr>
        <p:spPr/>
        <p:txBody>
          <a:bodyPr/>
          <a:lstStyle/>
          <a:p>
            <a:r>
              <a:rPr lang="en-US" altLang="zh-CN" dirty="0"/>
              <a:t>Convert analogue signals in digital form</a:t>
            </a:r>
            <a:endParaRPr lang="zh-CN" altLang="en-US" dirty="0"/>
          </a:p>
        </p:txBody>
      </p:sp>
      <p:sp>
        <p:nvSpPr>
          <p:cNvPr id="5" name="灯片编号占位符 4"/>
          <p:cNvSpPr>
            <a:spLocks noGrp="1"/>
          </p:cNvSpPr>
          <p:nvPr>
            <p:ph type="sldNum" sz="quarter" idx="12"/>
          </p:nvPr>
        </p:nvSpPr>
        <p:spPr/>
        <p:txBody>
          <a:bodyPr/>
          <a:lstStyle/>
          <a:p>
            <a:pPr>
              <a:defRPr/>
            </a:pPr>
            <a:fld id="{B9CD4CCB-73CB-499F-9483-72A1F6A46DBE}" type="slidenum">
              <a:rPr lang="zh-TW" altLang="en-US" smtClean="0"/>
              <a:pPr>
                <a:defRPr/>
              </a:pPr>
              <a:t>5</a:t>
            </a:fld>
            <a:endParaRPr lang="en-US" altLang="zh-TW" dirty="0"/>
          </a:p>
        </p:txBody>
      </p:sp>
      <p:pic>
        <p:nvPicPr>
          <p:cNvPr id="6" name="图片 5"/>
          <p:cNvPicPr>
            <a:picLocks noChangeAspect="1"/>
          </p:cNvPicPr>
          <p:nvPr/>
        </p:nvPicPr>
        <p:blipFill>
          <a:blip r:embed="rId2"/>
          <a:stretch>
            <a:fillRect/>
          </a:stretch>
        </p:blipFill>
        <p:spPr>
          <a:xfrm>
            <a:off x="203392" y="1870789"/>
            <a:ext cx="4157035" cy="1773354"/>
          </a:xfrm>
          <a:prstGeom prst="rect">
            <a:avLst/>
          </a:prstGeom>
        </p:spPr>
      </p:pic>
      <p:sp>
        <p:nvSpPr>
          <p:cNvPr id="9" name="矩形 8"/>
          <p:cNvSpPr/>
          <p:nvPr/>
        </p:nvSpPr>
        <p:spPr>
          <a:xfrm>
            <a:off x="2165687" y="1481392"/>
            <a:ext cx="1713802" cy="461665"/>
          </a:xfrm>
          <a:prstGeom prst="rect">
            <a:avLst/>
          </a:prstGeom>
        </p:spPr>
        <p:txBody>
          <a:bodyPr wrap="none">
            <a:spAutoFit/>
          </a:bodyPr>
          <a:lstStyle/>
          <a:p>
            <a:r>
              <a:rPr lang="en-US" altLang="zh-CN" sz="2400" dirty="0"/>
              <a:t>Microphone</a:t>
            </a:r>
            <a:endParaRPr lang="zh-CN" altLang="en-US" sz="2400" dirty="0"/>
          </a:p>
        </p:txBody>
      </p:sp>
      <p:cxnSp>
        <p:nvCxnSpPr>
          <p:cNvPr id="11" name="直接箭头连接符 10"/>
          <p:cNvCxnSpPr/>
          <p:nvPr/>
        </p:nvCxnSpPr>
        <p:spPr>
          <a:xfrm flipH="1">
            <a:off x="2305853" y="2003210"/>
            <a:ext cx="328552" cy="5788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1541" y="3726189"/>
            <a:ext cx="2144146" cy="830997"/>
          </a:xfrm>
          <a:prstGeom prst="rect">
            <a:avLst/>
          </a:prstGeom>
        </p:spPr>
        <p:txBody>
          <a:bodyPr wrap="square">
            <a:spAutoFit/>
          </a:bodyPr>
          <a:lstStyle/>
          <a:p>
            <a:pPr algn="ctr"/>
            <a:r>
              <a:rPr lang="en-US" altLang="zh-CN" sz="2400" dirty="0"/>
              <a:t>Sound pressure wave</a:t>
            </a:r>
            <a:endParaRPr lang="zh-CN" altLang="en-US" sz="2400" dirty="0"/>
          </a:p>
        </p:txBody>
      </p:sp>
      <p:sp>
        <p:nvSpPr>
          <p:cNvPr id="16" name="矩形 15"/>
          <p:cNvSpPr/>
          <p:nvPr/>
        </p:nvSpPr>
        <p:spPr>
          <a:xfrm>
            <a:off x="6130834" y="4467726"/>
            <a:ext cx="3373960" cy="707886"/>
          </a:xfrm>
          <a:prstGeom prst="rect">
            <a:avLst/>
          </a:prstGeom>
          <a:ln>
            <a:solidFill>
              <a:schemeClr val="tx1"/>
            </a:solidFill>
          </a:ln>
        </p:spPr>
        <p:txBody>
          <a:bodyPr wrap="square">
            <a:spAutoFit/>
          </a:bodyPr>
          <a:lstStyle/>
          <a:p>
            <a:r>
              <a:rPr lang="en-US" altLang="zh-CN" sz="2000" dirty="0"/>
              <a:t>Conversion from impulse train to discrete−time sequence</a:t>
            </a:r>
            <a:endParaRPr lang="zh-CN" altLang="en-US" sz="2000" dirty="0"/>
          </a:p>
        </p:txBody>
      </p:sp>
      <p:sp>
        <p:nvSpPr>
          <p:cNvPr id="17" name="圆角矩形 16"/>
          <p:cNvSpPr/>
          <p:nvPr/>
        </p:nvSpPr>
        <p:spPr>
          <a:xfrm>
            <a:off x="4395537" y="3256547"/>
            <a:ext cx="5309937" cy="2422358"/>
          </a:xfrm>
          <a:prstGeom prst="round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8" name="文本框 17"/>
              <p:cNvSpPr txBox="1"/>
              <p:nvPr/>
            </p:nvSpPr>
            <p:spPr>
              <a:xfrm>
                <a:off x="4780976" y="4513892"/>
                <a:ext cx="625171"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4000" i="1" smtClean="0">
                          <a:latin typeface="Cambria Math" panose="02040503050406030204" pitchFamily="18" charset="0"/>
                        </a:rPr>
                        <m:t>⊗</m:t>
                      </m:r>
                    </m:oMath>
                  </m:oMathPara>
                </a14:m>
                <a:endParaRPr lang="zh-CN" altLang="en-US" sz="32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4780976" y="4513892"/>
                <a:ext cx="625171" cy="615553"/>
              </a:xfrm>
              <a:prstGeom prst="rect">
                <a:avLst/>
              </a:prstGeom>
              <a:blipFill>
                <a:blip r:embed="rId3"/>
                <a:stretch>
                  <a:fillRect/>
                </a:stretch>
              </a:blipFill>
            </p:spPr>
            <p:txBody>
              <a:bodyPr/>
              <a:lstStyle/>
              <a:p>
                <a:r>
                  <a:rPr lang="zh-CN" altLang="en-US">
                    <a:noFill/>
                  </a:rPr>
                  <a:t> </a:t>
                </a:r>
              </a:p>
            </p:txBody>
          </p:sp>
        </mc:Fallback>
      </mc:AlternateContent>
      <p:cxnSp>
        <p:nvCxnSpPr>
          <p:cNvPr id="20" name="直接箭头连接符 19"/>
          <p:cNvCxnSpPr/>
          <p:nvPr/>
        </p:nvCxnSpPr>
        <p:spPr>
          <a:xfrm>
            <a:off x="5374063" y="4821669"/>
            <a:ext cx="72468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4050826" y="4821668"/>
            <a:ext cx="72468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H="1">
            <a:off x="5083044" y="3802707"/>
            <a:ext cx="10517" cy="7585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文本框 24"/>
              <p:cNvSpPr txBox="1"/>
              <p:nvPr/>
            </p:nvSpPr>
            <p:spPr>
              <a:xfrm>
                <a:off x="2861566" y="4513892"/>
                <a:ext cx="115717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200" b="0" i="1" smtClean="0">
                              <a:latin typeface="Cambria Math" panose="02040503050406030204" pitchFamily="18" charset="0"/>
                            </a:rPr>
                          </m:ctrlPr>
                        </m:sSubPr>
                        <m:e>
                          <m:r>
                            <a:rPr lang="en-US" altLang="zh-CN" sz="3200" b="0" i="1" smtClean="0">
                              <a:latin typeface="Cambria Math" panose="02040503050406030204" pitchFamily="18" charset="0"/>
                            </a:rPr>
                            <m:t>𝑥</m:t>
                          </m:r>
                        </m:e>
                        <m:sub>
                          <m:r>
                            <a:rPr lang="en-US" altLang="zh-CN" sz="3200" b="0" i="1" smtClean="0">
                              <a:latin typeface="Cambria Math" panose="02040503050406030204" pitchFamily="18" charset="0"/>
                            </a:rPr>
                            <m:t>𝑐</m:t>
                          </m:r>
                        </m:sub>
                      </m:sSub>
                      <m:r>
                        <a:rPr lang="en-US" altLang="zh-CN" sz="3200" b="0" i="1" smtClean="0">
                          <a:latin typeface="Cambria Math" panose="02040503050406030204" pitchFamily="18" charset="0"/>
                        </a:rPr>
                        <m:t>(</m:t>
                      </m:r>
                      <m:sSub>
                        <m:sSubPr>
                          <m:ctrlPr>
                            <a:rPr lang="en-US" altLang="zh-CN" sz="3200" b="0" i="1" smtClean="0">
                              <a:latin typeface="Cambria Math" panose="02040503050406030204" pitchFamily="18" charset="0"/>
                            </a:rPr>
                          </m:ctrlPr>
                        </m:sSubPr>
                        <m:e>
                          <m:r>
                            <a:rPr lang="en-US" altLang="zh-CN" sz="3200" b="0" i="1" smtClean="0">
                              <a:latin typeface="Cambria Math" panose="02040503050406030204" pitchFamily="18" charset="0"/>
                            </a:rPr>
                            <m:t>𝑡</m:t>
                          </m:r>
                        </m:e>
                        <m:sub>
                          <m:r>
                            <a:rPr lang="en-US" altLang="zh-CN" sz="3200" b="0" i="1" smtClean="0">
                              <a:latin typeface="Cambria Math" panose="02040503050406030204" pitchFamily="18" charset="0"/>
                            </a:rPr>
                            <m:t>𝑐</m:t>
                          </m:r>
                        </m:sub>
                      </m:sSub>
                      <m:r>
                        <a:rPr lang="en-US" altLang="zh-CN" sz="3200" b="0" i="1" smtClean="0">
                          <a:latin typeface="Cambria Math" panose="02040503050406030204" pitchFamily="18" charset="0"/>
                        </a:rPr>
                        <m:t>)</m:t>
                      </m:r>
                    </m:oMath>
                  </m:oMathPara>
                </a14:m>
                <a:endParaRPr lang="zh-CN" altLang="en-US" sz="3200" dirty="0"/>
              </a:p>
            </p:txBody>
          </p:sp>
        </mc:Choice>
        <mc:Fallback xmlns="">
          <p:sp>
            <p:nvSpPr>
              <p:cNvPr id="25" name="文本框 24"/>
              <p:cNvSpPr txBox="1">
                <a:spLocks noRot="1" noChangeAspect="1" noMove="1" noResize="1" noEditPoints="1" noAdjustHandles="1" noChangeArrowheads="1" noChangeShapeType="1" noTextEdit="1"/>
              </p:cNvSpPr>
              <p:nvPr/>
            </p:nvSpPr>
            <p:spPr>
              <a:xfrm>
                <a:off x="2861566" y="4513892"/>
                <a:ext cx="1157176" cy="492443"/>
              </a:xfrm>
              <a:prstGeom prst="rect">
                <a:avLst/>
              </a:prstGeom>
              <a:blipFill>
                <a:blip r:embed="rId4"/>
                <a:stretch>
                  <a:fillRect/>
                </a:stretch>
              </a:blipFill>
            </p:spPr>
            <p:txBody>
              <a:bodyPr/>
              <a:lstStyle/>
              <a:p>
                <a:r>
                  <a:rPr lang="zh-CN" altLang="en-US">
                    <a:noFill/>
                  </a:rPr>
                  <a:t> </a:t>
                </a:r>
              </a:p>
            </p:txBody>
          </p:sp>
        </mc:Fallback>
      </mc:AlternateContent>
      <p:cxnSp>
        <p:nvCxnSpPr>
          <p:cNvPr id="26" name="直接箭头连接符 25"/>
          <p:cNvCxnSpPr/>
          <p:nvPr/>
        </p:nvCxnSpPr>
        <p:spPr>
          <a:xfrm>
            <a:off x="3358264" y="3017010"/>
            <a:ext cx="1" cy="13446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文本框 27"/>
              <p:cNvSpPr txBox="1"/>
              <p:nvPr/>
            </p:nvSpPr>
            <p:spPr>
              <a:xfrm>
                <a:off x="4640212" y="3342110"/>
                <a:ext cx="1004442" cy="4641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𝑠</m:t>
                          </m:r>
                        </m:e>
                        <m:sub>
                          <m:r>
                            <a:rPr lang="en-US" altLang="zh-CN" sz="2800" b="0" i="1" smtClean="0">
                              <a:latin typeface="Cambria Math" panose="02040503050406030204" pitchFamily="18" charset="0"/>
                            </a:rPr>
                            <m:t>𝑝</m:t>
                          </m:r>
                        </m:sub>
                      </m:sSub>
                      <m:r>
                        <a:rPr lang="en-US" altLang="zh-CN" sz="2800" b="0" i="1" smtClean="0">
                          <a:latin typeface="Cambria Math" panose="02040503050406030204" pitchFamily="18" charset="0"/>
                        </a:rPr>
                        <m:t>(</m:t>
                      </m:r>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𝑡</m:t>
                          </m:r>
                        </m:e>
                        <m:sub>
                          <m:r>
                            <a:rPr lang="en-US" altLang="zh-CN" sz="2800" b="0" i="1" smtClean="0">
                              <a:latin typeface="Cambria Math" panose="02040503050406030204" pitchFamily="18" charset="0"/>
                            </a:rPr>
                            <m:t>𝑐</m:t>
                          </m:r>
                        </m:sub>
                      </m:sSub>
                      <m:r>
                        <a:rPr lang="en-US" altLang="zh-CN" sz="2800" b="0" i="1" smtClean="0">
                          <a:latin typeface="Cambria Math" panose="02040503050406030204" pitchFamily="18" charset="0"/>
                        </a:rPr>
                        <m:t>)</m:t>
                      </m:r>
                    </m:oMath>
                  </m:oMathPara>
                </a14:m>
                <a:endParaRPr lang="zh-CN" altLang="en-US" sz="2800" dirty="0"/>
              </a:p>
            </p:txBody>
          </p:sp>
        </mc:Choice>
        <mc:Fallback xmlns="">
          <p:sp>
            <p:nvSpPr>
              <p:cNvPr id="28" name="文本框 27"/>
              <p:cNvSpPr txBox="1">
                <a:spLocks noRot="1" noChangeAspect="1" noMove="1" noResize="1" noEditPoints="1" noAdjustHandles="1" noChangeArrowheads="1" noChangeShapeType="1" noTextEdit="1"/>
              </p:cNvSpPr>
              <p:nvPr/>
            </p:nvSpPr>
            <p:spPr>
              <a:xfrm>
                <a:off x="4640212" y="3342110"/>
                <a:ext cx="1004442" cy="464101"/>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p:cNvSpPr txBox="1"/>
              <p:nvPr/>
            </p:nvSpPr>
            <p:spPr>
              <a:xfrm>
                <a:off x="5212998" y="4964594"/>
                <a:ext cx="86331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𝑠</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𝑡</m:t>
                          </m:r>
                        </m:e>
                        <m:sub>
                          <m:r>
                            <a:rPr lang="en-US" altLang="zh-CN" sz="2400" b="0" i="1" smtClean="0">
                              <a:latin typeface="Cambria Math" panose="02040503050406030204" pitchFamily="18" charset="0"/>
                            </a:rPr>
                            <m:t>𝑐</m:t>
                          </m:r>
                        </m:sub>
                      </m:sSub>
                      <m:r>
                        <a:rPr lang="en-US" altLang="zh-CN" sz="2400" b="0" i="1" smtClean="0">
                          <a:latin typeface="Cambria Math" panose="02040503050406030204" pitchFamily="18" charset="0"/>
                        </a:rPr>
                        <m:t>)</m:t>
                      </m:r>
                    </m:oMath>
                  </m:oMathPara>
                </a14:m>
                <a:endParaRPr lang="zh-CN" altLang="en-US" sz="2400" dirty="0"/>
              </a:p>
            </p:txBody>
          </p:sp>
        </mc:Choice>
        <mc:Fallback xmlns="">
          <p:sp>
            <p:nvSpPr>
              <p:cNvPr id="29" name="文本框 28"/>
              <p:cNvSpPr txBox="1">
                <a:spLocks noRot="1" noChangeAspect="1" noMove="1" noResize="1" noEditPoints="1" noAdjustHandles="1" noChangeArrowheads="1" noChangeShapeType="1" noTextEdit="1"/>
              </p:cNvSpPr>
              <p:nvPr/>
            </p:nvSpPr>
            <p:spPr>
              <a:xfrm>
                <a:off x="5212998" y="4964594"/>
                <a:ext cx="863313" cy="369332"/>
              </a:xfrm>
              <a:prstGeom prst="rect">
                <a:avLst/>
              </a:prstGeom>
              <a:blipFill>
                <a:blip r:embed="rId6"/>
                <a:stretch>
                  <a:fillRect l="-4225" r="-12676" b="-34426"/>
                </a:stretch>
              </a:blipFill>
            </p:spPr>
            <p:txBody>
              <a:bodyPr/>
              <a:lstStyle/>
              <a:p>
                <a:r>
                  <a:rPr lang="zh-CN" altLang="en-US">
                    <a:noFill/>
                  </a:rPr>
                  <a:t> </a:t>
                </a:r>
              </a:p>
            </p:txBody>
          </p:sp>
        </mc:Fallback>
      </mc:AlternateContent>
      <p:cxnSp>
        <p:nvCxnSpPr>
          <p:cNvPr id="30" name="直接箭头连接符 29"/>
          <p:cNvCxnSpPr/>
          <p:nvPr/>
        </p:nvCxnSpPr>
        <p:spPr>
          <a:xfrm>
            <a:off x="9530623" y="4783594"/>
            <a:ext cx="72468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文本框 30"/>
              <p:cNvSpPr txBox="1"/>
              <p:nvPr/>
            </p:nvSpPr>
            <p:spPr>
              <a:xfrm>
                <a:off x="10267025" y="4505543"/>
                <a:ext cx="985141"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3200" b="0" i="1" smtClean="0">
                          <a:latin typeface="Cambria Math" panose="02040503050406030204" pitchFamily="18" charset="0"/>
                        </a:rPr>
                        <m:t>𝑥</m:t>
                      </m:r>
                      <m:r>
                        <a:rPr lang="en-US" altLang="zh-CN" sz="3200" b="0" i="1" smtClean="0">
                          <a:latin typeface="Cambria Math" panose="02040503050406030204" pitchFamily="18" charset="0"/>
                        </a:rPr>
                        <m:t>[</m:t>
                      </m:r>
                      <m:sSub>
                        <m:sSubPr>
                          <m:ctrlPr>
                            <a:rPr lang="en-US" altLang="zh-CN" sz="3200" b="0" i="1" smtClean="0">
                              <a:latin typeface="Cambria Math" panose="02040503050406030204" pitchFamily="18" charset="0"/>
                            </a:rPr>
                          </m:ctrlPr>
                        </m:sSubPr>
                        <m:e>
                          <m:r>
                            <a:rPr lang="en-US" altLang="zh-CN" sz="3200" b="0" i="1" smtClean="0">
                              <a:latin typeface="Cambria Math" panose="02040503050406030204" pitchFamily="18" charset="0"/>
                            </a:rPr>
                            <m:t>𝑡</m:t>
                          </m:r>
                        </m:e>
                        <m:sub>
                          <m:r>
                            <a:rPr lang="en-US" altLang="zh-CN" sz="3200" b="0" i="1" smtClean="0">
                              <a:latin typeface="Cambria Math" panose="02040503050406030204" pitchFamily="18" charset="0"/>
                            </a:rPr>
                            <m:t>𝑑</m:t>
                          </m:r>
                        </m:sub>
                      </m:sSub>
                      <m:r>
                        <a:rPr lang="en-US" altLang="zh-CN" sz="3200" b="0" i="1" smtClean="0">
                          <a:latin typeface="Cambria Math" panose="02040503050406030204" pitchFamily="18" charset="0"/>
                        </a:rPr>
                        <m:t>]</m:t>
                      </m:r>
                    </m:oMath>
                  </m:oMathPara>
                </a14:m>
                <a:endParaRPr lang="zh-CN" altLang="en-US" sz="3200" dirty="0"/>
              </a:p>
            </p:txBody>
          </p:sp>
        </mc:Choice>
        <mc:Fallback xmlns="">
          <p:sp>
            <p:nvSpPr>
              <p:cNvPr id="31" name="文本框 30"/>
              <p:cNvSpPr txBox="1">
                <a:spLocks noRot="1" noChangeAspect="1" noMove="1" noResize="1" noEditPoints="1" noAdjustHandles="1" noChangeArrowheads="1" noChangeShapeType="1" noTextEdit="1"/>
              </p:cNvSpPr>
              <p:nvPr/>
            </p:nvSpPr>
            <p:spPr>
              <a:xfrm>
                <a:off x="10267025" y="4505543"/>
                <a:ext cx="985141" cy="492443"/>
              </a:xfrm>
              <a:prstGeom prst="rect">
                <a:avLst/>
              </a:prstGeom>
              <a:blipFill>
                <a:blip r:embed="rId7"/>
                <a:stretch>
                  <a:fillRect/>
                </a:stretch>
              </a:blipFill>
            </p:spPr>
            <p:txBody>
              <a:bodyPr/>
              <a:lstStyle/>
              <a:p>
                <a:r>
                  <a:rPr lang="zh-CN" altLang="en-US">
                    <a:noFill/>
                  </a:rPr>
                  <a:t> </a:t>
                </a:r>
              </a:p>
            </p:txBody>
          </p:sp>
        </mc:Fallback>
      </mc:AlternateContent>
      <p:cxnSp>
        <p:nvCxnSpPr>
          <p:cNvPr id="33" name="直接连接符 32"/>
          <p:cNvCxnSpPr/>
          <p:nvPr/>
        </p:nvCxnSpPr>
        <p:spPr>
          <a:xfrm>
            <a:off x="2260894" y="6472513"/>
            <a:ext cx="2194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矩形 34"/>
              <p:cNvSpPr/>
              <p:nvPr/>
            </p:nvSpPr>
            <p:spPr>
              <a:xfrm>
                <a:off x="4419228" y="6070394"/>
                <a:ext cx="50462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𝑡</m:t>
                          </m:r>
                        </m:e>
                        <m:sub>
                          <m:r>
                            <a:rPr lang="en-US" altLang="zh-CN" sz="2400" i="1">
                              <a:latin typeface="Cambria Math" panose="02040503050406030204" pitchFamily="18" charset="0"/>
                            </a:rPr>
                            <m:t>𝑐</m:t>
                          </m:r>
                        </m:sub>
                      </m:sSub>
                    </m:oMath>
                  </m:oMathPara>
                </a14:m>
                <a:endParaRPr lang="zh-CN" altLang="en-US" sz="2400" dirty="0"/>
              </a:p>
            </p:txBody>
          </p:sp>
        </mc:Choice>
        <mc:Fallback xmlns="">
          <p:sp>
            <p:nvSpPr>
              <p:cNvPr id="35" name="矩形 34"/>
              <p:cNvSpPr>
                <a:spLocks noRot="1" noChangeAspect="1" noMove="1" noResize="1" noEditPoints="1" noAdjustHandles="1" noChangeArrowheads="1" noChangeShapeType="1" noTextEdit="1"/>
              </p:cNvSpPr>
              <p:nvPr/>
            </p:nvSpPr>
            <p:spPr>
              <a:xfrm>
                <a:off x="4419228" y="6070394"/>
                <a:ext cx="504625" cy="461665"/>
              </a:xfrm>
              <a:prstGeom prst="rect">
                <a:avLst/>
              </a:prstGeom>
              <a:blipFill>
                <a:blip r:embed="rId8"/>
                <a:stretch>
                  <a:fillRect/>
                </a:stretch>
              </a:blipFill>
            </p:spPr>
            <p:txBody>
              <a:bodyPr/>
              <a:lstStyle/>
              <a:p>
                <a:r>
                  <a:rPr lang="zh-CN" altLang="en-US">
                    <a:noFill/>
                  </a:rPr>
                  <a:t> </a:t>
                </a:r>
              </a:p>
            </p:txBody>
          </p:sp>
        </mc:Fallback>
      </mc:AlternateContent>
      <p:sp>
        <p:nvSpPr>
          <p:cNvPr id="37" name="任意多边形 36"/>
          <p:cNvSpPr/>
          <p:nvPr/>
        </p:nvSpPr>
        <p:spPr>
          <a:xfrm>
            <a:off x="2342147" y="5688763"/>
            <a:ext cx="1957137" cy="519531"/>
          </a:xfrm>
          <a:custGeom>
            <a:avLst/>
            <a:gdLst>
              <a:gd name="connsiteX0" fmla="*/ 0 w 1957137"/>
              <a:gd name="connsiteY0" fmla="*/ 519531 h 519531"/>
              <a:gd name="connsiteX1" fmla="*/ 401053 w 1957137"/>
              <a:gd name="connsiteY1" fmla="*/ 198689 h 519531"/>
              <a:gd name="connsiteX2" fmla="*/ 914400 w 1957137"/>
              <a:gd name="connsiteY2" fmla="*/ 471405 h 519531"/>
              <a:gd name="connsiteX3" fmla="*/ 1395664 w 1957137"/>
              <a:gd name="connsiteY3" fmla="*/ 6184 h 519531"/>
              <a:gd name="connsiteX4" fmla="*/ 1957137 w 1957137"/>
              <a:gd name="connsiteY4" fmla="*/ 246815 h 51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7137" h="519531">
                <a:moveTo>
                  <a:pt x="0" y="519531"/>
                </a:moveTo>
                <a:cubicBezTo>
                  <a:pt x="124326" y="363120"/>
                  <a:pt x="248653" y="206710"/>
                  <a:pt x="401053" y="198689"/>
                </a:cubicBezTo>
                <a:cubicBezTo>
                  <a:pt x="553453" y="190668"/>
                  <a:pt x="748632" y="503489"/>
                  <a:pt x="914400" y="471405"/>
                </a:cubicBezTo>
                <a:cubicBezTo>
                  <a:pt x="1080168" y="439321"/>
                  <a:pt x="1221875" y="43616"/>
                  <a:pt x="1395664" y="6184"/>
                </a:cubicBezTo>
                <a:cubicBezTo>
                  <a:pt x="1569454" y="-31248"/>
                  <a:pt x="1763295" y="107783"/>
                  <a:pt x="1957137" y="24681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p:nvPr/>
        </p:nvCxnSpPr>
        <p:spPr>
          <a:xfrm>
            <a:off x="4900904" y="6426106"/>
            <a:ext cx="2194740"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矩形 40"/>
              <p:cNvSpPr/>
              <p:nvPr/>
            </p:nvSpPr>
            <p:spPr>
              <a:xfrm>
                <a:off x="7066411" y="6028807"/>
                <a:ext cx="50462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𝑡</m:t>
                          </m:r>
                        </m:e>
                        <m:sub>
                          <m:r>
                            <a:rPr lang="en-US" altLang="zh-CN" sz="2400" i="1">
                              <a:latin typeface="Cambria Math" panose="02040503050406030204" pitchFamily="18" charset="0"/>
                            </a:rPr>
                            <m:t>𝑐</m:t>
                          </m:r>
                        </m:sub>
                      </m:sSub>
                    </m:oMath>
                  </m:oMathPara>
                </a14:m>
                <a:endParaRPr lang="zh-CN" altLang="en-US" sz="2400" dirty="0"/>
              </a:p>
            </p:txBody>
          </p:sp>
        </mc:Choice>
        <mc:Fallback xmlns="">
          <p:sp>
            <p:nvSpPr>
              <p:cNvPr id="41" name="矩形 40"/>
              <p:cNvSpPr>
                <a:spLocks noRot="1" noChangeAspect="1" noMove="1" noResize="1" noEditPoints="1" noAdjustHandles="1" noChangeArrowheads="1" noChangeShapeType="1" noTextEdit="1"/>
              </p:cNvSpPr>
              <p:nvPr/>
            </p:nvSpPr>
            <p:spPr>
              <a:xfrm>
                <a:off x="7066411" y="6028807"/>
                <a:ext cx="504625" cy="461665"/>
              </a:xfrm>
              <a:prstGeom prst="rect">
                <a:avLst/>
              </a:prstGeom>
              <a:blipFill>
                <a:blip r:embed="rId9"/>
                <a:stretch>
                  <a:fillRect/>
                </a:stretch>
              </a:blipFill>
            </p:spPr>
            <p:txBody>
              <a:bodyPr/>
              <a:lstStyle/>
              <a:p>
                <a:r>
                  <a:rPr lang="zh-CN" altLang="en-US">
                    <a:noFill/>
                  </a:rPr>
                  <a:t> </a:t>
                </a:r>
              </a:p>
            </p:txBody>
          </p:sp>
        </mc:Fallback>
      </mc:AlternateContent>
      <p:sp>
        <p:nvSpPr>
          <p:cNvPr id="42" name="任意多边形 41"/>
          <p:cNvSpPr/>
          <p:nvPr/>
        </p:nvSpPr>
        <p:spPr>
          <a:xfrm>
            <a:off x="4982157" y="5642356"/>
            <a:ext cx="1957137" cy="519531"/>
          </a:xfrm>
          <a:custGeom>
            <a:avLst/>
            <a:gdLst>
              <a:gd name="connsiteX0" fmla="*/ 0 w 1957137"/>
              <a:gd name="connsiteY0" fmla="*/ 519531 h 519531"/>
              <a:gd name="connsiteX1" fmla="*/ 401053 w 1957137"/>
              <a:gd name="connsiteY1" fmla="*/ 198689 h 519531"/>
              <a:gd name="connsiteX2" fmla="*/ 914400 w 1957137"/>
              <a:gd name="connsiteY2" fmla="*/ 471405 h 519531"/>
              <a:gd name="connsiteX3" fmla="*/ 1395664 w 1957137"/>
              <a:gd name="connsiteY3" fmla="*/ 6184 h 519531"/>
              <a:gd name="connsiteX4" fmla="*/ 1957137 w 1957137"/>
              <a:gd name="connsiteY4" fmla="*/ 246815 h 51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7137" h="519531">
                <a:moveTo>
                  <a:pt x="0" y="519531"/>
                </a:moveTo>
                <a:cubicBezTo>
                  <a:pt x="124326" y="363120"/>
                  <a:pt x="248653" y="206710"/>
                  <a:pt x="401053" y="198689"/>
                </a:cubicBezTo>
                <a:cubicBezTo>
                  <a:pt x="553453" y="190668"/>
                  <a:pt x="748632" y="503489"/>
                  <a:pt x="914400" y="471405"/>
                </a:cubicBezTo>
                <a:cubicBezTo>
                  <a:pt x="1080168" y="439321"/>
                  <a:pt x="1221875" y="43616"/>
                  <a:pt x="1395664" y="6184"/>
                </a:cubicBezTo>
                <a:cubicBezTo>
                  <a:pt x="1569454" y="-31248"/>
                  <a:pt x="1763295" y="107783"/>
                  <a:pt x="1957137" y="246815"/>
                </a:cubicBezTo>
              </a:path>
            </a:pathLst>
          </a:cu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4" name="直接箭头连接符 43"/>
          <p:cNvCxnSpPr/>
          <p:nvPr/>
        </p:nvCxnSpPr>
        <p:spPr>
          <a:xfrm flipV="1">
            <a:off x="5116746" y="6012180"/>
            <a:ext cx="0" cy="413927"/>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flipV="1">
            <a:off x="5307246" y="5882640"/>
            <a:ext cx="0" cy="532618"/>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flipV="1">
            <a:off x="5490126" y="5882640"/>
            <a:ext cx="0" cy="532618"/>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flipV="1">
            <a:off x="5671240" y="6012180"/>
            <a:ext cx="0" cy="413927"/>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flipV="1">
            <a:off x="5855886" y="6094264"/>
            <a:ext cx="0" cy="331842"/>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flipV="1">
            <a:off x="6046386" y="5996940"/>
            <a:ext cx="0" cy="413927"/>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flipV="1">
            <a:off x="6229266" y="5783580"/>
            <a:ext cx="0" cy="627288"/>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flipV="1">
            <a:off x="6419766" y="5642356"/>
            <a:ext cx="0" cy="772902"/>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p:nvPr/>
        </p:nvCxnSpPr>
        <p:spPr>
          <a:xfrm flipV="1">
            <a:off x="6610266" y="5678905"/>
            <a:ext cx="0" cy="747203"/>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p:nvPr/>
        </p:nvCxnSpPr>
        <p:spPr>
          <a:xfrm flipV="1">
            <a:off x="6816006" y="5783580"/>
            <a:ext cx="0" cy="627288"/>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p:nvPr/>
        </p:nvCxnSpPr>
        <p:spPr>
          <a:xfrm flipH="1">
            <a:off x="3015916" y="5129445"/>
            <a:ext cx="342348" cy="753195"/>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9" name="直接箭头连接符 68"/>
          <p:cNvCxnSpPr>
            <a:stCxn id="29" idx="2"/>
          </p:cNvCxnSpPr>
          <p:nvPr/>
        </p:nvCxnSpPr>
        <p:spPr>
          <a:xfrm>
            <a:off x="5644655" y="5333926"/>
            <a:ext cx="26585" cy="548714"/>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8450942" y="6426106"/>
            <a:ext cx="2194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矩形 73"/>
              <p:cNvSpPr/>
              <p:nvPr/>
            </p:nvSpPr>
            <p:spPr>
              <a:xfrm>
                <a:off x="10618018" y="6079809"/>
                <a:ext cx="50462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𝑡</m:t>
                          </m:r>
                        </m:e>
                        <m:sub>
                          <m:r>
                            <a:rPr lang="en-US" altLang="zh-CN" sz="2400" i="1">
                              <a:latin typeface="Cambria Math" panose="02040503050406030204" pitchFamily="18" charset="0"/>
                            </a:rPr>
                            <m:t>𝑐</m:t>
                          </m:r>
                        </m:sub>
                      </m:sSub>
                    </m:oMath>
                  </m:oMathPara>
                </a14:m>
                <a:endParaRPr lang="zh-CN" altLang="en-US" sz="2400" dirty="0"/>
              </a:p>
            </p:txBody>
          </p:sp>
        </mc:Choice>
        <mc:Fallback xmlns="">
          <p:sp>
            <p:nvSpPr>
              <p:cNvPr id="74" name="矩形 73"/>
              <p:cNvSpPr>
                <a:spLocks noRot="1" noChangeAspect="1" noMove="1" noResize="1" noEditPoints="1" noAdjustHandles="1" noChangeArrowheads="1" noChangeShapeType="1" noTextEdit="1"/>
              </p:cNvSpPr>
              <p:nvPr/>
            </p:nvSpPr>
            <p:spPr>
              <a:xfrm>
                <a:off x="10618018" y="6079809"/>
                <a:ext cx="504625" cy="461665"/>
              </a:xfrm>
              <a:prstGeom prst="rect">
                <a:avLst/>
              </a:prstGeom>
              <a:blipFill>
                <a:blip r:embed="rId10"/>
                <a:stretch>
                  <a:fillRect/>
                </a:stretch>
              </a:blipFill>
            </p:spPr>
            <p:txBody>
              <a:bodyPr/>
              <a:lstStyle/>
              <a:p>
                <a:r>
                  <a:rPr lang="zh-CN" altLang="en-US">
                    <a:noFill/>
                  </a:rPr>
                  <a:t> </a:t>
                </a:r>
              </a:p>
            </p:txBody>
          </p:sp>
        </mc:Fallback>
      </mc:AlternateContent>
      <p:sp>
        <p:nvSpPr>
          <p:cNvPr id="75" name="任意多边形 74"/>
          <p:cNvSpPr/>
          <p:nvPr/>
        </p:nvSpPr>
        <p:spPr>
          <a:xfrm>
            <a:off x="8532195" y="5642356"/>
            <a:ext cx="1957137" cy="519531"/>
          </a:xfrm>
          <a:custGeom>
            <a:avLst/>
            <a:gdLst>
              <a:gd name="connsiteX0" fmla="*/ 0 w 1957137"/>
              <a:gd name="connsiteY0" fmla="*/ 519531 h 519531"/>
              <a:gd name="connsiteX1" fmla="*/ 401053 w 1957137"/>
              <a:gd name="connsiteY1" fmla="*/ 198689 h 519531"/>
              <a:gd name="connsiteX2" fmla="*/ 914400 w 1957137"/>
              <a:gd name="connsiteY2" fmla="*/ 471405 h 519531"/>
              <a:gd name="connsiteX3" fmla="*/ 1395664 w 1957137"/>
              <a:gd name="connsiteY3" fmla="*/ 6184 h 519531"/>
              <a:gd name="connsiteX4" fmla="*/ 1957137 w 1957137"/>
              <a:gd name="connsiteY4" fmla="*/ 246815 h 51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7137" h="519531">
                <a:moveTo>
                  <a:pt x="0" y="519531"/>
                </a:moveTo>
                <a:cubicBezTo>
                  <a:pt x="124326" y="363120"/>
                  <a:pt x="248653" y="206710"/>
                  <a:pt x="401053" y="198689"/>
                </a:cubicBezTo>
                <a:cubicBezTo>
                  <a:pt x="553453" y="190668"/>
                  <a:pt x="748632" y="503489"/>
                  <a:pt x="914400" y="471405"/>
                </a:cubicBezTo>
                <a:cubicBezTo>
                  <a:pt x="1080168" y="439321"/>
                  <a:pt x="1221875" y="43616"/>
                  <a:pt x="1395664" y="6184"/>
                </a:cubicBezTo>
                <a:cubicBezTo>
                  <a:pt x="1569454" y="-31248"/>
                  <a:pt x="1763295" y="107783"/>
                  <a:pt x="1957137" y="246815"/>
                </a:cubicBezTo>
              </a:path>
            </a:pathLst>
          </a:cu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6" name="直接箭头连接符 75"/>
          <p:cNvCxnSpPr/>
          <p:nvPr/>
        </p:nvCxnSpPr>
        <p:spPr>
          <a:xfrm flipV="1">
            <a:off x="8666784" y="6012180"/>
            <a:ext cx="0" cy="413927"/>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直接箭头连接符 76"/>
          <p:cNvCxnSpPr/>
          <p:nvPr/>
        </p:nvCxnSpPr>
        <p:spPr>
          <a:xfrm flipV="1">
            <a:off x="8857284" y="5882640"/>
            <a:ext cx="0" cy="532618"/>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直接箭头连接符 77"/>
          <p:cNvCxnSpPr/>
          <p:nvPr/>
        </p:nvCxnSpPr>
        <p:spPr>
          <a:xfrm flipV="1">
            <a:off x="9040164" y="5882640"/>
            <a:ext cx="0" cy="532618"/>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p:nvPr/>
        </p:nvCxnSpPr>
        <p:spPr>
          <a:xfrm flipV="1">
            <a:off x="9221278" y="6012180"/>
            <a:ext cx="0" cy="413927"/>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直接箭头连接符 79"/>
          <p:cNvCxnSpPr/>
          <p:nvPr/>
        </p:nvCxnSpPr>
        <p:spPr>
          <a:xfrm flipV="1">
            <a:off x="9405924" y="6094264"/>
            <a:ext cx="0" cy="331842"/>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直接箭头连接符 80"/>
          <p:cNvCxnSpPr/>
          <p:nvPr/>
        </p:nvCxnSpPr>
        <p:spPr>
          <a:xfrm flipV="1">
            <a:off x="9596424" y="5996940"/>
            <a:ext cx="0" cy="413927"/>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直接箭头连接符 81"/>
          <p:cNvCxnSpPr/>
          <p:nvPr/>
        </p:nvCxnSpPr>
        <p:spPr>
          <a:xfrm flipV="1">
            <a:off x="9779304" y="5783580"/>
            <a:ext cx="0" cy="627288"/>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直接箭头连接符 82"/>
          <p:cNvCxnSpPr/>
          <p:nvPr/>
        </p:nvCxnSpPr>
        <p:spPr>
          <a:xfrm flipV="1">
            <a:off x="9969804" y="5642356"/>
            <a:ext cx="0" cy="772902"/>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直接箭头连接符 83"/>
          <p:cNvCxnSpPr/>
          <p:nvPr/>
        </p:nvCxnSpPr>
        <p:spPr>
          <a:xfrm flipV="1">
            <a:off x="10160304" y="5678905"/>
            <a:ext cx="0" cy="747203"/>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直接箭头连接符 84"/>
          <p:cNvCxnSpPr/>
          <p:nvPr/>
        </p:nvCxnSpPr>
        <p:spPr>
          <a:xfrm flipV="1">
            <a:off x="10366044" y="5783580"/>
            <a:ext cx="0" cy="627288"/>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7" name="椭圆 86"/>
          <p:cNvSpPr/>
          <p:nvPr/>
        </p:nvSpPr>
        <p:spPr>
          <a:xfrm>
            <a:off x="8641895" y="5990589"/>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8831875" y="5840865"/>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p:nvSpPr>
        <p:spPr>
          <a:xfrm>
            <a:off x="9016226" y="5848932"/>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a:off x="9193294" y="5983088"/>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9383297" y="6093309"/>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9567479" y="5974079"/>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9754655" y="5753101"/>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9942229" y="5630238"/>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a:off x="10127647" y="5655002"/>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10343184" y="5770247"/>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8" name="直接箭头连接符 97"/>
          <p:cNvCxnSpPr/>
          <p:nvPr/>
        </p:nvCxnSpPr>
        <p:spPr>
          <a:xfrm flipV="1">
            <a:off x="5904147" y="3437006"/>
            <a:ext cx="0" cy="33184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直接箭头连接符 98"/>
          <p:cNvCxnSpPr/>
          <p:nvPr/>
        </p:nvCxnSpPr>
        <p:spPr>
          <a:xfrm flipV="1">
            <a:off x="6094647" y="3437006"/>
            <a:ext cx="0" cy="33623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p:nvPr/>
        </p:nvCxnSpPr>
        <p:spPr>
          <a:xfrm flipV="1">
            <a:off x="6277527" y="3437006"/>
            <a:ext cx="0" cy="33623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接箭头连接符 100"/>
          <p:cNvCxnSpPr/>
          <p:nvPr/>
        </p:nvCxnSpPr>
        <p:spPr>
          <a:xfrm flipV="1">
            <a:off x="6458641" y="3437006"/>
            <a:ext cx="0" cy="33184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接箭头连接符 101"/>
          <p:cNvCxnSpPr/>
          <p:nvPr/>
        </p:nvCxnSpPr>
        <p:spPr>
          <a:xfrm flipV="1">
            <a:off x="6643287" y="3437006"/>
            <a:ext cx="0" cy="331842"/>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p:nvPr/>
        </p:nvCxnSpPr>
        <p:spPr>
          <a:xfrm flipV="1">
            <a:off x="6833787" y="3436620"/>
            <a:ext cx="0" cy="33223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直接箭头连接符 103"/>
          <p:cNvCxnSpPr/>
          <p:nvPr/>
        </p:nvCxnSpPr>
        <p:spPr>
          <a:xfrm flipV="1">
            <a:off x="7016667" y="3436620"/>
            <a:ext cx="0" cy="33223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直接箭头连接符 104"/>
          <p:cNvCxnSpPr/>
          <p:nvPr/>
        </p:nvCxnSpPr>
        <p:spPr>
          <a:xfrm flipV="1">
            <a:off x="7207167" y="3436620"/>
            <a:ext cx="0" cy="32900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直接箭头连接符 105"/>
          <p:cNvCxnSpPr/>
          <p:nvPr/>
        </p:nvCxnSpPr>
        <p:spPr>
          <a:xfrm flipV="1">
            <a:off x="7397667" y="3436620"/>
            <a:ext cx="0" cy="332232"/>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直接箭头连接符 106"/>
          <p:cNvCxnSpPr/>
          <p:nvPr/>
        </p:nvCxnSpPr>
        <p:spPr>
          <a:xfrm flipV="1">
            <a:off x="7603407" y="3429000"/>
            <a:ext cx="0" cy="33985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5671240" y="3781454"/>
            <a:ext cx="2194740"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p:nvPr/>
        </p:nvCxnSpPr>
        <p:spPr>
          <a:xfrm>
            <a:off x="7277100" y="393954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a:off x="7223760" y="3939540"/>
            <a:ext cx="173907" cy="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8" name="直接连接符 177"/>
          <p:cNvCxnSpPr/>
          <p:nvPr/>
        </p:nvCxnSpPr>
        <p:spPr>
          <a:xfrm>
            <a:off x="7603407" y="3939540"/>
            <a:ext cx="173907" cy="0"/>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flipH="1" flipV="1">
            <a:off x="7397667" y="3784686"/>
            <a:ext cx="3175" cy="2959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直接连接符 180"/>
          <p:cNvCxnSpPr/>
          <p:nvPr/>
        </p:nvCxnSpPr>
        <p:spPr>
          <a:xfrm flipH="1" flipV="1">
            <a:off x="7604955" y="3784686"/>
            <a:ext cx="3175" cy="29591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2" name="矩形 181"/>
              <p:cNvSpPr/>
              <p:nvPr/>
            </p:nvSpPr>
            <p:spPr>
              <a:xfrm>
                <a:off x="7801240" y="3726189"/>
                <a:ext cx="51764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𝑇</m:t>
                          </m:r>
                        </m:e>
                        <m:sub>
                          <m:r>
                            <m:rPr>
                              <m:sty m:val="p"/>
                            </m:rPr>
                            <a:rPr lang="en-US" altLang="zh-CN" sz="2400" i="1" smtClean="0">
                              <a:latin typeface="Cambria Math" panose="02040503050406030204" pitchFamily="18" charset="0"/>
                            </a:rPr>
                            <m:t>s</m:t>
                          </m:r>
                        </m:sub>
                      </m:sSub>
                    </m:oMath>
                  </m:oMathPara>
                </a14:m>
                <a:endParaRPr lang="zh-CN" altLang="en-US" sz="2400" dirty="0"/>
              </a:p>
            </p:txBody>
          </p:sp>
        </mc:Choice>
        <mc:Fallback xmlns="">
          <p:sp>
            <p:nvSpPr>
              <p:cNvPr id="182" name="矩形 181"/>
              <p:cNvSpPr>
                <a:spLocks noRot="1" noChangeAspect="1" noMove="1" noResize="1" noEditPoints="1" noAdjustHandles="1" noChangeArrowheads="1" noChangeShapeType="1" noTextEdit="1"/>
              </p:cNvSpPr>
              <p:nvPr/>
            </p:nvSpPr>
            <p:spPr>
              <a:xfrm>
                <a:off x="7801240" y="3726189"/>
                <a:ext cx="517642" cy="461665"/>
              </a:xfrm>
              <a:prstGeom prst="rect">
                <a:avLst/>
              </a:prstGeom>
              <a:blipFill>
                <a:blip r:embed="rId11"/>
                <a:stretch>
                  <a:fillRect/>
                </a:stretch>
              </a:blipFill>
            </p:spPr>
            <p:txBody>
              <a:bodyPr/>
              <a:lstStyle/>
              <a:p>
                <a:r>
                  <a:rPr lang="zh-CN" altLang="en-US">
                    <a:noFill/>
                  </a:rPr>
                  <a:t> </a:t>
                </a:r>
              </a:p>
            </p:txBody>
          </p:sp>
        </mc:Fallback>
      </mc:AlternateContent>
      <p:cxnSp>
        <p:nvCxnSpPr>
          <p:cNvPr id="183" name="直接连接符 182"/>
          <p:cNvCxnSpPr/>
          <p:nvPr/>
        </p:nvCxnSpPr>
        <p:spPr>
          <a:xfrm>
            <a:off x="10048162" y="6601358"/>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a:off x="9994822" y="6601358"/>
            <a:ext cx="173907" cy="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nvCxnSpPr>
        <p:spPr>
          <a:xfrm>
            <a:off x="10374469" y="6601358"/>
            <a:ext cx="173907" cy="0"/>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6" name="直接连接符 185"/>
          <p:cNvCxnSpPr/>
          <p:nvPr/>
        </p:nvCxnSpPr>
        <p:spPr>
          <a:xfrm flipH="1" flipV="1">
            <a:off x="10168729" y="6446504"/>
            <a:ext cx="3175" cy="2959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flipH="1" flipV="1">
            <a:off x="10376017" y="6446504"/>
            <a:ext cx="3175" cy="29591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8" name="矩形 187"/>
              <p:cNvSpPr/>
              <p:nvPr/>
            </p:nvSpPr>
            <p:spPr>
              <a:xfrm>
                <a:off x="10572302" y="6388007"/>
                <a:ext cx="51764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𝑇</m:t>
                          </m:r>
                        </m:e>
                        <m:sub>
                          <m:r>
                            <m:rPr>
                              <m:sty m:val="p"/>
                            </m:rPr>
                            <a:rPr lang="en-US" altLang="zh-CN" sz="2400" i="1" smtClean="0">
                              <a:latin typeface="Cambria Math" panose="02040503050406030204" pitchFamily="18" charset="0"/>
                            </a:rPr>
                            <m:t>s</m:t>
                          </m:r>
                        </m:sub>
                      </m:sSub>
                    </m:oMath>
                  </m:oMathPara>
                </a14:m>
                <a:endParaRPr lang="zh-CN" altLang="en-US" sz="2400" dirty="0"/>
              </a:p>
            </p:txBody>
          </p:sp>
        </mc:Choice>
        <mc:Fallback xmlns="">
          <p:sp>
            <p:nvSpPr>
              <p:cNvPr id="188" name="矩形 187"/>
              <p:cNvSpPr>
                <a:spLocks noRot="1" noChangeAspect="1" noMove="1" noResize="1" noEditPoints="1" noAdjustHandles="1" noChangeArrowheads="1" noChangeShapeType="1" noTextEdit="1"/>
              </p:cNvSpPr>
              <p:nvPr/>
            </p:nvSpPr>
            <p:spPr>
              <a:xfrm>
                <a:off x="10572302" y="6388007"/>
                <a:ext cx="517642" cy="461665"/>
              </a:xfrm>
              <a:prstGeom prst="rect">
                <a:avLst/>
              </a:prstGeom>
              <a:blipFill>
                <a:blip r:embed="rId12"/>
                <a:stretch>
                  <a:fillRect/>
                </a:stretch>
              </a:blipFill>
            </p:spPr>
            <p:txBody>
              <a:bodyPr/>
              <a:lstStyle/>
              <a:p>
                <a:r>
                  <a:rPr lang="zh-CN" altLang="en-US">
                    <a:noFill/>
                  </a:rPr>
                  <a:t> </a:t>
                </a:r>
              </a:p>
            </p:txBody>
          </p:sp>
        </mc:Fallback>
      </mc:AlternateContent>
      <p:grpSp>
        <p:nvGrpSpPr>
          <p:cNvPr id="195" name="组合 194"/>
          <p:cNvGrpSpPr/>
          <p:nvPr/>
        </p:nvGrpSpPr>
        <p:grpSpPr>
          <a:xfrm rot="5400000">
            <a:off x="7553605" y="3413214"/>
            <a:ext cx="339559" cy="380492"/>
            <a:chOff x="8647977" y="2280394"/>
            <a:chExt cx="339559" cy="380492"/>
          </a:xfrm>
        </p:grpSpPr>
        <p:cxnSp>
          <p:nvCxnSpPr>
            <p:cNvPr id="189" name="直接连接符 188"/>
            <p:cNvCxnSpPr/>
            <p:nvPr/>
          </p:nvCxnSpPr>
          <p:spPr>
            <a:xfrm rot="16200000">
              <a:off x="8817757" y="2265469"/>
              <a:ext cx="0" cy="339559"/>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2" name="直接连接符 191"/>
            <p:cNvCxnSpPr/>
            <p:nvPr/>
          </p:nvCxnSpPr>
          <p:spPr>
            <a:xfrm rot="16200000">
              <a:off x="8457732" y="2470640"/>
              <a:ext cx="380492" cy="0"/>
            </a:xfrm>
            <a:prstGeom prst="line">
              <a:avLst/>
            </a:prstGeom>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00" name="矩形 199"/>
              <p:cNvSpPr/>
              <p:nvPr/>
            </p:nvSpPr>
            <p:spPr>
              <a:xfrm>
                <a:off x="7724491" y="3385753"/>
                <a:ext cx="38504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000" i="1" smtClean="0">
                          <a:latin typeface="Cambria Math" panose="02040503050406030204" pitchFamily="18" charset="0"/>
                        </a:rPr>
                        <m:t>1</m:t>
                      </m:r>
                    </m:oMath>
                  </m:oMathPara>
                </a14:m>
                <a:endParaRPr lang="zh-CN" altLang="en-US" sz="2000" dirty="0"/>
              </a:p>
            </p:txBody>
          </p:sp>
        </mc:Choice>
        <mc:Fallback xmlns="">
          <p:sp>
            <p:nvSpPr>
              <p:cNvPr id="200" name="矩形 199"/>
              <p:cNvSpPr>
                <a:spLocks noRot="1" noChangeAspect="1" noMove="1" noResize="1" noEditPoints="1" noAdjustHandles="1" noChangeArrowheads="1" noChangeShapeType="1" noTextEdit="1"/>
              </p:cNvSpPr>
              <p:nvPr/>
            </p:nvSpPr>
            <p:spPr>
              <a:xfrm>
                <a:off x="7724491" y="3385753"/>
                <a:ext cx="385041" cy="400110"/>
              </a:xfrm>
              <a:prstGeom prst="rect">
                <a:avLst/>
              </a:prstGeom>
              <a:blipFill>
                <a:blip r:embed="rId13"/>
                <a:stretch>
                  <a:fillRect/>
                </a:stretch>
              </a:blipFill>
            </p:spPr>
            <p:txBody>
              <a:bodyPr/>
              <a:lstStyle/>
              <a:p>
                <a:r>
                  <a:rPr lang="zh-CN" altLang="en-US">
                    <a:noFill/>
                  </a:rPr>
                  <a:t> </a:t>
                </a:r>
              </a:p>
            </p:txBody>
          </p:sp>
        </mc:Fallback>
      </mc:AlternateContent>
      <p:cxnSp>
        <p:nvCxnSpPr>
          <p:cNvPr id="201" name="直接箭头连接符 200"/>
          <p:cNvCxnSpPr/>
          <p:nvPr/>
        </p:nvCxnSpPr>
        <p:spPr>
          <a:xfrm flipH="1">
            <a:off x="10461422" y="5122865"/>
            <a:ext cx="61513" cy="445357"/>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62634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MFCCs</a:t>
            </a:r>
            <a:endParaRPr lang="zh-CN" altLang="en-US" dirty="0"/>
          </a:p>
        </p:txBody>
      </p:sp>
      <p:sp>
        <p:nvSpPr>
          <p:cNvPr id="3" name="内容占位符 2"/>
          <p:cNvSpPr>
            <a:spLocks noGrp="1"/>
          </p:cNvSpPr>
          <p:nvPr>
            <p:ph idx="1"/>
          </p:nvPr>
        </p:nvSpPr>
        <p:spPr/>
        <p:txBody>
          <a:bodyPr/>
          <a:lstStyle/>
          <a:p>
            <a:r>
              <a:rPr lang="en-US" altLang="zh-CN" dirty="0"/>
              <a:t>Smoothed spectrum: transform to </a:t>
            </a:r>
            <a:r>
              <a:rPr lang="en-US" altLang="zh-CN" dirty="0" err="1"/>
              <a:t>cepstral</a:t>
            </a:r>
            <a:r>
              <a:rPr lang="en-US" altLang="zh-CN" dirty="0"/>
              <a:t> domain, truncate, transform back to spectral domain</a:t>
            </a:r>
          </a:p>
          <a:p>
            <a:r>
              <a:rPr lang="en-US" altLang="zh-CN" dirty="0"/>
              <a:t>Mel-frequency </a:t>
            </a:r>
            <a:r>
              <a:rPr lang="en-US" altLang="zh-CN" dirty="0" err="1"/>
              <a:t>cepstral</a:t>
            </a:r>
            <a:r>
              <a:rPr lang="en-US" altLang="zh-CN" dirty="0"/>
              <a:t> </a:t>
            </a:r>
            <a:r>
              <a:rPr lang="en-US" altLang="zh-CN" dirty="0" err="1"/>
              <a:t>coecients</a:t>
            </a:r>
            <a:r>
              <a:rPr lang="en-US" altLang="zh-CN" dirty="0"/>
              <a:t> (MFCCs): use the </a:t>
            </a:r>
            <a:r>
              <a:rPr lang="en-US" altLang="zh-CN" dirty="0" err="1"/>
              <a:t>cepstral</a:t>
            </a:r>
            <a:r>
              <a:rPr lang="en-US" altLang="zh-CN" dirty="0"/>
              <a:t> </a:t>
            </a:r>
            <a:r>
              <a:rPr lang="en-US" altLang="zh-CN" dirty="0" err="1"/>
              <a:t>coecients</a:t>
            </a:r>
            <a:r>
              <a:rPr lang="en-US" altLang="zh-CN" dirty="0"/>
              <a:t> directly</a:t>
            </a:r>
          </a:p>
          <a:p>
            <a:pPr lvl="1"/>
            <a:r>
              <a:rPr lang="en-US" altLang="zh-CN" dirty="0"/>
              <a:t>Widely used as acoustic features in HMM-based ASR</a:t>
            </a:r>
          </a:p>
          <a:p>
            <a:pPr lvl="1"/>
            <a:r>
              <a:rPr lang="en-US" altLang="zh-CN" dirty="0"/>
              <a:t>First 12 MFCCs are often used as the feature vector (removes F0 information)</a:t>
            </a:r>
          </a:p>
          <a:p>
            <a:pPr lvl="1"/>
            <a:r>
              <a:rPr lang="en-US" altLang="zh-CN" dirty="0"/>
              <a:t>Less correlated than spectral features – easier to model than spectral features</a:t>
            </a:r>
          </a:p>
          <a:p>
            <a:pPr lvl="1"/>
            <a:r>
              <a:rPr lang="en-US" altLang="zh-CN" dirty="0"/>
              <a:t>Very compact representation – 12 features describe a 20ms frame of data</a:t>
            </a:r>
          </a:p>
          <a:p>
            <a:pPr lvl="1"/>
            <a:r>
              <a:rPr lang="en-US" altLang="zh-CN" dirty="0"/>
              <a:t>For standard HMM-based systems, MFCCs result in better ASR performance than filter bank or spectrogram features</a:t>
            </a:r>
          </a:p>
          <a:p>
            <a:pPr lvl="1"/>
            <a:r>
              <a:rPr lang="en-US" altLang="zh-CN" dirty="0"/>
              <a:t>MFCCs are not robust against noise</a:t>
            </a:r>
            <a:endParaRPr lang="zh-CN" altLang="en-US" dirty="0"/>
          </a:p>
        </p:txBody>
      </p:sp>
      <p:sp>
        <p:nvSpPr>
          <p:cNvPr id="5" name="页脚占位符 4"/>
          <p:cNvSpPr>
            <a:spLocks noGrp="1"/>
          </p:cNvSpPr>
          <p:nvPr>
            <p:ph type="ftr" sz="quarter" idx="11"/>
          </p:nvPr>
        </p:nvSpPr>
        <p:spPr/>
        <p:txBody>
          <a:bodyPr/>
          <a:lstStyle/>
          <a:p>
            <a:pPr>
              <a:defRPr/>
            </a:pPr>
            <a:r>
              <a:rPr lang="en-US" altLang="zh-TW"/>
              <a:t>Speech Recognition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50</a:t>
            </a:fld>
            <a:endParaRPr lang="en-US" altLang="zh-TW"/>
          </a:p>
        </p:txBody>
      </p:sp>
    </p:spTree>
    <p:extLst>
      <p:ext uri="{BB962C8B-B14F-4D97-AF65-F5344CB8AC3E}">
        <p14:creationId xmlns:p14="http://schemas.microsoft.com/office/powerpoint/2010/main" val="6370644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MFCC-based front end for ASR</a:t>
            </a:r>
            <a:endParaRPr lang="zh-CN" altLang="en-US" dirty="0"/>
          </a:p>
        </p:txBody>
      </p:sp>
      <p:sp>
        <p:nvSpPr>
          <p:cNvPr id="3" name="内容占位符 2"/>
          <p:cNvSpPr>
            <a:spLocks noGrp="1"/>
          </p:cNvSpPr>
          <p:nvPr>
            <p:ph idx="1"/>
          </p:nvPr>
        </p:nvSpPr>
        <p:spPr/>
        <p:txBody>
          <a:bodyPr/>
          <a:lstStyle/>
          <a:p>
            <a:endParaRPr lang="zh-CN" altLang="en-US"/>
          </a:p>
        </p:txBody>
      </p:sp>
      <p:sp>
        <p:nvSpPr>
          <p:cNvPr id="5" name="页脚占位符 4"/>
          <p:cNvSpPr>
            <a:spLocks noGrp="1"/>
          </p:cNvSpPr>
          <p:nvPr>
            <p:ph type="ftr" sz="quarter" idx="11"/>
          </p:nvPr>
        </p:nvSpPr>
        <p:spPr/>
        <p:txBody>
          <a:bodyPr/>
          <a:lstStyle/>
          <a:p>
            <a:pPr>
              <a:defRPr/>
            </a:pPr>
            <a:r>
              <a:rPr lang="en-US" altLang="zh-TW"/>
              <a:t>Speech Recognition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51</a:t>
            </a:fld>
            <a:endParaRPr lang="en-US" altLang="zh-TW"/>
          </a:p>
        </p:txBody>
      </p:sp>
      <p:sp>
        <p:nvSpPr>
          <p:cNvPr id="7" name="流程图: 终止 6"/>
          <p:cNvSpPr/>
          <p:nvPr/>
        </p:nvSpPr>
        <p:spPr>
          <a:xfrm>
            <a:off x="2925627" y="912503"/>
            <a:ext cx="2023100" cy="49776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2"/>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A/D Conversion</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8" name="文本框 7"/>
              <p:cNvSpPr txBox="1"/>
              <p:nvPr/>
            </p:nvSpPr>
            <p:spPr>
              <a:xfrm>
                <a:off x="1694576" y="1021695"/>
                <a:ext cx="56348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𝑥</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𝑐</m:t>
                          </m:r>
                        </m:sub>
                      </m:sSub>
                      <m:r>
                        <a:rPr lang="en-US" altLang="zh-CN" i="1">
                          <a:latin typeface="Cambria Math" panose="02040503050406030204" pitchFamily="18" charset="0"/>
                        </a:rPr>
                        <m:t>)</m:t>
                      </m:r>
                    </m:oMath>
                  </m:oMathPara>
                </a14:m>
                <a:endParaRPr lang="zh-CN" alt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1694576" y="1021695"/>
                <a:ext cx="563488" cy="276999"/>
              </a:xfrm>
              <a:prstGeom prst="rect">
                <a:avLst/>
              </a:prstGeom>
              <a:blipFill>
                <a:blip r:embed="rId2"/>
                <a:stretch>
                  <a:fillRect l="-5435" t="-4444" r="-16304" b="-35556"/>
                </a:stretch>
              </a:blipFill>
            </p:spPr>
            <p:txBody>
              <a:bodyPr/>
              <a:lstStyle/>
              <a:p>
                <a:r>
                  <a:rPr lang="zh-CN" altLang="en-US">
                    <a:noFill/>
                  </a:rPr>
                  <a:t> </a:t>
                </a:r>
              </a:p>
            </p:txBody>
          </p:sp>
        </mc:Fallback>
      </mc:AlternateContent>
      <p:cxnSp>
        <p:nvCxnSpPr>
          <p:cNvPr id="9" name="直接箭头连接符 8"/>
          <p:cNvCxnSpPr/>
          <p:nvPr/>
        </p:nvCxnSpPr>
        <p:spPr>
          <a:xfrm>
            <a:off x="2258065" y="1170933"/>
            <a:ext cx="667657"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 name="流程图: 终止 6"/>
          <p:cNvSpPr/>
          <p:nvPr/>
        </p:nvSpPr>
        <p:spPr>
          <a:xfrm>
            <a:off x="5616290" y="912503"/>
            <a:ext cx="2023100" cy="49776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2"/>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Preempahsis</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1" name="直接箭头连接符 10"/>
          <p:cNvCxnSpPr/>
          <p:nvPr/>
        </p:nvCxnSpPr>
        <p:spPr>
          <a:xfrm>
            <a:off x="4948728" y="1170933"/>
            <a:ext cx="667657"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文本框 11"/>
              <p:cNvSpPr txBox="1"/>
              <p:nvPr/>
            </p:nvSpPr>
            <p:spPr>
              <a:xfrm>
                <a:off x="4985528" y="1346379"/>
                <a:ext cx="5538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𝑥</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𝑑</m:t>
                          </m:r>
                        </m:sub>
                      </m:sSub>
                      <m:r>
                        <a:rPr lang="en-US" altLang="zh-CN" i="1">
                          <a:latin typeface="Cambria Math" panose="02040503050406030204" pitchFamily="18" charset="0"/>
                        </a:rPr>
                        <m:t>]</m:t>
                      </m:r>
                    </m:oMath>
                  </m:oMathPara>
                </a14:m>
                <a:endParaRPr lang="zh-CN" altLang="en-US" dirty="0"/>
              </a:p>
            </p:txBody>
          </p:sp>
        </mc:Choice>
        <mc:Fallback xmlns="">
          <p:sp>
            <p:nvSpPr>
              <p:cNvPr id="12" name="文本框 11"/>
              <p:cNvSpPr txBox="1">
                <a:spLocks noRot="1" noChangeAspect="1" noMove="1" noResize="1" noEditPoints="1" noAdjustHandles="1" noChangeArrowheads="1" noChangeShapeType="1" noTextEdit="1"/>
              </p:cNvSpPr>
              <p:nvPr/>
            </p:nvSpPr>
            <p:spPr>
              <a:xfrm>
                <a:off x="4985528" y="1346379"/>
                <a:ext cx="553870" cy="276999"/>
              </a:xfrm>
              <a:prstGeom prst="rect">
                <a:avLst/>
              </a:prstGeom>
              <a:blipFill>
                <a:blip r:embed="rId3"/>
                <a:stretch>
                  <a:fillRect l="-5495" t="-4444" r="-15385" b="-37778"/>
                </a:stretch>
              </a:blipFill>
            </p:spPr>
            <p:txBody>
              <a:bodyPr/>
              <a:lstStyle/>
              <a:p>
                <a:r>
                  <a:rPr lang="zh-CN" altLang="en-US">
                    <a:noFill/>
                  </a:rPr>
                  <a:t> </a:t>
                </a:r>
              </a:p>
            </p:txBody>
          </p:sp>
        </mc:Fallback>
      </mc:AlternateContent>
      <p:sp>
        <p:nvSpPr>
          <p:cNvPr id="13" name="流程图: 终止 6"/>
          <p:cNvSpPr/>
          <p:nvPr/>
        </p:nvSpPr>
        <p:spPr>
          <a:xfrm>
            <a:off x="8306953" y="912503"/>
            <a:ext cx="2023100" cy="49776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2"/>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Windowing</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4" name="直接箭头连接符 13"/>
          <p:cNvCxnSpPr/>
          <p:nvPr/>
        </p:nvCxnSpPr>
        <p:spPr>
          <a:xfrm>
            <a:off x="7639391" y="1170933"/>
            <a:ext cx="667657"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文本框 14"/>
              <p:cNvSpPr txBox="1"/>
              <p:nvPr/>
            </p:nvSpPr>
            <p:spPr>
              <a:xfrm>
                <a:off x="7639390" y="1352582"/>
                <a:ext cx="6061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𝑥</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𝑑</m:t>
                          </m:r>
                        </m:sub>
                      </m:sSub>
                      <m:r>
                        <a:rPr lang="en-US" altLang="zh-CN" i="1">
                          <a:latin typeface="Cambria Math" panose="02040503050406030204" pitchFamily="18" charset="0"/>
                        </a:rPr>
                        <m:t>]</m:t>
                      </m:r>
                    </m:oMath>
                  </m:oMathPara>
                </a14:m>
                <a:endParaRPr lang="zh-CN" altLang="en-US" dirty="0"/>
              </a:p>
            </p:txBody>
          </p:sp>
        </mc:Choice>
        <mc:Fallback xmlns="">
          <p:sp>
            <p:nvSpPr>
              <p:cNvPr id="15" name="文本框 14"/>
              <p:cNvSpPr txBox="1">
                <a:spLocks noRot="1" noChangeAspect="1" noMove="1" noResize="1" noEditPoints="1" noAdjustHandles="1" noChangeArrowheads="1" noChangeShapeType="1" noTextEdit="1"/>
              </p:cNvSpPr>
              <p:nvPr/>
            </p:nvSpPr>
            <p:spPr>
              <a:xfrm>
                <a:off x="7639390" y="1352582"/>
                <a:ext cx="606192" cy="276999"/>
              </a:xfrm>
              <a:prstGeom prst="rect">
                <a:avLst/>
              </a:prstGeom>
              <a:blipFill>
                <a:blip r:embed="rId4"/>
                <a:stretch>
                  <a:fillRect l="-10000" t="-4444" r="-15000" b="-37778"/>
                </a:stretch>
              </a:blipFill>
            </p:spPr>
            <p:txBody>
              <a:bodyPr/>
              <a:lstStyle/>
              <a:p>
                <a:r>
                  <a:rPr lang="zh-CN" altLang="en-US">
                    <a:noFill/>
                  </a:rPr>
                  <a:t> </a:t>
                </a:r>
              </a:p>
            </p:txBody>
          </p:sp>
        </mc:Fallback>
      </mc:AlternateContent>
      <p:cxnSp>
        <p:nvCxnSpPr>
          <p:cNvPr id="16" name="直接箭头连接符 15"/>
          <p:cNvCxnSpPr/>
          <p:nvPr/>
        </p:nvCxnSpPr>
        <p:spPr>
          <a:xfrm>
            <a:off x="9318503" y="1398926"/>
            <a:ext cx="10650" cy="563556"/>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7" name="流程图: 终止 6"/>
          <p:cNvSpPr/>
          <p:nvPr/>
        </p:nvSpPr>
        <p:spPr>
          <a:xfrm>
            <a:off x="8306953" y="1963065"/>
            <a:ext cx="2023100" cy="49776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2"/>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DFT</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8" name="直接箭头连接符 17"/>
          <p:cNvCxnSpPr/>
          <p:nvPr/>
        </p:nvCxnSpPr>
        <p:spPr>
          <a:xfrm>
            <a:off x="9329153" y="2449488"/>
            <a:ext cx="10650" cy="563556"/>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9" name="流程图: 终止 6"/>
          <p:cNvSpPr/>
          <p:nvPr/>
        </p:nvSpPr>
        <p:spPr>
          <a:xfrm>
            <a:off x="8317603" y="3013627"/>
            <a:ext cx="2023100" cy="49776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2"/>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Mel </a:t>
            </a:r>
            <a:r>
              <a:rPr lang="en-US" altLang="zh-CN" dirty="0" err="1">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filterbank</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20" name="文本框 19"/>
              <p:cNvSpPr txBox="1"/>
              <p:nvPr/>
            </p:nvSpPr>
            <p:spPr>
              <a:xfrm>
                <a:off x="9466810" y="1540491"/>
                <a:ext cx="5591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𝑛</m:t>
                      </m:r>
                      <m:r>
                        <a:rPr lang="en-US" altLang="zh-CN" i="1">
                          <a:latin typeface="Cambria Math" panose="02040503050406030204" pitchFamily="18" charset="0"/>
                        </a:rPr>
                        <m:t>]</m:t>
                      </m:r>
                    </m:oMath>
                  </m:oMathPara>
                </a14:m>
                <a:endParaRPr lang="zh-CN" altLang="en-US" dirty="0"/>
              </a:p>
            </p:txBody>
          </p:sp>
        </mc:Choice>
        <mc:Fallback xmlns="">
          <p:sp>
            <p:nvSpPr>
              <p:cNvPr id="20" name="文本框 19"/>
              <p:cNvSpPr txBox="1">
                <a:spLocks noRot="1" noChangeAspect="1" noMove="1" noResize="1" noEditPoints="1" noAdjustHandles="1" noChangeArrowheads="1" noChangeShapeType="1" noTextEdit="1"/>
              </p:cNvSpPr>
              <p:nvPr/>
            </p:nvSpPr>
            <p:spPr>
              <a:xfrm>
                <a:off x="9466810" y="1540491"/>
                <a:ext cx="559192" cy="276999"/>
              </a:xfrm>
              <a:prstGeom prst="rect">
                <a:avLst/>
              </a:prstGeom>
              <a:blipFill>
                <a:blip r:embed="rId5"/>
                <a:stretch>
                  <a:fillRect l="-5435" t="-4444" r="-14130" b="-37778"/>
                </a:stretch>
              </a:blipFill>
            </p:spPr>
            <p:txBody>
              <a:bodyPr/>
              <a:lstStyle/>
              <a:p>
                <a:r>
                  <a:rPr lang="zh-CN" altLang="en-US">
                    <a:noFill/>
                  </a:rPr>
                  <a:t> </a:t>
                </a:r>
              </a:p>
            </p:txBody>
          </p:sp>
        </mc:Fallback>
      </mc:AlternateContent>
      <p:cxnSp>
        <p:nvCxnSpPr>
          <p:cNvPr id="21" name="直接箭头连接符 20"/>
          <p:cNvCxnSpPr/>
          <p:nvPr/>
        </p:nvCxnSpPr>
        <p:spPr>
          <a:xfrm>
            <a:off x="9329153" y="3511395"/>
            <a:ext cx="10650" cy="563556"/>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2" name="流程图: 终止 6"/>
          <p:cNvSpPr/>
          <p:nvPr/>
        </p:nvSpPr>
        <p:spPr>
          <a:xfrm>
            <a:off x="8317603" y="4075534"/>
            <a:ext cx="2023100" cy="49776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rgbClr val="CCDDEA"/>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log()</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23" name="直接箭头连接符 22"/>
          <p:cNvCxnSpPr/>
          <p:nvPr/>
        </p:nvCxnSpPr>
        <p:spPr>
          <a:xfrm>
            <a:off x="9329153" y="4573302"/>
            <a:ext cx="10650" cy="563556"/>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4" name="流程图: 终止 6"/>
          <p:cNvSpPr/>
          <p:nvPr/>
        </p:nvSpPr>
        <p:spPr>
          <a:xfrm>
            <a:off x="8317603" y="5141452"/>
            <a:ext cx="2023100" cy="61164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rgbClr val="CCDDEA"/>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rPr>
              <a:t>DCT</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25" name="直接箭头连接符 24"/>
          <p:cNvCxnSpPr/>
          <p:nvPr/>
        </p:nvCxnSpPr>
        <p:spPr>
          <a:xfrm flipH="1">
            <a:off x="7639390" y="5544281"/>
            <a:ext cx="678214"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6" name="流程图: 终止 6"/>
          <p:cNvSpPr/>
          <p:nvPr/>
        </p:nvSpPr>
        <p:spPr>
          <a:xfrm>
            <a:off x="6400800" y="5137438"/>
            <a:ext cx="1225890" cy="61566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1"/>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Dynamic</a:t>
            </a:r>
          </a:p>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features</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27" name="直接箭头连接符 26"/>
          <p:cNvCxnSpPr/>
          <p:nvPr/>
        </p:nvCxnSpPr>
        <p:spPr>
          <a:xfrm flipH="1">
            <a:off x="5619033" y="5442681"/>
            <a:ext cx="757244"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8" name="流程图: 终止 6"/>
          <p:cNvSpPr/>
          <p:nvPr/>
        </p:nvSpPr>
        <p:spPr>
          <a:xfrm>
            <a:off x="3933040" y="5132262"/>
            <a:ext cx="1675141" cy="62083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1"/>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Feature Transform</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29" name="直接箭头连接符 28"/>
          <p:cNvCxnSpPr/>
          <p:nvPr/>
        </p:nvCxnSpPr>
        <p:spPr>
          <a:xfrm flipH="1">
            <a:off x="3272577" y="5442682"/>
            <a:ext cx="663500" cy="8327"/>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0" name="流程图: 终止 6"/>
          <p:cNvSpPr/>
          <p:nvPr/>
        </p:nvSpPr>
        <p:spPr>
          <a:xfrm>
            <a:off x="1622672" y="5132262"/>
            <a:ext cx="1697423" cy="62083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1"/>
          </a:solidFill>
          <a:ln>
            <a:solidFill>
              <a:schemeClr val="tx1">
                <a:lumMod val="50000"/>
                <a:lumOff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Acoustic Model</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31" name="文本框 30"/>
              <p:cNvSpPr txBox="1"/>
              <p:nvPr/>
            </p:nvSpPr>
            <p:spPr>
              <a:xfrm>
                <a:off x="9466810" y="2595832"/>
                <a:ext cx="8267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i="1">
                              <a:latin typeface="Cambria Math" panose="02040503050406030204" pitchFamily="18" charset="0"/>
                            </a:rPr>
                          </m:ctrlPr>
                        </m:sSupPr>
                        <m:e>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𝑋</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𝑘</m:t>
                              </m:r>
                              <m:r>
                                <a:rPr lang="en-US" altLang="zh-CN" i="1">
                                  <a:latin typeface="Cambria Math" panose="02040503050406030204" pitchFamily="18" charset="0"/>
                                </a:rPr>
                                <m:t>]</m:t>
                              </m:r>
                            </m:e>
                          </m:d>
                        </m:e>
                        <m:sup>
                          <m:r>
                            <a:rPr lang="en-US" altLang="zh-CN" i="1">
                              <a:latin typeface="Cambria Math" panose="02040503050406030204" pitchFamily="18" charset="0"/>
                            </a:rPr>
                            <m:t>2</m:t>
                          </m:r>
                        </m:sup>
                      </m:sSup>
                    </m:oMath>
                  </m:oMathPara>
                </a14:m>
                <a:endParaRPr lang="zh-CN" altLang="en-US" dirty="0"/>
              </a:p>
            </p:txBody>
          </p:sp>
        </mc:Choice>
        <mc:Fallback xmlns="">
          <p:sp>
            <p:nvSpPr>
              <p:cNvPr id="31" name="文本框 30"/>
              <p:cNvSpPr txBox="1">
                <a:spLocks noRot="1" noChangeAspect="1" noMove="1" noResize="1" noEditPoints="1" noAdjustHandles="1" noChangeArrowheads="1" noChangeShapeType="1" noTextEdit="1"/>
              </p:cNvSpPr>
              <p:nvPr/>
            </p:nvSpPr>
            <p:spPr>
              <a:xfrm>
                <a:off x="9466810" y="2595832"/>
                <a:ext cx="826700" cy="276999"/>
              </a:xfrm>
              <a:prstGeom prst="rect">
                <a:avLst/>
              </a:prstGeom>
              <a:blipFill>
                <a:blip r:embed="rId6"/>
                <a:stretch>
                  <a:fillRect t="-4444" r="-1471" b="-377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p:cNvSpPr txBox="1"/>
              <p:nvPr/>
            </p:nvSpPr>
            <p:spPr>
              <a:xfrm>
                <a:off x="9549366" y="3647628"/>
                <a:ext cx="6004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𝑌</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𝑚</m:t>
                      </m:r>
                      <m:r>
                        <a:rPr lang="en-US" altLang="zh-CN" i="1">
                          <a:latin typeface="Cambria Math" panose="02040503050406030204" pitchFamily="18" charset="0"/>
                        </a:rPr>
                        <m:t>]</m:t>
                      </m:r>
                    </m:oMath>
                  </m:oMathPara>
                </a14:m>
                <a:endParaRPr lang="zh-CN" altLang="en-US" dirty="0"/>
              </a:p>
            </p:txBody>
          </p:sp>
        </mc:Choice>
        <mc:Fallback xmlns="">
          <p:sp>
            <p:nvSpPr>
              <p:cNvPr id="32" name="文本框 31"/>
              <p:cNvSpPr txBox="1">
                <a:spLocks noRot="1" noChangeAspect="1" noMove="1" noResize="1" noEditPoints="1" noAdjustHandles="1" noChangeArrowheads="1" noChangeShapeType="1" noTextEdit="1"/>
              </p:cNvSpPr>
              <p:nvPr/>
            </p:nvSpPr>
            <p:spPr>
              <a:xfrm>
                <a:off x="9549366" y="3647628"/>
                <a:ext cx="600485" cy="276999"/>
              </a:xfrm>
              <a:prstGeom prst="rect">
                <a:avLst/>
              </a:prstGeom>
              <a:blipFill>
                <a:blip r:embed="rId7"/>
                <a:stretch>
                  <a:fillRect l="-8081" t="-2174" r="-14141" b="-369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p:cNvSpPr txBox="1"/>
              <p:nvPr/>
            </p:nvSpPr>
            <p:spPr>
              <a:xfrm>
                <a:off x="9549366" y="4725736"/>
                <a:ext cx="10902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log</m:t>
                          </m:r>
                        </m:fName>
                        <m:e>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𝑌</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𝑚</m:t>
                              </m:r>
                              <m:r>
                                <a:rPr lang="en-US" altLang="zh-CN" i="1">
                                  <a:latin typeface="Cambria Math" panose="02040503050406030204" pitchFamily="18" charset="0"/>
                                </a:rPr>
                                <m:t>]</m:t>
                              </m:r>
                            </m:e>
                          </m:d>
                        </m:e>
                      </m:func>
                    </m:oMath>
                  </m:oMathPara>
                </a14:m>
                <a:endParaRPr lang="zh-CN" altLang="en-US" dirty="0"/>
              </a:p>
            </p:txBody>
          </p:sp>
        </mc:Choice>
        <mc:Fallback xmlns="">
          <p:sp>
            <p:nvSpPr>
              <p:cNvPr id="33" name="文本框 32"/>
              <p:cNvSpPr txBox="1">
                <a:spLocks noRot="1" noChangeAspect="1" noMove="1" noResize="1" noEditPoints="1" noAdjustHandles="1" noChangeArrowheads="1" noChangeShapeType="1" noTextEdit="1"/>
              </p:cNvSpPr>
              <p:nvPr/>
            </p:nvSpPr>
            <p:spPr>
              <a:xfrm>
                <a:off x="9549366" y="4725736"/>
                <a:ext cx="1090235" cy="276999"/>
              </a:xfrm>
              <a:prstGeom prst="rect">
                <a:avLst/>
              </a:prstGeom>
              <a:blipFill>
                <a:blip r:embed="rId8"/>
                <a:stretch>
                  <a:fillRect l="-7263" t="-2174" b="-369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文本框 33"/>
              <p:cNvSpPr txBox="1"/>
              <p:nvPr/>
            </p:nvSpPr>
            <p:spPr>
              <a:xfrm>
                <a:off x="7740984" y="5733456"/>
                <a:ext cx="48846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𝑗</m:t>
                      </m:r>
                      <m:r>
                        <a:rPr lang="en-US" altLang="zh-CN" i="1">
                          <a:latin typeface="Cambria Math" panose="02040503050406030204" pitchFamily="18" charset="0"/>
                        </a:rPr>
                        <m:t>]</m:t>
                      </m:r>
                    </m:oMath>
                  </m:oMathPara>
                </a14:m>
                <a:endParaRPr lang="zh-CN" altLang="en-US" dirty="0"/>
              </a:p>
            </p:txBody>
          </p:sp>
        </mc:Choice>
        <mc:Fallback xmlns="">
          <p:sp>
            <p:nvSpPr>
              <p:cNvPr id="34" name="文本框 33"/>
              <p:cNvSpPr txBox="1">
                <a:spLocks noRot="1" noChangeAspect="1" noMove="1" noResize="1" noEditPoints="1" noAdjustHandles="1" noChangeArrowheads="1" noChangeShapeType="1" noTextEdit="1"/>
              </p:cNvSpPr>
              <p:nvPr/>
            </p:nvSpPr>
            <p:spPr>
              <a:xfrm>
                <a:off x="7740984" y="5733456"/>
                <a:ext cx="488467" cy="276999"/>
              </a:xfrm>
              <a:prstGeom prst="rect">
                <a:avLst/>
              </a:prstGeom>
              <a:blipFill>
                <a:blip r:embed="rId9"/>
                <a:stretch>
                  <a:fillRect l="-6250" t="-4444" r="-17500" b="-377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文本框 34"/>
              <p:cNvSpPr txBox="1"/>
              <p:nvPr/>
            </p:nvSpPr>
            <p:spPr>
              <a:xfrm>
                <a:off x="5449474" y="5721717"/>
                <a:ext cx="1345305"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i="1">
                              <a:latin typeface="Cambria Math" panose="02040503050406030204" pitchFamily="18" charset="0"/>
                            </a:rPr>
                            <m:t>𝑡</m:t>
                          </m:r>
                        </m:sub>
                      </m:sSub>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𝑗</m:t>
                          </m:r>
                        </m:e>
                      </m:d>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𝑒</m:t>
                          </m:r>
                        </m:e>
                        <m:sub>
                          <m:r>
                            <a:rPr lang="en-US" altLang="zh-CN" i="1">
                              <a:latin typeface="Cambria Math" panose="02040503050406030204" pitchFamily="18" charset="0"/>
                            </a:rPr>
                            <m:t>𝑡</m:t>
                          </m:r>
                        </m:sub>
                      </m:sSub>
                    </m:oMath>
                  </m:oMathPara>
                </a14:m>
                <a:endParaRPr lang="en-US" altLang="zh-CN" dirty="0"/>
              </a:p>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i="1">
                              <a:latin typeface="Cambria Math" panose="02040503050406030204" pitchFamily="18" charset="0"/>
                            </a:rPr>
                            <m:t>𝑡</m:t>
                          </m:r>
                        </m:sub>
                      </m:sSub>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𝑗</m:t>
                          </m:r>
                        </m:e>
                      </m:d>
                      <m:r>
                        <a:rPr lang="en-US" altLang="zh-CN" i="1">
                          <a:latin typeface="Cambria Math" panose="02040503050406030204" pitchFamily="18" charset="0"/>
                        </a:rPr>
                        <m:t>,</m:t>
                      </m:r>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𝑒</m:t>
                          </m:r>
                        </m:e>
                        <m:sub>
                          <m:r>
                            <a:rPr lang="en-US" altLang="zh-CN" i="1">
                              <a:latin typeface="Cambria Math" panose="02040503050406030204" pitchFamily="18" charset="0"/>
                            </a:rPr>
                            <m:t>𝑡</m:t>
                          </m:r>
                        </m:sub>
                      </m:sSub>
                    </m:oMath>
                  </m:oMathPara>
                </a14:m>
                <a:endParaRPr lang="en-US" altLang="zh-CN" dirty="0"/>
              </a:p>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i="1">
                              <a:latin typeface="Cambria Math" panose="02040503050406030204" pitchFamily="18" charset="0"/>
                            </a:rPr>
                            <m:t>𝑡</m:t>
                          </m:r>
                        </m:sub>
                      </m:sSub>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𝑗</m:t>
                          </m:r>
                        </m:e>
                      </m:d>
                      <m:r>
                        <a:rPr lang="en-US" altLang="zh-CN" i="1">
                          <a:latin typeface="Cambria Math" panose="02040503050406030204" pitchFamily="18" charset="0"/>
                        </a:rPr>
                        <m:t>,</m:t>
                      </m:r>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𝑒</m:t>
                          </m:r>
                        </m:e>
                        <m:sub>
                          <m:r>
                            <a:rPr lang="en-US" altLang="zh-CN" i="1">
                              <a:latin typeface="Cambria Math" panose="02040503050406030204" pitchFamily="18" charset="0"/>
                            </a:rPr>
                            <m:t>𝑡</m:t>
                          </m:r>
                        </m:sub>
                      </m:sSub>
                    </m:oMath>
                  </m:oMathPara>
                </a14:m>
                <a:endParaRPr lang="zh-CN" altLang="en-US" dirty="0"/>
              </a:p>
            </p:txBody>
          </p:sp>
        </mc:Choice>
        <mc:Fallback xmlns="">
          <p:sp>
            <p:nvSpPr>
              <p:cNvPr id="35" name="文本框 34"/>
              <p:cNvSpPr txBox="1">
                <a:spLocks noRot="1" noChangeAspect="1" noMove="1" noResize="1" noEditPoints="1" noAdjustHandles="1" noChangeArrowheads="1" noChangeShapeType="1" noTextEdit="1"/>
              </p:cNvSpPr>
              <p:nvPr/>
            </p:nvSpPr>
            <p:spPr>
              <a:xfrm>
                <a:off x="5449474" y="5721717"/>
                <a:ext cx="1345305" cy="830997"/>
              </a:xfrm>
              <a:prstGeom prst="rect">
                <a:avLst/>
              </a:prstGeom>
              <a:blipFill>
                <a:blip r:embed="rId10"/>
                <a:stretch>
                  <a:fillRect l="-3167" t="-1471" b="-110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p:cNvSpPr txBox="1"/>
              <p:nvPr/>
            </p:nvSpPr>
            <p:spPr>
              <a:xfrm>
                <a:off x="3344617" y="5711606"/>
                <a:ext cx="4981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𝑜</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𝑖</m:t>
                      </m:r>
                      <m:r>
                        <a:rPr lang="en-US" altLang="zh-CN" i="1">
                          <a:latin typeface="Cambria Math" panose="02040503050406030204" pitchFamily="18" charset="0"/>
                        </a:rPr>
                        <m:t>]</m:t>
                      </m:r>
                    </m:oMath>
                  </m:oMathPara>
                </a14:m>
                <a:endParaRPr lang="zh-CN" altLang="en-US" dirty="0"/>
              </a:p>
            </p:txBody>
          </p:sp>
        </mc:Choice>
        <mc:Fallback xmlns="">
          <p:sp>
            <p:nvSpPr>
              <p:cNvPr id="36" name="文本框 35"/>
              <p:cNvSpPr txBox="1">
                <a:spLocks noRot="1" noChangeAspect="1" noMove="1" noResize="1" noEditPoints="1" noAdjustHandles="1" noChangeArrowheads="1" noChangeShapeType="1" noTextEdit="1"/>
              </p:cNvSpPr>
              <p:nvPr/>
            </p:nvSpPr>
            <p:spPr>
              <a:xfrm>
                <a:off x="3344617" y="5711606"/>
                <a:ext cx="498150" cy="276999"/>
              </a:xfrm>
              <a:prstGeom prst="rect">
                <a:avLst/>
              </a:prstGeom>
              <a:blipFill>
                <a:blip r:embed="rId11"/>
                <a:stretch>
                  <a:fillRect l="-6173" t="-4444" r="-17284" b="-37778"/>
                </a:stretch>
              </a:blipFill>
            </p:spPr>
            <p:txBody>
              <a:bodyPr/>
              <a:lstStyle/>
              <a:p>
                <a:r>
                  <a:rPr lang="zh-CN" altLang="en-US">
                    <a:noFill/>
                  </a:rPr>
                  <a:t> </a:t>
                </a:r>
              </a:p>
            </p:txBody>
          </p:sp>
        </mc:Fallback>
      </mc:AlternateContent>
      <p:cxnSp>
        <p:nvCxnSpPr>
          <p:cNvPr id="37" name="直接箭头连接符 36"/>
          <p:cNvCxnSpPr/>
          <p:nvPr/>
        </p:nvCxnSpPr>
        <p:spPr>
          <a:xfrm>
            <a:off x="8041625" y="1711471"/>
            <a:ext cx="649" cy="3623993"/>
          </a:xfrm>
          <a:prstGeom prst="straightConnector1">
            <a:avLst/>
          </a:prstGeom>
          <a:ln w="571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flipH="1">
            <a:off x="7639391" y="5324089"/>
            <a:ext cx="402987"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flipH="1">
            <a:off x="8016225" y="1711470"/>
            <a:ext cx="1323579" cy="0"/>
          </a:xfrm>
          <a:prstGeom prst="straightConnector1">
            <a:avLst/>
          </a:prstGeom>
          <a:ln w="571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文本框 39"/>
              <p:cNvSpPr txBox="1"/>
              <p:nvPr/>
            </p:nvSpPr>
            <p:spPr>
              <a:xfrm>
                <a:off x="7047075" y="2456419"/>
                <a:ext cx="1107033" cy="647293"/>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Energy</a:t>
                </a:r>
              </a:p>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ea typeface="微软雅黑" panose="020B0503020204020204" pitchFamily="34" charset="-122"/>
                            </a:rPr>
                          </m:ctrlPr>
                        </m:sSubPr>
                        <m:e>
                          <m:r>
                            <a:rPr lang="en-US" altLang="zh-CN" i="1">
                              <a:latin typeface="Cambria Math" panose="02040503050406030204" pitchFamily="18" charset="0"/>
                              <a:ea typeface="微软雅黑" panose="020B0503020204020204" pitchFamily="34" charset="-122"/>
                            </a:rPr>
                            <m:t>𝑒</m:t>
                          </m:r>
                        </m:e>
                        <m:sub>
                          <m:r>
                            <a:rPr lang="en-US" altLang="zh-CN" i="1">
                              <a:latin typeface="Cambria Math" panose="02040503050406030204" pitchFamily="18" charset="0"/>
                              <a:ea typeface="微软雅黑" panose="020B0503020204020204" pitchFamily="34" charset="-122"/>
                            </a:rPr>
                            <m:t>𝑡</m:t>
                          </m:r>
                        </m:sub>
                      </m:sSub>
                    </m:oMath>
                  </m:oMathPara>
                </a14:m>
                <a:endParaRPr lang="zh-CN" altLang="en-US" dirty="0">
                  <a:latin typeface="微软雅黑" panose="020B0503020204020204" pitchFamily="34" charset="-122"/>
                  <a:ea typeface="微软雅黑" panose="020B0503020204020204" pitchFamily="34" charset="-122"/>
                </a:endParaRPr>
              </a:p>
            </p:txBody>
          </p:sp>
        </mc:Choice>
        <mc:Fallback xmlns="">
          <p:sp>
            <p:nvSpPr>
              <p:cNvPr id="40" name="文本框 39"/>
              <p:cNvSpPr txBox="1">
                <a:spLocks noRot="1" noChangeAspect="1" noMove="1" noResize="1" noEditPoints="1" noAdjustHandles="1" noChangeArrowheads="1" noChangeShapeType="1" noTextEdit="1"/>
              </p:cNvSpPr>
              <p:nvPr/>
            </p:nvSpPr>
            <p:spPr>
              <a:xfrm>
                <a:off x="7047075" y="2456419"/>
                <a:ext cx="1107033" cy="647293"/>
              </a:xfrm>
              <a:prstGeom prst="rect">
                <a:avLst/>
              </a:prstGeom>
              <a:blipFill>
                <a:blip r:embed="rId12"/>
                <a:stretch>
                  <a:fillRect l="-4396" t="-566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928068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Dynamic features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altLang="zh-CN" dirty="0"/>
                  <a:t>Speech is not constant frame-to-frame, so we can add features to do with how the </a:t>
                </a:r>
                <a:r>
                  <a:rPr lang="en-US" altLang="zh-CN" dirty="0" err="1"/>
                  <a:t>cepstral</a:t>
                </a:r>
                <a:r>
                  <a:rPr lang="en-US" altLang="zh-CN" dirty="0"/>
                  <a:t> coefficients change over time</a:t>
                </a:r>
              </a:p>
              <a:p>
                <a14:m>
                  <m:oMath xmlns:m="http://schemas.openxmlformats.org/officeDocument/2006/math">
                    <m:r>
                      <m:rPr>
                        <m:sty m:val="p"/>
                      </m:rPr>
                      <a:rPr lang="en-US" altLang="zh-CN" b="0" i="0" smtClean="0">
                        <a:latin typeface="Cambria Math" panose="02040503050406030204" pitchFamily="18" charset="0"/>
                      </a:rPr>
                      <m:t>Δ</m:t>
                    </m:r>
                  </m:oMath>
                </a14:m>
                <a:r>
                  <a:rPr lang="en-US" altLang="zh-CN" dirty="0"/>
                  <a:t>, </a:t>
                </a:r>
                <a14:m>
                  <m:oMath xmlns:m="http://schemas.openxmlformats.org/officeDocument/2006/math">
                    <m:sSup>
                      <m:sSupPr>
                        <m:ctrlPr>
                          <a:rPr lang="en-US" altLang="zh-CN" b="0" i="1" dirty="0" smtClean="0">
                            <a:latin typeface="Cambria Math" panose="02040503050406030204" pitchFamily="18" charset="0"/>
                          </a:rPr>
                        </m:ctrlPr>
                      </m:sSupPr>
                      <m:e>
                        <m:r>
                          <m:rPr>
                            <m:sty m:val="p"/>
                          </m:rPr>
                          <a:rPr lang="en-US" altLang="zh-CN" b="0" i="0" dirty="0" smtClean="0">
                            <a:latin typeface="Cambria Math" panose="02040503050406030204" pitchFamily="18" charset="0"/>
                          </a:rPr>
                          <m:t>Δ</m:t>
                        </m:r>
                      </m:e>
                      <m:sup>
                        <m:r>
                          <a:rPr lang="en-US" altLang="zh-CN" b="0" i="1" dirty="0" smtClean="0">
                            <a:latin typeface="Cambria Math" panose="02040503050406030204" pitchFamily="18" charset="0"/>
                          </a:rPr>
                          <m:t>2</m:t>
                        </m:r>
                      </m:sup>
                    </m:sSup>
                  </m:oMath>
                </a14:m>
                <a:r>
                  <a:rPr lang="zh-CN" altLang="en-US" dirty="0"/>
                  <a:t> </a:t>
                </a:r>
                <a:r>
                  <a:rPr lang="en-US" altLang="zh-CN" dirty="0"/>
                  <a:t>are delta features (dynamic features / time derivatives)</a:t>
                </a:r>
              </a:p>
              <a:p>
                <a:r>
                  <a:rPr lang="en-US" altLang="zh-CN" dirty="0"/>
                  <a:t>Simple calculation of delta features </a:t>
                </a:r>
                <a14:m>
                  <m:oMath xmlns:m="http://schemas.openxmlformats.org/officeDocument/2006/math">
                    <m:sSub>
                      <m:sSubPr>
                        <m:ctrlPr>
                          <a:rPr lang="en-US" altLang="zh-CN" b="1" i="1" dirty="0" smtClean="0">
                            <a:latin typeface="Cambria Math" panose="02040503050406030204" pitchFamily="18" charset="0"/>
                          </a:rPr>
                        </m:ctrlPr>
                      </m:sSubPr>
                      <m:e>
                        <m:r>
                          <m:rPr>
                            <m:sty m:val="p"/>
                          </m:rPr>
                          <a:rPr lang="en-US" altLang="zh-CN" b="0" i="0" dirty="0" smtClean="0">
                            <a:latin typeface="Cambria Math" panose="02040503050406030204" pitchFamily="18" charset="0"/>
                          </a:rPr>
                          <m:t>Δ</m:t>
                        </m:r>
                      </m:e>
                      <m:sub>
                        <m:r>
                          <a:rPr lang="en-US" altLang="zh-CN" b="0" i="1" dirty="0" smtClean="0">
                            <a:latin typeface="Cambria Math" panose="02040503050406030204" pitchFamily="18" charset="0"/>
                          </a:rPr>
                          <m:t>𝑡</m:t>
                        </m:r>
                      </m:sub>
                    </m:sSub>
                  </m:oMath>
                </a14:m>
                <a:r>
                  <a:rPr lang="en-US" altLang="zh-CN" dirty="0"/>
                  <a:t> at time </a:t>
                </a:r>
                <a14:m>
                  <m:oMath xmlns:m="http://schemas.openxmlformats.org/officeDocument/2006/math">
                    <m:r>
                      <a:rPr lang="en-US" altLang="zh-CN" i="1" dirty="0" smtClean="0">
                        <a:latin typeface="Cambria Math" panose="02040503050406030204" pitchFamily="18" charset="0"/>
                      </a:rPr>
                      <m:t>𝑡</m:t>
                    </m:r>
                  </m:oMath>
                </a14:m>
                <a:r>
                  <a:rPr lang="en-US" altLang="zh-CN" dirty="0"/>
                  <a:t> for </a:t>
                </a:r>
                <a:r>
                  <a:rPr lang="en-US" altLang="zh-CN" dirty="0" err="1"/>
                  <a:t>cepstral</a:t>
                </a:r>
                <a:r>
                  <a:rPr lang="en-US" altLang="zh-CN" dirty="0"/>
                  <a:t> feature </a:t>
                </a:r>
                <a14:m>
                  <m:oMath xmlns:m="http://schemas.openxmlformats.org/officeDocument/2006/math">
                    <m:sSub>
                      <m:sSubPr>
                        <m:ctrlPr>
                          <a:rPr lang="en-US" altLang="zh-CN" b="0" i="1" dirty="0" smtClean="0">
                            <a:latin typeface="Cambria Math" panose="02040503050406030204" pitchFamily="18" charset="0"/>
                          </a:rPr>
                        </m:ctrlPr>
                      </m:sSubPr>
                      <m:e>
                        <m:r>
                          <a:rPr lang="en-US" altLang="zh-CN" b="1" i="1" dirty="0" smtClean="0">
                            <a:latin typeface="Cambria Math" panose="02040503050406030204" pitchFamily="18" charset="0"/>
                          </a:rPr>
                          <m:t>𝒄</m:t>
                        </m:r>
                      </m:e>
                      <m:sub>
                        <m:r>
                          <a:rPr lang="en-US" altLang="zh-CN" b="0" i="1" dirty="0" smtClean="0">
                            <a:latin typeface="Cambria Math" panose="02040503050406030204" pitchFamily="18" charset="0"/>
                          </a:rPr>
                          <m:t>𝑡</m:t>
                        </m:r>
                      </m:sub>
                    </m:sSub>
                  </m:oMath>
                </a14:m>
                <a:r>
                  <a:rPr lang="en-US" altLang="zh-CN" dirty="0"/>
                  <a:t>:</a:t>
                </a:r>
              </a:p>
              <a:p>
                <a:endParaRPr lang="en-US" altLang="zh-CN" dirty="0"/>
              </a:p>
              <a:p>
                <a:endParaRPr lang="en-US" altLang="zh-CN" dirty="0"/>
              </a:p>
              <a:p>
                <a:r>
                  <a:rPr lang="en-US" altLang="zh-CN" dirty="0"/>
                  <a:t>More sophisticated approach estimates the temporal derivative by using regression to estimate the slope (typically using 4 frames each side)</a:t>
                </a:r>
              </a:p>
              <a:p>
                <a:r>
                  <a:rPr lang="en-US" altLang="zh-CN" dirty="0"/>
                  <a:t>“Standard” ASR features (for GMM-based systems) are 39 dimensions:</a:t>
                </a:r>
              </a:p>
              <a:p>
                <a:pPr lvl="1"/>
                <a:r>
                  <a:rPr lang="en-US" altLang="zh-CN" dirty="0"/>
                  <a:t>12 MFCCs, and energy</a:t>
                </a:r>
              </a:p>
              <a:p>
                <a:pPr lvl="1"/>
                <a:r>
                  <a:rPr lang="en-US" altLang="zh-CN" dirty="0"/>
                  <a:t>12 </a:t>
                </a:r>
                <a:r>
                  <a:rPr lang="el-GR" altLang="zh-CN" dirty="0"/>
                  <a:t>Δ</a:t>
                </a:r>
                <a:r>
                  <a:rPr lang="en-US" altLang="zh-CN" dirty="0"/>
                  <a:t>MFCCs, </a:t>
                </a:r>
                <a:r>
                  <a:rPr lang="el-GR" altLang="zh-CN" dirty="0"/>
                  <a:t>Δ</a:t>
                </a:r>
                <a:r>
                  <a:rPr lang="en-US" altLang="zh-CN" dirty="0"/>
                  <a:t>energy</a:t>
                </a:r>
              </a:p>
              <a:p>
                <a:pPr lvl="1"/>
                <a:r>
                  <a:rPr lang="en-US" altLang="zh-CN" dirty="0"/>
                  <a:t>12 </a:t>
                </a:r>
                <a:r>
                  <a:rPr lang="el-GR" altLang="zh-CN" dirty="0"/>
                  <a:t>Δ</a:t>
                </a:r>
                <a:r>
                  <a:rPr lang="en-US" altLang="zh-CN" baseline="30000" dirty="0"/>
                  <a:t>2</a:t>
                </a:r>
                <a:r>
                  <a:rPr lang="en-US" altLang="zh-CN" dirty="0"/>
                  <a:t>MFCCs, </a:t>
                </a:r>
                <a:r>
                  <a:rPr lang="el-GR" altLang="zh-CN" dirty="0"/>
                  <a:t>Δ</a:t>
                </a:r>
                <a:r>
                  <a:rPr lang="en-US" altLang="zh-CN" baseline="30000" dirty="0"/>
                  <a:t>2</a:t>
                </a:r>
                <a:r>
                  <a:rPr lang="en-US" altLang="zh-CN" dirty="0"/>
                  <a:t>energy</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767" t="-1568" b="-7055"/>
                </a:stretch>
              </a:blipFill>
            </p:spPr>
            <p:txBody>
              <a:bodyPr/>
              <a:lstStyle/>
              <a:p>
                <a:r>
                  <a:rPr lang="zh-CN" altLang="en-US">
                    <a:noFill/>
                  </a:rPr>
                  <a:t> </a:t>
                </a:r>
              </a:p>
            </p:txBody>
          </p:sp>
        </mc:Fallback>
      </mc:AlternateContent>
      <p:sp>
        <p:nvSpPr>
          <p:cNvPr id="5" name="页脚占位符 4"/>
          <p:cNvSpPr>
            <a:spLocks noGrp="1"/>
          </p:cNvSpPr>
          <p:nvPr>
            <p:ph type="ftr" sz="quarter" idx="11"/>
          </p:nvPr>
        </p:nvSpPr>
        <p:spPr/>
        <p:txBody>
          <a:bodyPr/>
          <a:lstStyle/>
          <a:p>
            <a:pPr>
              <a:defRPr/>
            </a:pPr>
            <a:r>
              <a:rPr lang="en-US" altLang="zh-TW"/>
              <a:t>Speech Recognition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52</a:t>
            </a:fld>
            <a:endParaRPr lang="en-US" altLang="zh-TW"/>
          </a:p>
        </p:txBody>
      </p:sp>
      <mc:AlternateContent xmlns:mc="http://schemas.openxmlformats.org/markup-compatibility/2006" xmlns:a14="http://schemas.microsoft.com/office/drawing/2010/main">
        <mc:Choice Requires="a14">
          <p:sp>
            <p:nvSpPr>
              <p:cNvPr id="7" name="文本框 6"/>
              <p:cNvSpPr txBox="1"/>
              <p:nvPr/>
            </p:nvSpPr>
            <p:spPr>
              <a:xfrm>
                <a:off x="4341158" y="2909863"/>
                <a:ext cx="2270109" cy="6354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1" i="1" dirty="0">
                              <a:latin typeface="Cambria Math" panose="02040503050406030204" pitchFamily="18" charset="0"/>
                            </a:rPr>
                          </m:ctrlPr>
                        </m:sSubPr>
                        <m:e>
                          <m:r>
                            <m:rPr>
                              <m:sty m:val="p"/>
                            </m:rPr>
                            <a:rPr lang="en-US" altLang="zh-CN" sz="2400" dirty="0">
                              <a:latin typeface="Cambria Math" panose="02040503050406030204" pitchFamily="18" charset="0"/>
                            </a:rPr>
                            <m:t>Δ</m:t>
                          </m:r>
                        </m:e>
                        <m:sub>
                          <m:r>
                            <a:rPr lang="en-US" altLang="zh-CN" sz="2400" i="1" dirty="0">
                              <a:latin typeface="Cambria Math" panose="02040503050406030204" pitchFamily="18" charset="0"/>
                            </a:rPr>
                            <m:t>𝑡</m:t>
                          </m:r>
                        </m:sub>
                      </m:sSub>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sSub>
                            <m:sSubPr>
                              <m:ctrlPr>
                                <a:rPr lang="en-US" altLang="zh-CN" sz="2400" b="0" i="1" smtClean="0">
                                  <a:latin typeface="Cambria Math" panose="02040503050406030204" pitchFamily="18" charset="0"/>
                                </a:rPr>
                              </m:ctrlPr>
                            </m:sSubPr>
                            <m:e>
                              <m:r>
                                <a:rPr lang="en-US" altLang="zh-CN" sz="2400" b="1" i="1" smtClean="0">
                                  <a:latin typeface="Cambria Math" panose="02040503050406030204" pitchFamily="18" charset="0"/>
                                </a:rPr>
                                <m:t>𝒄</m:t>
                              </m:r>
                            </m:e>
                            <m:sub>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𝒄</m:t>
                              </m:r>
                            </m:e>
                            <m:sub>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−1</m:t>
                              </m:r>
                            </m:sub>
                          </m:sSub>
                        </m:num>
                        <m:den>
                          <m:r>
                            <a:rPr lang="en-US" altLang="zh-CN" sz="2400" b="0" i="1" smtClean="0">
                              <a:latin typeface="Cambria Math" panose="02040503050406030204" pitchFamily="18" charset="0"/>
                            </a:rPr>
                            <m:t>2</m:t>
                          </m:r>
                        </m:den>
                      </m:f>
                    </m:oMath>
                  </m:oMathPara>
                </a14:m>
                <a:endParaRPr lang="zh-CN" alt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4341158" y="2909863"/>
                <a:ext cx="2270109" cy="635430"/>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82623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MFCC-based front end for ASR</a:t>
            </a:r>
            <a:endParaRPr lang="zh-CN" altLang="en-US" dirty="0"/>
          </a:p>
        </p:txBody>
      </p:sp>
      <p:sp>
        <p:nvSpPr>
          <p:cNvPr id="3" name="内容占位符 2"/>
          <p:cNvSpPr>
            <a:spLocks noGrp="1"/>
          </p:cNvSpPr>
          <p:nvPr>
            <p:ph idx="1"/>
          </p:nvPr>
        </p:nvSpPr>
        <p:spPr/>
        <p:txBody>
          <a:bodyPr/>
          <a:lstStyle/>
          <a:p>
            <a:endParaRPr lang="zh-CN" altLang="en-US"/>
          </a:p>
        </p:txBody>
      </p:sp>
      <p:sp>
        <p:nvSpPr>
          <p:cNvPr id="5" name="页脚占位符 4"/>
          <p:cNvSpPr>
            <a:spLocks noGrp="1"/>
          </p:cNvSpPr>
          <p:nvPr>
            <p:ph type="ftr" sz="quarter" idx="11"/>
          </p:nvPr>
        </p:nvSpPr>
        <p:spPr/>
        <p:txBody>
          <a:bodyPr/>
          <a:lstStyle/>
          <a:p>
            <a:pPr>
              <a:defRPr/>
            </a:pPr>
            <a:r>
              <a:rPr lang="en-US" altLang="zh-TW"/>
              <a:t>Speech Recognition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53</a:t>
            </a:fld>
            <a:endParaRPr lang="en-US" altLang="zh-TW"/>
          </a:p>
        </p:txBody>
      </p:sp>
      <p:sp>
        <p:nvSpPr>
          <p:cNvPr id="7" name="流程图: 终止 6"/>
          <p:cNvSpPr/>
          <p:nvPr/>
        </p:nvSpPr>
        <p:spPr>
          <a:xfrm>
            <a:off x="2925627" y="912503"/>
            <a:ext cx="2023100" cy="49776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2"/>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A/D Conversion</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8" name="文本框 7"/>
              <p:cNvSpPr txBox="1"/>
              <p:nvPr/>
            </p:nvSpPr>
            <p:spPr>
              <a:xfrm>
                <a:off x="1694576" y="1021695"/>
                <a:ext cx="56348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𝑥</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𝑐</m:t>
                          </m:r>
                        </m:sub>
                      </m:sSub>
                      <m:r>
                        <a:rPr lang="en-US" altLang="zh-CN" i="1">
                          <a:latin typeface="Cambria Math" panose="02040503050406030204" pitchFamily="18" charset="0"/>
                        </a:rPr>
                        <m:t>)</m:t>
                      </m:r>
                    </m:oMath>
                  </m:oMathPara>
                </a14:m>
                <a:endParaRPr lang="zh-CN" alt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1694576" y="1021695"/>
                <a:ext cx="563488" cy="276999"/>
              </a:xfrm>
              <a:prstGeom prst="rect">
                <a:avLst/>
              </a:prstGeom>
              <a:blipFill>
                <a:blip r:embed="rId2"/>
                <a:stretch>
                  <a:fillRect l="-5435" t="-4444" r="-16304" b="-35556"/>
                </a:stretch>
              </a:blipFill>
            </p:spPr>
            <p:txBody>
              <a:bodyPr/>
              <a:lstStyle/>
              <a:p>
                <a:r>
                  <a:rPr lang="zh-CN" altLang="en-US">
                    <a:noFill/>
                  </a:rPr>
                  <a:t> </a:t>
                </a:r>
              </a:p>
            </p:txBody>
          </p:sp>
        </mc:Fallback>
      </mc:AlternateContent>
      <p:cxnSp>
        <p:nvCxnSpPr>
          <p:cNvPr id="9" name="直接箭头连接符 8"/>
          <p:cNvCxnSpPr/>
          <p:nvPr/>
        </p:nvCxnSpPr>
        <p:spPr>
          <a:xfrm>
            <a:off x="2258065" y="1170933"/>
            <a:ext cx="667657"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 name="流程图: 终止 6"/>
          <p:cNvSpPr/>
          <p:nvPr/>
        </p:nvSpPr>
        <p:spPr>
          <a:xfrm>
            <a:off x="5616290" y="912503"/>
            <a:ext cx="2023100" cy="49776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2"/>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Preempahsis</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1" name="直接箭头连接符 10"/>
          <p:cNvCxnSpPr/>
          <p:nvPr/>
        </p:nvCxnSpPr>
        <p:spPr>
          <a:xfrm>
            <a:off x="4948728" y="1170933"/>
            <a:ext cx="667657"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文本框 11"/>
              <p:cNvSpPr txBox="1"/>
              <p:nvPr/>
            </p:nvSpPr>
            <p:spPr>
              <a:xfrm>
                <a:off x="4985528" y="1346379"/>
                <a:ext cx="55387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𝑥</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𝑑</m:t>
                          </m:r>
                        </m:sub>
                      </m:sSub>
                      <m:r>
                        <a:rPr lang="en-US" altLang="zh-CN" i="1">
                          <a:latin typeface="Cambria Math" panose="02040503050406030204" pitchFamily="18" charset="0"/>
                        </a:rPr>
                        <m:t>]</m:t>
                      </m:r>
                    </m:oMath>
                  </m:oMathPara>
                </a14:m>
                <a:endParaRPr lang="zh-CN" altLang="en-US" dirty="0"/>
              </a:p>
            </p:txBody>
          </p:sp>
        </mc:Choice>
        <mc:Fallback xmlns="">
          <p:sp>
            <p:nvSpPr>
              <p:cNvPr id="12" name="文本框 11"/>
              <p:cNvSpPr txBox="1">
                <a:spLocks noRot="1" noChangeAspect="1" noMove="1" noResize="1" noEditPoints="1" noAdjustHandles="1" noChangeArrowheads="1" noChangeShapeType="1" noTextEdit="1"/>
              </p:cNvSpPr>
              <p:nvPr/>
            </p:nvSpPr>
            <p:spPr>
              <a:xfrm>
                <a:off x="4985528" y="1346379"/>
                <a:ext cx="553870" cy="276999"/>
              </a:xfrm>
              <a:prstGeom prst="rect">
                <a:avLst/>
              </a:prstGeom>
              <a:blipFill>
                <a:blip r:embed="rId3"/>
                <a:stretch>
                  <a:fillRect l="-5495" t="-4444" r="-15385" b="-37778"/>
                </a:stretch>
              </a:blipFill>
            </p:spPr>
            <p:txBody>
              <a:bodyPr/>
              <a:lstStyle/>
              <a:p>
                <a:r>
                  <a:rPr lang="zh-CN" altLang="en-US">
                    <a:noFill/>
                  </a:rPr>
                  <a:t> </a:t>
                </a:r>
              </a:p>
            </p:txBody>
          </p:sp>
        </mc:Fallback>
      </mc:AlternateContent>
      <p:sp>
        <p:nvSpPr>
          <p:cNvPr id="13" name="流程图: 终止 6"/>
          <p:cNvSpPr/>
          <p:nvPr/>
        </p:nvSpPr>
        <p:spPr>
          <a:xfrm>
            <a:off x="8306953" y="912503"/>
            <a:ext cx="2023100" cy="49776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2"/>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Windowing</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4" name="直接箭头连接符 13"/>
          <p:cNvCxnSpPr/>
          <p:nvPr/>
        </p:nvCxnSpPr>
        <p:spPr>
          <a:xfrm>
            <a:off x="7639391" y="1170933"/>
            <a:ext cx="667657"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文本框 14"/>
              <p:cNvSpPr txBox="1"/>
              <p:nvPr/>
            </p:nvSpPr>
            <p:spPr>
              <a:xfrm>
                <a:off x="7639390" y="1352582"/>
                <a:ext cx="6061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𝑥</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𝑑</m:t>
                          </m:r>
                        </m:sub>
                      </m:sSub>
                      <m:r>
                        <a:rPr lang="en-US" altLang="zh-CN" i="1">
                          <a:latin typeface="Cambria Math" panose="02040503050406030204" pitchFamily="18" charset="0"/>
                        </a:rPr>
                        <m:t>]</m:t>
                      </m:r>
                    </m:oMath>
                  </m:oMathPara>
                </a14:m>
                <a:endParaRPr lang="zh-CN" altLang="en-US" dirty="0"/>
              </a:p>
            </p:txBody>
          </p:sp>
        </mc:Choice>
        <mc:Fallback xmlns="">
          <p:sp>
            <p:nvSpPr>
              <p:cNvPr id="15" name="文本框 14"/>
              <p:cNvSpPr txBox="1">
                <a:spLocks noRot="1" noChangeAspect="1" noMove="1" noResize="1" noEditPoints="1" noAdjustHandles="1" noChangeArrowheads="1" noChangeShapeType="1" noTextEdit="1"/>
              </p:cNvSpPr>
              <p:nvPr/>
            </p:nvSpPr>
            <p:spPr>
              <a:xfrm>
                <a:off x="7639390" y="1352582"/>
                <a:ext cx="606192" cy="276999"/>
              </a:xfrm>
              <a:prstGeom prst="rect">
                <a:avLst/>
              </a:prstGeom>
              <a:blipFill>
                <a:blip r:embed="rId4"/>
                <a:stretch>
                  <a:fillRect l="-10000" t="-4444" r="-15000" b="-37778"/>
                </a:stretch>
              </a:blipFill>
            </p:spPr>
            <p:txBody>
              <a:bodyPr/>
              <a:lstStyle/>
              <a:p>
                <a:r>
                  <a:rPr lang="zh-CN" altLang="en-US">
                    <a:noFill/>
                  </a:rPr>
                  <a:t> </a:t>
                </a:r>
              </a:p>
            </p:txBody>
          </p:sp>
        </mc:Fallback>
      </mc:AlternateContent>
      <p:cxnSp>
        <p:nvCxnSpPr>
          <p:cNvPr id="16" name="直接箭头连接符 15"/>
          <p:cNvCxnSpPr/>
          <p:nvPr/>
        </p:nvCxnSpPr>
        <p:spPr>
          <a:xfrm>
            <a:off x="9318503" y="1398926"/>
            <a:ext cx="10650" cy="563556"/>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7" name="流程图: 终止 6"/>
          <p:cNvSpPr/>
          <p:nvPr/>
        </p:nvSpPr>
        <p:spPr>
          <a:xfrm>
            <a:off x="8306953" y="1963065"/>
            <a:ext cx="2023100" cy="49776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2"/>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DFT</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18" name="直接箭头连接符 17"/>
          <p:cNvCxnSpPr/>
          <p:nvPr/>
        </p:nvCxnSpPr>
        <p:spPr>
          <a:xfrm>
            <a:off x="9329153" y="2449488"/>
            <a:ext cx="10650" cy="563556"/>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9" name="流程图: 终止 6"/>
          <p:cNvSpPr/>
          <p:nvPr/>
        </p:nvSpPr>
        <p:spPr>
          <a:xfrm>
            <a:off x="8317603" y="3013627"/>
            <a:ext cx="2023100" cy="49776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2"/>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Mel </a:t>
            </a:r>
            <a:r>
              <a:rPr lang="en-US" altLang="zh-CN" dirty="0" err="1">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filterbank</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20" name="文本框 19"/>
              <p:cNvSpPr txBox="1"/>
              <p:nvPr/>
            </p:nvSpPr>
            <p:spPr>
              <a:xfrm>
                <a:off x="9466810" y="1540491"/>
                <a:ext cx="5591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𝑛</m:t>
                      </m:r>
                      <m:r>
                        <a:rPr lang="en-US" altLang="zh-CN" i="1">
                          <a:latin typeface="Cambria Math" panose="02040503050406030204" pitchFamily="18" charset="0"/>
                        </a:rPr>
                        <m:t>]</m:t>
                      </m:r>
                    </m:oMath>
                  </m:oMathPara>
                </a14:m>
                <a:endParaRPr lang="zh-CN" altLang="en-US" dirty="0"/>
              </a:p>
            </p:txBody>
          </p:sp>
        </mc:Choice>
        <mc:Fallback xmlns="">
          <p:sp>
            <p:nvSpPr>
              <p:cNvPr id="20" name="文本框 19"/>
              <p:cNvSpPr txBox="1">
                <a:spLocks noRot="1" noChangeAspect="1" noMove="1" noResize="1" noEditPoints="1" noAdjustHandles="1" noChangeArrowheads="1" noChangeShapeType="1" noTextEdit="1"/>
              </p:cNvSpPr>
              <p:nvPr/>
            </p:nvSpPr>
            <p:spPr>
              <a:xfrm>
                <a:off x="9466810" y="1540491"/>
                <a:ext cx="559192" cy="276999"/>
              </a:xfrm>
              <a:prstGeom prst="rect">
                <a:avLst/>
              </a:prstGeom>
              <a:blipFill>
                <a:blip r:embed="rId5"/>
                <a:stretch>
                  <a:fillRect l="-5435" t="-4444" r="-14130" b="-37778"/>
                </a:stretch>
              </a:blipFill>
            </p:spPr>
            <p:txBody>
              <a:bodyPr/>
              <a:lstStyle/>
              <a:p>
                <a:r>
                  <a:rPr lang="zh-CN" altLang="en-US">
                    <a:noFill/>
                  </a:rPr>
                  <a:t> </a:t>
                </a:r>
              </a:p>
            </p:txBody>
          </p:sp>
        </mc:Fallback>
      </mc:AlternateContent>
      <p:cxnSp>
        <p:nvCxnSpPr>
          <p:cNvPr id="21" name="直接箭头连接符 20"/>
          <p:cNvCxnSpPr/>
          <p:nvPr/>
        </p:nvCxnSpPr>
        <p:spPr>
          <a:xfrm>
            <a:off x="9329153" y="3511395"/>
            <a:ext cx="10650" cy="563556"/>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2" name="流程图: 终止 6"/>
          <p:cNvSpPr/>
          <p:nvPr/>
        </p:nvSpPr>
        <p:spPr>
          <a:xfrm>
            <a:off x="8317603" y="4075534"/>
            <a:ext cx="2023100" cy="49776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rgbClr val="CCDDEA"/>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log()</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23" name="直接箭头连接符 22"/>
          <p:cNvCxnSpPr/>
          <p:nvPr/>
        </p:nvCxnSpPr>
        <p:spPr>
          <a:xfrm>
            <a:off x="9329153" y="4573302"/>
            <a:ext cx="10650" cy="563556"/>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4" name="流程图: 终止 6"/>
          <p:cNvSpPr/>
          <p:nvPr/>
        </p:nvSpPr>
        <p:spPr>
          <a:xfrm>
            <a:off x="8317603" y="5141452"/>
            <a:ext cx="2023100" cy="61164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rgbClr val="CCDDEA"/>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rPr>
              <a:t>DCT</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6" name="流程图: 终止 6"/>
          <p:cNvSpPr/>
          <p:nvPr/>
        </p:nvSpPr>
        <p:spPr>
          <a:xfrm>
            <a:off x="6400800" y="5137438"/>
            <a:ext cx="1225890" cy="61566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2"/>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Dynamic</a:t>
            </a:r>
          </a:p>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features</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8" name="流程图: 终止 6"/>
          <p:cNvSpPr/>
          <p:nvPr/>
        </p:nvSpPr>
        <p:spPr>
          <a:xfrm>
            <a:off x="3933040" y="5132262"/>
            <a:ext cx="1675141" cy="62083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1"/>
          </a:solid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Feature Transform</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29" name="直接箭头连接符 28"/>
          <p:cNvCxnSpPr/>
          <p:nvPr/>
        </p:nvCxnSpPr>
        <p:spPr>
          <a:xfrm flipH="1">
            <a:off x="3272577" y="5442682"/>
            <a:ext cx="663500" cy="8327"/>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0" name="流程图: 终止 6"/>
          <p:cNvSpPr/>
          <p:nvPr/>
        </p:nvSpPr>
        <p:spPr>
          <a:xfrm>
            <a:off x="1622672" y="5132262"/>
            <a:ext cx="1697423" cy="62083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2364 w 21633"/>
              <a:gd name="connsiteY0" fmla="*/ 104 h 21600"/>
              <a:gd name="connsiteX1" fmla="*/ 18158 w 21633"/>
              <a:gd name="connsiteY1" fmla="*/ 0 h 21600"/>
              <a:gd name="connsiteX2" fmla="*/ 21633 w 21633"/>
              <a:gd name="connsiteY2" fmla="*/ 10800 h 21600"/>
              <a:gd name="connsiteX3" fmla="*/ 18158 w 21633"/>
              <a:gd name="connsiteY3" fmla="*/ 21600 h 21600"/>
              <a:gd name="connsiteX4" fmla="*/ 3508 w 21633"/>
              <a:gd name="connsiteY4" fmla="*/ 21600 h 21600"/>
              <a:gd name="connsiteX5" fmla="*/ 33 w 21633"/>
              <a:gd name="connsiteY5" fmla="*/ 10800 h 21600"/>
              <a:gd name="connsiteX6" fmla="*/ 2364 w 21633"/>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484 w 21601"/>
              <a:gd name="connsiteY4" fmla="*/ 21496 h 21600"/>
              <a:gd name="connsiteX5" fmla="*/ 1 w 21601"/>
              <a:gd name="connsiteY5" fmla="*/ 10800 h 21600"/>
              <a:gd name="connsiteX6" fmla="*/ 2332 w 21601"/>
              <a:gd name="connsiteY6" fmla="*/ 104 h 21600"/>
              <a:gd name="connsiteX0" fmla="*/ 2332 w 21601"/>
              <a:gd name="connsiteY0" fmla="*/ 104 h 21600"/>
              <a:gd name="connsiteX1" fmla="*/ 18126 w 21601"/>
              <a:gd name="connsiteY1" fmla="*/ 0 h 21600"/>
              <a:gd name="connsiteX2" fmla="*/ 21601 w 21601"/>
              <a:gd name="connsiteY2" fmla="*/ 10800 h 21600"/>
              <a:gd name="connsiteX3" fmla="*/ 18126 w 21601"/>
              <a:gd name="connsiteY3" fmla="*/ 21600 h 21600"/>
              <a:gd name="connsiteX4" fmla="*/ 2281 w 21601"/>
              <a:gd name="connsiteY4" fmla="*/ 21392 h 21600"/>
              <a:gd name="connsiteX5" fmla="*/ 1 w 21601"/>
              <a:gd name="connsiteY5" fmla="*/ 10800 h 21600"/>
              <a:gd name="connsiteX6" fmla="*/ 2332 w 21601"/>
              <a:gd name="connsiteY6" fmla="*/ 104 h 21600"/>
              <a:gd name="connsiteX0" fmla="*/ 2332 w 21636"/>
              <a:gd name="connsiteY0" fmla="*/ 104 h 21600"/>
              <a:gd name="connsiteX1" fmla="*/ 19296 w 21636"/>
              <a:gd name="connsiteY1" fmla="*/ 0 h 21600"/>
              <a:gd name="connsiteX2" fmla="*/ 21601 w 21636"/>
              <a:gd name="connsiteY2" fmla="*/ 10800 h 21600"/>
              <a:gd name="connsiteX3" fmla="*/ 18126 w 21636"/>
              <a:gd name="connsiteY3" fmla="*/ 21600 h 21600"/>
              <a:gd name="connsiteX4" fmla="*/ 2281 w 21636"/>
              <a:gd name="connsiteY4" fmla="*/ 21392 h 21600"/>
              <a:gd name="connsiteX5" fmla="*/ 1 w 21636"/>
              <a:gd name="connsiteY5" fmla="*/ 10800 h 21600"/>
              <a:gd name="connsiteX6" fmla="*/ 2332 w 21636"/>
              <a:gd name="connsiteY6" fmla="*/ 104 h 21600"/>
              <a:gd name="connsiteX0" fmla="*/ 2332 w 21602"/>
              <a:gd name="connsiteY0" fmla="*/ 104 h 21704"/>
              <a:gd name="connsiteX1" fmla="*/ 19296 w 21602"/>
              <a:gd name="connsiteY1" fmla="*/ 0 h 21704"/>
              <a:gd name="connsiteX2" fmla="*/ 21601 w 21602"/>
              <a:gd name="connsiteY2" fmla="*/ 10800 h 21704"/>
              <a:gd name="connsiteX3" fmla="*/ 19423 w 21602"/>
              <a:gd name="connsiteY3" fmla="*/ 21704 h 21704"/>
              <a:gd name="connsiteX4" fmla="*/ 2281 w 21602"/>
              <a:gd name="connsiteY4" fmla="*/ 21392 h 21704"/>
              <a:gd name="connsiteX5" fmla="*/ 1 w 21602"/>
              <a:gd name="connsiteY5" fmla="*/ 10800 h 21704"/>
              <a:gd name="connsiteX6" fmla="*/ 2332 w 21602"/>
              <a:gd name="connsiteY6" fmla="*/ 104 h 21704"/>
              <a:gd name="connsiteX0" fmla="*/ 2332 w 21601"/>
              <a:gd name="connsiteY0" fmla="*/ 104 h 21704"/>
              <a:gd name="connsiteX1" fmla="*/ 19296 w 21601"/>
              <a:gd name="connsiteY1" fmla="*/ 0 h 21704"/>
              <a:gd name="connsiteX2" fmla="*/ 21601 w 21601"/>
              <a:gd name="connsiteY2" fmla="*/ 10800 h 21704"/>
              <a:gd name="connsiteX3" fmla="*/ 19270 w 21601"/>
              <a:gd name="connsiteY3" fmla="*/ 21704 h 21704"/>
              <a:gd name="connsiteX4" fmla="*/ 2281 w 21601"/>
              <a:gd name="connsiteY4" fmla="*/ 21392 h 21704"/>
              <a:gd name="connsiteX5" fmla="*/ 1 w 21601"/>
              <a:gd name="connsiteY5" fmla="*/ 10800 h 21704"/>
              <a:gd name="connsiteX6" fmla="*/ 2332 w 21601"/>
              <a:gd name="connsiteY6" fmla="*/ 104 h 2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1" h="21704">
                <a:moveTo>
                  <a:pt x="2332" y="104"/>
                </a:moveTo>
                <a:lnTo>
                  <a:pt x="19296" y="0"/>
                </a:lnTo>
                <a:cubicBezTo>
                  <a:pt x="21215" y="0"/>
                  <a:pt x="21605" y="7183"/>
                  <a:pt x="21601" y="10800"/>
                </a:cubicBezTo>
                <a:cubicBezTo>
                  <a:pt x="21597" y="14417"/>
                  <a:pt x="21189" y="21704"/>
                  <a:pt x="19270" y="21704"/>
                </a:cubicBezTo>
                <a:lnTo>
                  <a:pt x="2281" y="21392"/>
                </a:lnTo>
                <a:cubicBezTo>
                  <a:pt x="362" y="21392"/>
                  <a:pt x="-8" y="14348"/>
                  <a:pt x="1" y="10800"/>
                </a:cubicBezTo>
                <a:cubicBezTo>
                  <a:pt x="10" y="7252"/>
                  <a:pt x="413" y="104"/>
                  <a:pt x="2332" y="104"/>
                </a:cubicBezTo>
                <a:close/>
              </a:path>
            </a:pathLst>
          </a:custGeom>
          <a:solidFill>
            <a:schemeClr val="bg1"/>
          </a:solidFill>
          <a:ln>
            <a:solidFill>
              <a:schemeClr val="tx1">
                <a:lumMod val="50000"/>
                <a:lumOff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Acoustic Model</a:t>
            </a:r>
            <a:endParaRPr lang="zh-CN" altLang="en-US"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31" name="文本框 30"/>
              <p:cNvSpPr txBox="1"/>
              <p:nvPr/>
            </p:nvSpPr>
            <p:spPr>
              <a:xfrm>
                <a:off x="9466810" y="2595832"/>
                <a:ext cx="8267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i="1">
                              <a:latin typeface="Cambria Math" panose="02040503050406030204" pitchFamily="18" charset="0"/>
                            </a:rPr>
                          </m:ctrlPr>
                        </m:sSupPr>
                        <m:e>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𝑋</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𝑘</m:t>
                              </m:r>
                              <m:r>
                                <a:rPr lang="en-US" altLang="zh-CN" i="1">
                                  <a:latin typeface="Cambria Math" panose="02040503050406030204" pitchFamily="18" charset="0"/>
                                </a:rPr>
                                <m:t>]</m:t>
                              </m:r>
                            </m:e>
                          </m:d>
                        </m:e>
                        <m:sup>
                          <m:r>
                            <a:rPr lang="en-US" altLang="zh-CN" i="1">
                              <a:latin typeface="Cambria Math" panose="02040503050406030204" pitchFamily="18" charset="0"/>
                            </a:rPr>
                            <m:t>2</m:t>
                          </m:r>
                        </m:sup>
                      </m:sSup>
                    </m:oMath>
                  </m:oMathPara>
                </a14:m>
                <a:endParaRPr lang="zh-CN" altLang="en-US" dirty="0"/>
              </a:p>
            </p:txBody>
          </p:sp>
        </mc:Choice>
        <mc:Fallback xmlns="">
          <p:sp>
            <p:nvSpPr>
              <p:cNvPr id="31" name="文本框 30"/>
              <p:cNvSpPr txBox="1">
                <a:spLocks noRot="1" noChangeAspect="1" noMove="1" noResize="1" noEditPoints="1" noAdjustHandles="1" noChangeArrowheads="1" noChangeShapeType="1" noTextEdit="1"/>
              </p:cNvSpPr>
              <p:nvPr/>
            </p:nvSpPr>
            <p:spPr>
              <a:xfrm>
                <a:off x="9466810" y="2595832"/>
                <a:ext cx="826700" cy="276999"/>
              </a:xfrm>
              <a:prstGeom prst="rect">
                <a:avLst/>
              </a:prstGeom>
              <a:blipFill>
                <a:blip r:embed="rId6"/>
                <a:stretch>
                  <a:fillRect t="-4444" r="-1471" b="-377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p:cNvSpPr txBox="1"/>
              <p:nvPr/>
            </p:nvSpPr>
            <p:spPr>
              <a:xfrm>
                <a:off x="9549366" y="3647628"/>
                <a:ext cx="6004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𝑌</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𝑚</m:t>
                      </m:r>
                      <m:r>
                        <a:rPr lang="en-US" altLang="zh-CN" i="1">
                          <a:latin typeface="Cambria Math" panose="02040503050406030204" pitchFamily="18" charset="0"/>
                        </a:rPr>
                        <m:t>]</m:t>
                      </m:r>
                    </m:oMath>
                  </m:oMathPara>
                </a14:m>
                <a:endParaRPr lang="zh-CN" altLang="en-US" dirty="0"/>
              </a:p>
            </p:txBody>
          </p:sp>
        </mc:Choice>
        <mc:Fallback xmlns="">
          <p:sp>
            <p:nvSpPr>
              <p:cNvPr id="32" name="文本框 31"/>
              <p:cNvSpPr txBox="1">
                <a:spLocks noRot="1" noChangeAspect="1" noMove="1" noResize="1" noEditPoints="1" noAdjustHandles="1" noChangeArrowheads="1" noChangeShapeType="1" noTextEdit="1"/>
              </p:cNvSpPr>
              <p:nvPr/>
            </p:nvSpPr>
            <p:spPr>
              <a:xfrm>
                <a:off x="9549366" y="3647628"/>
                <a:ext cx="600485" cy="276999"/>
              </a:xfrm>
              <a:prstGeom prst="rect">
                <a:avLst/>
              </a:prstGeom>
              <a:blipFill>
                <a:blip r:embed="rId7"/>
                <a:stretch>
                  <a:fillRect l="-8081" t="-2174" r="-14141" b="-369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p:cNvSpPr txBox="1"/>
              <p:nvPr/>
            </p:nvSpPr>
            <p:spPr>
              <a:xfrm>
                <a:off x="9549366" y="4725736"/>
                <a:ext cx="10902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log</m:t>
                          </m:r>
                        </m:fName>
                        <m:e>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𝑌</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𝑚</m:t>
                              </m:r>
                              <m:r>
                                <a:rPr lang="en-US" altLang="zh-CN" i="1">
                                  <a:latin typeface="Cambria Math" panose="02040503050406030204" pitchFamily="18" charset="0"/>
                                </a:rPr>
                                <m:t>]</m:t>
                              </m:r>
                            </m:e>
                          </m:d>
                        </m:e>
                      </m:func>
                    </m:oMath>
                  </m:oMathPara>
                </a14:m>
                <a:endParaRPr lang="zh-CN" altLang="en-US" dirty="0"/>
              </a:p>
            </p:txBody>
          </p:sp>
        </mc:Choice>
        <mc:Fallback xmlns="">
          <p:sp>
            <p:nvSpPr>
              <p:cNvPr id="33" name="文本框 32"/>
              <p:cNvSpPr txBox="1">
                <a:spLocks noRot="1" noChangeAspect="1" noMove="1" noResize="1" noEditPoints="1" noAdjustHandles="1" noChangeArrowheads="1" noChangeShapeType="1" noTextEdit="1"/>
              </p:cNvSpPr>
              <p:nvPr/>
            </p:nvSpPr>
            <p:spPr>
              <a:xfrm>
                <a:off x="9549366" y="4725736"/>
                <a:ext cx="1090235" cy="276999"/>
              </a:xfrm>
              <a:prstGeom prst="rect">
                <a:avLst/>
              </a:prstGeom>
              <a:blipFill>
                <a:blip r:embed="rId8"/>
                <a:stretch>
                  <a:fillRect l="-7263" t="-2174" b="-369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p:cNvSpPr txBox="1"/>
              <p:nvPr/>
            </p:nvSpPr>
            <p:spPr>
              <a:xfrm>
                <a:off x="3344617" y="5711606"/>
                <a:ext cx="4981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𝑜</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𝑖</m:t>
                      </m:r>
                      <m:r>
                        <a:rPr lang="en-US" altLang="zh-CN" i="1">
                          <a:latin typeface="Cambria Math" panose="02040503050406030204" pitchFamily="18" charset="0"/>
                        </a:rPr>
                        <m:t>]</m:t>
                      </m:r>
                    </m:oMath>
                  </m:oMathPara>
                </a14:m>
                <a:endParaRPr lang="zh-CN" altLang="en-US" dirty="0"/>
              </a:p>
            </p:txBody>
          </p:sp>
        </mc:Choice>
        <mc:Fallback xmlns="">
          <p:sp>
            <p:nvSpPr>
              <p:cNvPr id="36" name="文本框 35"/>
              <p:cNvSpPr txBox="1">
                <a:spLocks noRot="1" noChangeAspect="1" noMove="1" noResize="1" noEditPoints="1" noAdjustHandles="1" noChangeArrowheads="1" noChangeShapeType="1" noTextEdit="1"/>
              </p:cNvSpPr>
              <p:nvPr/>
            </p:nvSpPr>
            <p:spPr>
              <a:xfrm>
                <a:off x="3344617" y="5711606"/>
                <a:ext cx="498150" cy="276999"/>
              </a:xfrm>
              <a:prstGeom prst="rect">
                <a:avLst/>
              </a:prstGeom>
              <a:blipFill>
                <a:blip r:embed="rId11"/>
                <a:stretch>
                  <a:fillRect l="-6173" t="-4444" r="-17284" b="-37778"/>
                </a:stretch>
              </a:blipFill>
            </p:spPr>
            <p:txBody>
              <a:bodyPr/>
              <a:lstStyle/>
              <a:p>
                <a:r>
                  <a:rPr lang="zh-CN" altLang="en-US">
                    <a:noFill/>
                  </a:rPr>
                  <a:t> </a:t>
                </a:r>
              </a:p>
            </p:txBody>
          </p:sp>
        </mc:Fallback>
      </mc:AlternateContent>
      <p:cxnSp>
        <p:nvCxnSpPr>
          <p:cNvPr id="37" name="直接箭头连接符 36"/>
          <p:cNvCxnSpPr/>
          <p:nvPr/>
        </p:nvCxnSpPr>
        <p:spPr>
          <a:xfrm>
            <a:off x="8041625" y="1711471"/>
            <a:ext cx="649" cy="3623993"/>
          </a:xfrm>
          <a:prstGeom prst="straightConnector1">
            <a:avLst/>
          </a:prstGeom>
          <a:ln w="571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flipH="1">
            <a:off x="7639391" y="5324089"/>
            <a:ext cx="402987"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flipH="1">
            <a:off x="8016225" y="1711470"/>
            <a:ext cx="1323579" cy="0"/>
          </a:xfrm>
          <a:prstGeom prst="straightConnector1">
            <a:avLst/>
          </a:prstGeom>
          <a:ln w="571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文本框 39"/>
              <p:cNvSpPr txBox="1"/>
              <p:nvPr/>
            </p:nvSpPr>
            <p:spPr>
              <a:xfrm>
                <a:off x="7047075" y="2456419"/>
                <a:ext cx="1107033" cy="647293"/>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Energy</a:t>
                </a:r>
              </a:p>
              <a:p>
                <a:pPr/>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pitchFamily="18" charset="0"/>
                              <a:ea typeface="微软雅黑" panose="020B0503020204020204" pitchFamily="34" charset="-122"/>
                            </a:rPr>
                          </m:ctrlPr>
                        </m:sSubPr>
                        <m:e>
                          <m:r>
                            <a:rPr lang="en-US" altLang="zh-CN" i="1">
                              <a:latin typeface="Cambria Math" panose="02040503050406030204" pitchFamily="18" charset="0"/>
                              <a:ea typeface="微软雅黑" panose="020B0503020204020204" pitchFamily="34" charset="-122"/>
                            </a:rPr>
                            <m:t>𝑒</m:t>
                          </m:r>
                        </m:e>
                        <m:sub>
                          <m:r>
                            <a:rPr lang="en-US" altLang="zh-CN" i="1">
                              <a:latin typeface="Cambria Math" panose="02040503050406030204" pitchFamily="18" charset="0"/>
                              <a:ea typeface="微软雅黑" panose="020B0503020204020204" pitchFamily="34" charset="-122"/>
                            </a:rPr>
                            <m:t>𝑡</m:t>
                          </m:r>
                        </m:sub>
                      </m:sSub>
                    </m:oMath>
                  </m:oMathPara>
                </a14:m>
                <a:endParaRPr lang="zh-CN" altLang="en-US" dirty="0">
                  <a:latin typeface="微软雅黑" panose="020B0503020204020204" pitchFamily="34" charset="-122"/>
                  <a:ea typeface="微软雅黑" panose="020B0503020204020204" pitchFamily="34" charset="-122"/>
                </a:endParaRPr>
              </a:p>
            </p:txBody>
          </p:sp>
        </mc:Choice>
        <mc:Fallback xmlns="">
          <p:sp>
            <p:nvSpPr>
              <p:cNvPr id="40" name="文本框 39"/>
              <p:cNvSpPr txBox="1">
                <a:spLocks noRot="1" noChangeAspect="1" noMove="1" noResize="1" noEditPoints="1" noAdjustHandles="1" noChangeArrowheads="1" noChangeShapeType="1" noTextEdit="1"/>
              </p:cNvSpPr>
              <p:nvPr/>
            </p:nvSpPr>
            <p:spPr>
              <a:xfrm>
                <a:off x="7047075" y="2456419"/>
                <a:ext cx="1107033" cy="647293"/>
              </a:xfrm>
              <a:prstGeom prst="rect">
                <a:avLst/>
              </a:prstGeom>
              <a:blipFill>
                <a:blip r:embed="rId12"/>
                <a:stretch>
                  <a:fillRect l="-4396" t="-566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6D4EAB97-8B36-4A54-AF92-5EE4AE1E1354}"/>
                  </a:ext>
                </a:extLst>
              </p:cNvPr>
              <p:cNvSpPr txBox="1"/>
              <p:nvPr/>
            </p:nvSpPr>
            <p:spPr>
              <a:xfrm>
                <a:off x="7740984" y="5733456"/>
                <a:ext cx="48846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i="1">
                              <a:latin typeface="Cambria Math" panose="02040503050406030204" pitchFamily="18" charset="0"/>
                            </a:rPr>
                            <m:t>𝑡</m:t>
                          </m:r>
                        </m:sub>
                      </m:sSub>
                      <m:r>
                        <a:rPr lang="en-US" altLang="zh-CN" i="1">
                          <a:latin typeface="Cambria Math" panose="02040503050406030204" pitchFamily="18" charset="0"/>
                        </a:rPr>
                        <m:t>[</m:t>
                      </m:r>
                      <m:r>
                        <a:rPr lang="en-US" altLang="zh-CN" i="1">
                          <a:latin typeface="Cambria Math" panose="02040503050406030204" pitchFamily="18" charset="0"/>
                        </a:rPr>
                        <m:t>𝑗</m:t>
                      </m:r>
                      <m:r>
                        <a:rPr lang="en-US" altLang="zh-CN" i="1">
                          <a:latin typeface="Cambria Math" panose="02040503050406030204" pitchFamily="18" charset="0"/>
                        </a:rPr>
                        <m:t>]</m:t>
                      </m:r>
                    </m:oMath>
                  </m:oMathPara>
                </a14:m>
                <a:endParaRPr lang="zh-CN" altLang="en-US" dirty="0"/>
              </a:p>
            </p:txBody>
          </p:sp>
        </mc:Choice>
        <mc:Fallback xmlns="">
          <p:sp>
            <p:nvSpPr>
              <p:cNvPr id="41" name="文本框 40">
                <a:extLst>
                  <a:ext uri="{FF2B5EF4-FFF2-40B4-BE49-F238E27FC236}">
                    <a16:creationId xmlns:a16="http://schemas.microsoft.com/office/drawing/2014/main" id="{6D4EAB97-8B36-4A54-AF92-5EE4AE1E1354}"/>
                  </a:ext>
                </a:extLst>
              </p:cNvPr>
              <p:cNvSpPr txBox="1">
                <a:spLocks noRot="1" noChangeAspect="1" noMove="1" noResize="1" noEditPoints="1" noAdjustHandles="1" noChangeArrowheads="1" noChangeShapeType="1" noTextEdit="1"/>
              </p:cNvSpPr>
              <p:nvPr/>
            </p:nvSpPr>
            <p:spPr>
              <a:xfrm>
                <a:off x="7740984" y="5733456"/>
                <a:ext cx="488467" cy="276999"/>
              </a:xfrm>
              <a:prstGeom prst="rect">
                <a:avLst/>
              </a:prstGeom>
              <a:blipFill>
                <a:blip r:embed="rId13"/>
                <a:stretch>
                  <a:fillRect l="-6250" t="-4444" r="-17500" b="-377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722FA1DC-5CDD-4277-9F4B-4A6D1A6EBDED}"/>
                  </a:ext>
                </a:extLst>
              </p:cNvPr>
              <p:cNvSpPr txBox="1"/>
              <p:nvPr/>
            </p:nvSpPr>
            <p:spPr>
              <a:xfrm>
                <a:off x="5449474" y="5721717"/>
                <a:ext cx="1345305"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i="1">
                              <a:latin typeface="Cambria Math" panose="02040503050406030204" pitchFamily="18" charset="0"/>
                            </a:rPr>
                            <m:t>𝑡</m:t>
                          </m:r>
                        </m:sub>
                      </m:sSub>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𝑗</m:t>
                          </m:r>
                        </m:e>
                      </m:d>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𝑒</m:t>
                          </m:r>
                        </m:e>
                        <m:sub>
                          <m:r>
                            <a:rPr lang="en-US" altLang="zh-CN" i="1">
                              <a:latin typeface="Cambria Math" panose="02040503050406030204" pitchFamily="18" charset="0"/>
                            </a:rPr>
                            <m:t>𝑡</m:t>
                          </m:r>
                        </m:sub>
                      </m:sSub>
                    </m:oMath>
                  </m:oMathPara>
                </a14:m>
                <a:endParaRPr lang="en-US" altLang="zh-CN" dirty="0"/>
              </a:p>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i="1">
                              <a:latin typeface="Cambria Math" panose="02040503050406030204" pitchFamily="18" charset="0"/>
                            </a:rPr>
                            <m:t>𝑡</m:t>
                          </m:r>
                        </m:sub>
                      </m:sSub>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𝑗</m:t>
                          </m:r>
                        </m:e>
                      </m:d>
                      <m:r>
                        <a:rPr lang="en-US" altLang="zh-CN" i="1">
                          <a:latin typeface="Cambria Math" panose="02040503050406030204" pitchFamily="18" charset="0"/>
                        </a:rPr>
                        <m:t>,</m:t>
                      </m:r>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𝑒</m:t>
                          </m:r>
                        </m:e>
                        <m:sub>
                          <m:r>
                            <a:rPr lang="en-US" altLang="zh-CN" i="1">
                              <a:latin typeface="Cambria Math" panose="02040503050406030204" pitchFamily="18" charset="0"/>
                            </a:rPr>
                            <m:t>𝑡</m:t>
                          </m:r>
                        </m:sub>
                      </m:sSub>
                    </m:oMath>
                  </m:oMathPara>
                </a14:m>
                <a:endParaRPr lang="en-US" altLang="zh-CN" dirty="0"/>
              </a:p>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i="1">
                              <a:latin typeface="Cambria Math" panose="02040503050406030204" pitchFamily="18" charset="0"/>
                            </a:rPr>
                            <m:t>𝑡</m:t>
                          </m:r>
                        </m:sub>
                      </m:sSub>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𝑗</m:t>
                          </m:r>
                        </m:e>
                      </m:d>
                      <m:r>
                        <a:rPr lang="en-US" altLang="zh-CN" i="1">
                          <a:latin typeface="Cambria Math" panose="02040503050406030204" pitchFamily="18" charset="0"/>
                        </a:rPr>
                        <m:t>,</m:t>
                      </m:r>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𝑒</m:t>
                          </m:r>
                        </m:e>
                        <m:sub>
                          <m:r>
                            <a:rPr lang="en-US" altLang="zh-CN" i="1">
                              <a:latin typeface="Cambria Math" panose="02040503050406030204" pitchFamily="18" charset="0"/>
                            </a:rPr>
                            <m:t>𝑡</m:t>
                          </m:r>
                        </m:sub>
                      </m:sSub>
                    </m:oMath>
                  </m:oMathPara>
                </a14:m>
                <a:endParaRPr lang="zh-CN" altLang="en-US" dirty="0"/>
              </a:p>
            </p:txBody>
          </p:sp>
        </mc:Choice>
        <mc:Fallback xmlns="">
          <p:sp>
            <p:nvSpPr>
              <p:cNvPr id="42" name="文本框 41">
                <a:extLst>
                  <a:ext uri="{FF2B5EF4-FFF2-40B4-BE49-F238E27FC236}">
                    <a16:creationId xmlns:a16="http://schemas.microsoft.com/office/drawing/2014/main" id="{722FA1DC-5CDD-4277-9F4B-4A6D1A6EBDED}"/>
                  </a:ext>
                </a:extLst>
              </p:cNvPr>
              <p:cNvSpPr txBox="1">
                <a:spLocks noRot="1" noChangeAspect="1" noMove="1" noResize="1" noEditPoints="1" noAdjustHandles="1" noChangeArrowheads="1" noChangeShapeType="1" noTextEdit="1"/>
              </p:cNvSpPr>
              <p:nvPr/>
            </p:nvSpPr>
            <p:spPr>
              <a:xfrm>
                <a:off x="5449474" y="5721717"/>
                <a:ext cx="1345305" cy="830997"/>
              </a:xfrm>
              <a:prstGeom prst="rect">
                <a:avLst/>
              </a:prstGeom>
              <a:blipFill>
                <a:blip r:embed="rId14"/>
                <a:stretch>
                  <a:fillRect l="-3167" t="-1471" b="-11029"/>
                </a:stretch>
              </a:blipFill>
            </p:spPr>
            <p:txBody>
              <a:bodyPr/>
              <a:lstStyle/>
              <a:p>
                <a:r>
                  <a:rPr lang="zh-CN" altLang="en-US">
                    <a:noFill/>
                  </a:rPr>
                  <a:t> </a:t>
                </a:r>
              </a:p>
            </p:txBody>
          </p:sp>
        </mc:Fallback>
      </mc:AlternateContent>
      <p:cxnSp>
        <p:nvCxnSpPr>
          <p:cNvPr id="43" name="直接箭头连接符 42">
            <a:extLst>
              <a:ext uri="{FF2B5EF4-FFF2-40B4-BE49-F238E27FC236}">
                <a16:creationId xmlns:a16="http://schemas.microsoft.com/office/drawing/2014/main" id="{B50FC883-8E00-44D0-BCF2-3DBE86D2848E}"/>
              </a:ext>
            </a:extLst>
          </p:cNvPr>
          <p:cNvCxnSpPr/>
          <p:nvPr/>
        </p:nvCxnSpPr>
        <p:spPr>
          <a:xfrm flipH="1">
            <a:off x="5619033" y="5442681"/>
            <a:ext cx="757244"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2262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Feature normalization</a:t>
            </a:r>
            <a:endParaRPr lang="zh-CN" altLang="en-US" dirty="0"/>
          </a:p>
        </p:txBody>
      </p:sp>
      <p:sp>
        <p:nvSpPr>
          <p:cNvPr id="3" name="内容占位符 2"/>
          <p:cNvSpPr>
            <a:spLocks noGrp="1"/>
          </p:cNvSpPr>
          <p:nvPr>
            <p:ph idx="1"/>
          </p:nvPr>
        </p:nvSpPr>
        <p:spPr/>
        <p:txBody>
          <a:bodyPr>
            <a:noAutofit/>
          </a:bodyPr>
          <a:lstStyle/>
          <a:p>
            <a:r>
              <a:rPr lang="en-US" altLang="zh-CN" dirty="0"/>
              <a:t>Basic Idea: Transform the features to reduce mismatch between training and test</a:t>
            </a:r>
          </a:p>
          <a:p>
            <a:r>
              <a:rPr lang="en-US" altLang="zh-CN" dirty="0" err="1"/>
              <a:t>Cepstral</a:t>
            </a:r>
            <a:r>
              <a:rPr lang="en-US" altLang="zh-CN" dirty="0"/>
              <a:t> Mean Normalization (CMN): subtract the average feature value from each feature, so each feature has a mean value of 0. makes features robust to some linear filtering of the signal (channel variation)</a:t>
            </a:r>
          </a:p>
          <a:p>
            <a:r>
              <a:rPr lang="fr-FR" altLang="zh-CN" dirty="0"/>
              <a:t>Cepstral Variance Normalisation (CVN): Divide feature vector </a:t>
            </a:r>
            <a:r>
              <a:rPr lang="en-US" altLang="zh-CN" dirty="0"/>
              <a:t>by standard deviation of feature vectors, so each feature vector element has a variance of 1</a:t>
            </a:r>
          </a:p>
          <a:p>
            <a:r>
              <a:rPr lang="en-US" altLang="zh-CN" dirty="0" err="1"/>
              <a:t>Cepstral</a:t>
            </a:r>
            <a:r>
              <a:rPr lang="en-US" altLang="zh-CN" dirty="0"/>
              <a:t> mean and variance normalization, CMN/CVN:</a:t>
            </a:r>
          </a:p>
          <a:p>
            <a:endParaRPr lang="en-US" altLang="zh-CN" dirty="0"/>
          </a:p>
          <a:p>
            <a:endParaRPr lang="en-US" altLang="zh-CN" dirty="0"/>
          </a:p>
          <a:p>
            <a:r>
              <a:rPr lang="en-US" altLang="zh-CN" dirty="0"/>
              <a:t>Compute mean and variance statistics over longest available segments with the same speaker/channel</a:t>
            </a:r>
          </a:p>
          <a:p>
            <a:r>
              <a:rPr lang="en-US" altLang="zh-CN" dirty="0"/>
              <a:t>Real time normalization: compute a moving average</a:t>
            </a:r>
            <a:endParaRPr lang="zh-CN" altLang="en-US" dirty="0"/>
          </a:p>
        </p:txBody>
      </p:sp>
      <p:sp>
        <p:nvSpPr>
          <p:cNvPr id="5" name="页脚占位符 4"/>
          <p:cNvSpPr>
            <a:spLocks noGrp="1"/>
          </p:cNvSpPr>
          <p:nvPr>
            <p:ph type="ftr" sz="quarter" idx="11"/>
          </p:nvPr>
        </p:nvSpPr>
        <p:spPr/>
        <p:txBody>
          <a:bodyPr/>
          <a:lstStyle/>
          <a:p>
            <a:pPr>
              <a:defRPr/>
            </a:pPr>
            <a:r>
              <a:rPr lang="en-US" altLang="zh-TW"/>
              <a:t>Speech Recognition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54</a:t>
            </a:fld>
            <a:endParaRPr lang="en-US" altLang="zh-TW"/>
          </a:p>
        </p:txBody>
      </p:sp>
      <mc:AlternateContent xmlns:mc="http://schemas.openxmlformats.org/markup-compatibility/2006" xmlns:a14="http://schemas.microsoft.com/office/drawing/2010/main">
        <mc:Choice Requires="a14">
          <p:sp>
            <p:nvSpPr>
              <p:cNvPr id="7" name="文本框 6"/>
              <p:cNvSpPr txBox="1"/>
              <p:nvPr/>
            </p:nvSpPr>
            <p:spPr>
              <a:xfrm>
                <a:off x="4631288" y="4146884"/>
                <a:ext cx="2999091" cy="783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acc>
                            <m:accPr>
                              <m:chr m:val="̂"/>
                              <m:ctrlPr>
                                <a:rPr lang="zh-CN" altLang="en-US" sz="2400" i="1" smtClean="0">
                                  <a:latin typeface="Cambria Math" panose="02040503050406030204" pitchFamily="18" charset="0"/>
                                </a:rPr>
                              </m:ctrlPr>
                            </m:accPr>
                            <m:e>
                              <m:r>
                                <a:rPr lang="en-US" altLang="zh-CN" sz="2400" b="0" i="1" smtClean="0">
                                  <a:latin typeface="Cambria Math" panose="02040503050406030204" pitchFamily="18" charset="0"/>
                                </a:rPr>
                                <m:t>𝑦</m:t>
                              </m:r>
                            </m:e>
                          </m:acc>
                        </m:e>
                        <m:sub>
                          <m:r>
                            <a:rPr lang="en-US" altLang="zh-CN" sz="2400" b="0" i="1" smtClean="0">
                              <a:latin typeface="Cambria Math" panose="02040503050406030204" pitchFamily="18" charset="0"/>
                            </a:rPr>
                            <m:t>𝑡</m:t>
                          </m:r>
                        </m:sub>
                      </m:sSub>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𝑗</m:t>
                          </m:r>
                        </m:e>
                      </m:d>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𝑦</m:t>
                              </m:r>
                            </m:e>
                            <m:sub>
                              <m:r>
                                <a:rPr lang="en-US" altLang="zh-CN" sz="2400" b="0" i="1" smtClean="0">
                                  <a:latin typeface="Cambria Math" panose="02040503050406030204" pitchFamily="18" charset="0"/>
                                </a:rPr>
                                <m:t>𝑡</m:t>
                              </m:r>
                            </m:sub>
                          </m:sSub>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𝑗</m:t>
                              </m:r>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𝜇</m:t>
                          </m:r>
                          <m:d>
                            <m:dPr>
                              <m:ctrlPr>
                                <a:rPr lang="en-US" altLang="zh-CN" sz="2400" b="0" i="1" smtClean="0">
                                  <a:latin typeface="Cambria Math" panose="02040503050406030204" pitchFamily="18" charset="0"/>
                                </a:rPr>
                              </m:ctrlPr>
                            </m:dPr>
                            <m:e>
                              <m:r>
                                <a:rPr lang="en-US" altLang="zh-CN" sz="2400" b="1" i="1" smtClean="0">
                                  <a:latin typeface="Cambria Math" panose="02040503050406030204" pitchFamily="18" charset="0"/>
                                </a:rPr>
                                <m:t>𝒚</m:t>
                              </m:r>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𝑗</m:t>
                                  </m:r>
                                </m:e>
                              </m:d>
                            </m:e>
                          </m:d>
                        </m:num>
                        <m:den>
                          <m:r>
                            <a:rPr lang="en-US" altLang="zh-CN" sz="2400" b="0" i="1" smtClean="0">
                              <a:latin typeface="Cambria Math" panose="02040503050406030204" pitchFamily="18" charset="0"/>
                            </a:rPr>
                            <m:t>𝜎</m:t>
                          </m:r>
                          <m:d>
                            <m:dPr>
                              <m:ctrlPr>
                                <a:rPr lang="en-US" altLang="zh-CN" sz="2400" b="0" i="1" smtClean="0">
                                  <a:latin typeface="Cambria Math" panose="02040503050406030204" pitchFamily="18" charset="0"/>
                                </a:rPr>
                              </m:ctrlPr>
                            </m:dPr>
                            <m:e>
                              <m:r>
                                <a:rPr lang="en-US" altLang="zh-CN" sz="2400" b="1" i="1" smtClean="0">
                                  <a:latin typeface="Cambria Math" panose="02040503050406030204" pitchFamily="18" charset="0"/>
                                </a:rPr>
                                <m:t>𝒚</m:t>
                              </m:r>
                              <m:d>
                                <m:dPr>
                                  <m:begChr m:val="["/>
                                  <m:endChr m:val="]"/>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𝑗</m:t>
                                  </m:r>
                                </m:e>
                              </m:d>
                            </m:e>
                          </m:d>
                        </m:den>
                      </m:f>
                    </m:oMath>
                  </m:oMathPara>
                </a14:m>
                <a:endParaRPr lang="zh-CN" alt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4631288" y="4146884"/>
                <a:ext cx="2999091" cy="783997"/>
              </a:xfrm>
              <a:prstGeom prst="rect">
                <a:avLst/>
              </a:prstGeom>
              <a:blipFill>
                <a:blip r:embed="rId2"/>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868591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E0C8A1-E6AD-4EEC-BE46-3BD30608A28A}"/>
              </a:ext>
            </a:extLst>
          </p:cNvPr>
          <p:cNvSpPr>
            <a:spLocks noGrp="1"/>
          </p:cNvSpPr>
          <p:nvPr>
            <p:ph type="title"/>
          </p:nvPr>
        </p:nvSpPr>
        <p:spPr/>
        <p:txBody>
          <a:bodyPr/>
          <a:lstStyle/>
          <a:p>
            <a:r>
              <a:rPr lang="en-US" altLang="zh-CN" dirty="0"/>
              <a:t>An example of MFCC computation</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BA6EC0C-0ACA-4E2B-BBDD-BEDE8FFB9AE4}"/>
                  </a:ext>
                </a:extLst>
              </p:cNvPr>
              <p:cNvSpPr>
                <a:spLocks noGrp="1"/>
              </p:cNvSpPr>
              <p:nvPr>
                <p:ph idx="1"/>
              </p:nvPr>
            </p:nvSpPr>
            <p:spPr/>
            <p:txBody>
              <a:bodyPr/>
              <a:lstStyle/>
              <a:p>
                <a:r>
                  <a:rPr lang="en-US" altLang="zh-CN" dirty="0"/>
                  <a:t>We start with a speech signal </a:t>
                </a:r>
                <a14:m>
                  <m:oMath xmlns:m="http://schemas.openxmlformats.org/officeDocument/2006/math">
                    <m:r>
                      <a:rPr lang="en-US" altLang="zh-CN" i="1" dirty="0" smtClean="0">
                        <a:latin typeface="Cambria Math" panose="02040503050406030204" pitchFamily="18" charset="0"/>
                      </a:rPr>
                      <m:t>𝑠</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𝑛</m:t>
                    </m:r>
                    <m:r>
                      <a:rPr lang="en-US" altLang="zh-CN" i="1" dirty="0" smtClean="0">
                        <a:latin typeface="Cambria Math" panose="02040503050406030204" pitchFamily="18" charset="0"/>
                      </a:rPr>
                      <m:t>)</m:t>
                    </m:r>
                  </m:oMath>
                </a14:m>
                <a:r>
                  <a:rPr lang="en-US" altLang="zh-CN" dirty="0"/>
                  <a:t>, we'll assume sampled at 16kHz.</a:t>
                </a:r>
              </a:p>
              <a:p>
                <a:r>
                  <a:rPr lang="en-US" altLang="zh-CN" dirty="0"/>
                  <a:t>1. Frame the signal into 20-40 </a:t>
                </a:r>
                <a:r>
                  <a:rPr lang="en-US" altLang="zh-CN" dirty="0" err="1"/>
                  <a:t>ms</a:t>
                </a:r>
                <a:r>
                  <a:rPr lang="en-US" altLang="zh-CN" dirty="0"/>
                  <a:t> frames. 25ms is standard. Frame step is usually 10ms. </a:t>
                </a:r>
              </a:p>
              <a:p>
                <a:pPr lvl="1"/>
                <a:r>
                  <a:rPr lang="en-US" altLang="zh-CN" dirty="0"/>
                  <a:t>0.025*16000 = 400 samples</a:t>
                </a:r>
              </a:p>
              <a:p>
                <a:pPr lvl="1"/>
                <a:r>
                  <a:rPr lang="en-US" altLang="zh-CN" dirty="0"/>
                  <a:t> Denote the </a:t>
                </a:r>
                <a14:m>
                  <m:oMath xmlns:m="http://schemas.openxmlformats.org/officeDocument/2006/math">
                    <m:r>
                      <a:rPr lang="en-US" altLang="zh-CN" i="1" dirty="0">
                        <a:latin typeface="Cambria Math" panose="02040503050406030204" pitchFamily="18" charset="0"/>
                      </a:rPr>
                      <m:t>𝑖</m:t>
                    </m:r>
                  </m:oMath>
                </a14:m>
                <a:r>
                  <a:rPr lang="en-US" altLang="zh-CN" dirty="0" err="1"/>
                  <a:t>-th</a:t>
                </a:r>
                <a:r>
                  <a:rPr lang="en-US" altLang="zh-CN" dirty="0"/>
                  <a:t> frame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𝑠</m:t>
                        </m:r>
                      </m:e>
                      <m:sub>
                        <m:r>
                          <a:rPr lang="en-US" altLang="zh-CN" i="1" dirty="0">
                            <a:latin typeface="Cambria Math" panose="02040503050406030204" pitchFamily="18" charset="0"/>
                          </a:rPr>
                          <m:t>𝑖</m:t>
                        </m:r>
                      </m:sub>
                    </m:sSub>
                    <m:r>
                      <a:rPr lang="en-US" altLang="zh-CN" i="1" dirty="0">
                        <a:latin typeface="Cambria Math" panose="02040503050406030204" pitchFamily="18" charset="0"/>
                      </a:rPr>
                      <m:t>(</m:t>
                    </m:r>
                    <m:r>
                      <a:rPr lang="en-US" altLang="zh-CN" i="1" dirty="0">
                        <a:latin typeface="Cambria Math" panose="02040503050406030204" pitchFamily="18" charset="0"/>
                      </a:rPr>
                      <m:t>𝑛</m:t>
                    </m:r>
                    <m:r>
                      <a:rPr lang="en-US" altLang="zh-CN" i="1" dirty="0">
                        <a:latin typeface="Cambria Math" panose="02040503050406030204" pitchFamily="18" charset="0"/>
                      </a:rPr>
                      <m:t>)</m:t>
                    </m:r>
                  </m:oMath>
                </a14:m>
                <a:r>
                  <a:rPr lang="en-US" altLang="zh-CN" dirty="0"/>
                  <a:t> , where </a:t>
                </a:r>
                <a14:m>
                  <m:oMath xmlns:m="http://schemas.openxmlformats.org/officeDocument/2006/math">
                    <m:r>
                      <a:rPr lang="en-US" altLang="zh-CN" i="1" dirty="0">
                        <a:latin typeface="Cambria Math" panose="02040503050406030204" pitchFamily="18" charset="0"/>
                      </a:rPr>
                      <m:t>𝑛</m:t>
                    </m:r>
                  </m:oMath>
                </a14:m>
                <a:r>
                  <a:rPr lang="en-US" altLang="zh-CN" dirty="0"/>
                  <a:t> ranges over 1-400</a:t>
                </a:r>
              </a:p>
              <a:p>
                <a:r>
                  <a:rPr lang="en-US" altLang="zh-CN" dirty="0"/>
                  <a:t>2. Take the Discrete Fourier Transform of the frame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a:latin typeface="Cambria Math" panose="02040503050406030204" pitchFamily="18" charset="0"/>
                          </a:rPr>
                          <m:t>𝑠</m:t>
                        </m:r>
                      </m:e>
                      <m:sub>
                        <m:r>
                          <a:rPr lang="en-US" altLang="zh-CN" b="0" i="1" dirty="0" smtClean="0">
                            <a:latin typeface="Cambria Math" panose="02040503050406030204" pitchFamily="18" charset="0"/>
                          </a:rPr>
                          <m:t>𝑖</m:t>
                        </m:r>
                      </m:sub>
                    </m:sSub>
                    <m:r>
                      <a:rPr lang="en-US" altLang="zh-CN" i="1" dirty="0">
                        <a:latin typeface="Cambria Math" panose="02040503050406030204" pitchFamily="18" charset="0"/>
                      </a:rPr>
                      <m:t>(</m:t>
                    </m:r>
                    <m:r>
                      <a:rPr lang="en-US" altLang="zh-CN" i="1" dirty="0">
                        <a:latin typeface="Cambria Math" panose="02040503050406030204" pitchFamily="18" charset="0"/>
                      </a:rPr>
                      <m:t>𝑛</m:t>
                    </m:r>
                    <m:r>
                      <a:rPr lang="en-US" altLang="zh-CN" i="1" dirty="0">
                        <a:latin typeface="Cambria Math" panose="02040503050406030204" pitchFamily="18" charset="0"/>
                      </a:rPr>
                      <m:t>)</m:t>
                    </m:r>
                  </m:oMath>
                </a14:m>
                <a:endParaRPr lang="en-US" altLang="zh-CN" dirty="0"/>
              </a:p>
              <a:p>
                <a:pPr lvl="1"/>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𝑖</m:t>
                        </m:r>
                      </m:sub>
                    </m:sSub>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𝑘</m:t>
                        </m:r>
                      </m:e>
                    </m:d>
                    <m:r>
                      <a:rPr lang="en-US" altLang="zh-CN" b="0" i="1" smtClean="0">
                        <a:latin typeface="Cambria Math" panose="02040503050406030204" pitchFamily="18" charset="0"/>
                      </a:rPr>
                      <m:t>=</m:t>
                    </m:r>
                    <m:r>
                      <m:rPr>
                        <m:nor/>
                      </m:rPr>
                      <a:rPr lang="en-US" altLang="zh-CN" b="0" i="0" smtClean="0">
                        <a:latin typeface="Cambria Math" panose="02040503050406030204" pitchFamily="18" charset="0"/>
                      </a:rPr>
                      <m:t>DFT</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𝑖</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𝑛</m:t>
                            </m:r>
                          </m:e>
                        </m:d>
                        <m:r>
                          <a:rPr lang="en-US" altLang="zh-CN" b="0" i="1" smtClean="0">
                            <a:latin typeface="Cambria Math" panose="02040503050406030204" pitchFamily="18" charset="0"/>
                          </a:rPr>
                          <m:t>h</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𝑛</m:t>
                            </m:r>
                          </m:e>
                        </m:d>
                      </m:e>
                    </m:d>
                    <m:r>
                      <a:rPr lang="en-US" altLang="zh-CN" b="0" i="1" smtClean="0">
                        <a:latin typeface="Cambria Math" panose="02040503050406030204" pitchFamily="18" charset="0"/>
                      </a:rPr>
                      <m:t>,1≤</m:t>
                    </m:r>
                    <m:r>
                      <a:rPr lang="en-US" altLang="zh-CN" b="0" i="1" smtClean="0">
                        <a:latin typeface="Cambria Math" panose="02040503050406030204" pitchFamily="18" charset="0"/>
                      </a:rPr>
                      <m:t>𝑘</m:t>
                    </m:r>
                    <m:r>
                      <a:rPr lang="en-US" altLang="zh-CN" b="0" i="1" smtClean="0">
                        <a:latin typeface="Cambria Math" panose="02040503050406030204" pitchFamily="18" charset="0"/>
                      </a:rPr>
                      <m:t>≤</m:t>
                    </m:r>
                    <m:r>
                      <a:rPr lang="en-US" altLang="zh-CN" b="0" i="1" smtClean="0">
                        <a:latin typeface="Cambria Math" panose="02040503050406030204" pitchFamily="18" charset="0"/>
                      </a:rPr>
                      <m:t>𝐾</m:t>
                    </m:r>
                  </m:oMath>
                </a14:m>
                <a:r>
                  <a:rPr lang="en-US" altLang="zh-CN" dirty="0"/>
                  <a:t>, </a:t>
                </a:r>
                <a14:m>
                  <m:oMath xmlns:m="http://schemas.openxmlformats.org/officeDocument/2006/math">
                    <m:r>
                      <a:rPr lang="en-US" altLang="zh-CN" i="1">
                        <a:latin typeface="Cambria Math" panose="02040503050406030204" pitchFamily="18" charset="0"/>
                      </a:rPr>
                      <m:t>h</m:t>
                    </m:r>
                    <m:r>
                      <a:rPr lang="en-US" altLang="zh-CN" i="1">
                        <a:latin typeface="Cambria Math" panose="02040503050406030204" pitchFamily="18" charset="0"/>
                      </a:rPr>
                      <m:t>(</m:t>
                    </m:r>
                    <m:r>
                      <a:rPr lang="en-US" altLang="zh-CN" i="1">
                        <a:latin typeface="Cambria Math" panose="02040503050406030204" pitchFamily="18" charset="0"/>
                      </a:rPr>
                      <m:t>𝑛</m:t>
                    </m:r>
                    <m:r>
                      <a:rPr lang="en-US" altLang="zh-CN" i="1">
                        <a:latin typeface="Cambria Math" panose="02040503050406030204" pitchFamily="18" charset="0"/>
                      </a:rPr>
                      <m:t>)</m:t>
                    </m:r>
                  </m:oMath>
                </a14:m>
                <a:r>
                  <a:rPr lang="en-US" altLang="zh-CN" dirty="0"/>
                  <a:t> is a hamming window with 400 length, </a:t>
                </a:r>
                <a14:m>
                  <m:oMath xmlns:m="http://schemas.openxmlformats.org/officeDocument/2006/math">
                    <m:r>
                      <a:rPr lang="en-US" altLang="zh-CN" i="1" dirty="0" smtClean="0">
                        <a:latin typeface="Cambria Math" panose="02040503050406030204" pitchFamily="18" charset="0"/>
                      </a:rPr>
                      <m:t>𝐾</m:t>
                    </m:r>
                  </m:oMath>
                </a14:m>
                <a:r>
                  <a:rPr lang="en-US" altLang="zh-CN" dirty="0"/>
                  <a:t> is the length of DFT (e.g. 512)</a:t>
                </a:r>
              </a:p>
              <a:p>
                <a:pPr lvl="1"/>
                <a:r>
                  <a:rPr lang="en-US" altLang="zh-CN" dirty="0"/>
                  <a:t>The power spectrum </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𝑃</m:t>
                        </m:r>
                      </m:e>
                      <m:sub>
                        <m:r>
                          <a:rPr lang="en-US" altLang="zh-CN" b="0" i="1" dirty="0" smtClean="0">
                            <a:latin typeface="Cambria Math" panose="02040503050406030204" pitchFamily="18" charset="0"/>
                          </a:rPr>
                          <m:t>𝑖</m:t>
                        </m:r>
                      </m:sub>
                    </m:sSub>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𝑘</m:t>
                        </m:r>
                      </m:e>
                    </m:d>
                    <m:r>
                      <a:rPr lang="en-US" altLang="zh-CN" b="0" i="1" dirty="0" smtClean="0">
                        <a:latin typeface="Cambria Math" panose="02040503050406030204" pitchFamily="18" charset="0"/>
                      </a:rPr>
                      <m:t>=</m:t>
                    </m:r>
                    <m:sSup>
                      <m:sSupPr>
                        <m:ctrlPr>
                          <a:rPr lang="en-US" altLang="zh-CN" b="0" i="1" dirty="0" smtClean="0">
                            <a:latin typeface="Cambria Math" panose="02040503050406030204" pitchFamily="18" charset="0"/>
                          </a:rPr>
                        </m:ctrlPr>
                      </m:sSupPr>
                      <m:e>
                        <m:d>
                          <m:dPr>
                            <m:begChr m:val="|"/>
                            <m:endChr m:val="|"/>
                            <m:ctrlPr>
                              <a:rPr lang="en-US" altLang="zh-CN" b="0" i="1" dirty="0" smtClean="0">
                                <a:latin typeface="Cambria Math" panose="02040503050406030204" pitchFamily="18" charset="0"/>
                              </a:rPr>
                            </m:ctrlPr>
                          </m:dPr>
                          <m:e>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𝑋</m:t>
                                </m:r>
                              </m:e>
                              <m:sub>
                                <m:r>
                                  <a:rPr lang="en-US" altLang="zh-CN" b="0" i="1" dirty="0" smtClean="0">
                                    <a:latin typeface="Cambria Math" panose="02040503050406030204" pitchFamily="18" charset="0"/>
                                  </a:rPr>
                                  <m:t>𝑖</m:t>
                                </m:r>
                              </m:sub>
                            </m:sSub>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𝑘</m:t>
                                </m:r>
                              </m:e>
                            </m:d>
                          </m:e>
                        </m:d>
                      </m:e>
                      <m:sup>
                        <m:r>
                          <a:rPr lang="en-US" altLang="zh-CN" b="0" i="1" dirty="0" smtClean="0">
                            <a:latin typeface="Cambria Math" panose="02040503050406030204" pitchFamily="18" charset="0"/>
                          </a:rPr>
                          <m:t>2</m:t>
                        </m:r>
                      </m:sup>
                    </m:sSup>
                  </m:oMath>
                </a14:m>
                <a:endParaRPr lang="en-US" altLang="zh-CN" dirty="0"/>
              </a:p>
              <a:p>
                <a:pPr lvl="1"/>
                <a:r>
                  <a:rPr lang="en-US" altLang="zh-CN" dirty="0"/>
                  <a:t>We would generally perform a 512 point FFT and keep only the first 257 </a:t>
                </a:r>
                <a:r>
                  <a:rPr lang="en-US" altLang="zh-CN" dirty="0" err="1"/>
                  <a:t>coefficents</a:t>
                </a:r>
                <a:endParaRPr lang="en-US" altLang="zh-CN" dirty="0"/>
              </a:p>
            </p:txBody>
          </p:sp>
        </mc:Choice>
        <mc:Fallback xmlns="">
          <p:sp>
            <p:nvSpPr>
              <p:cNvPr id="3" name="内容占位符 2">
                <a:extLst>
                  <a:ext uri="{FF2B5EF4-FFF2-40B4-BE49-F238E27FC236}">
                    <a16:creationId xmlns:a16="http://schemas.microsoft.com/office/drawing/2014/main" id="{8BA6EC0C-0ACA-4E2B-BBDD-BEDE8FFB9AE4}"/>
                  </a:ext>
                </a:extLst>
              </p:cNvPr>
              <p:cNvSpPr>
                <a:spLocks noGrp="1" noRot="1" noChangeAspect="1" noMove="1" noResize="1" noEditPoints="1" noAdjustHandles="1" noChangeArrowheads="1" noChangeShapeType="1" noTextEdit="1"/>
              </p:cNvSpPr>
              <p:nvPr>
                <p:ph idx="1"/>
              </p:nvPr>
            </p:nvSpPr>
            <p:spPr>
              <a:blipFill>
                <a:blip r:embed="rId3"/>
                <a:stretch>
                  <a:fillRect l="-912" t="-1568"/>
                </a:stretch>
              </a:blipFill>
            </p:spPr>
            <p:txBody>
              <a:bodyPr/>
              <a:lstStyle/>
              <a:p>
                <a:r>
                  <a:rPr lang="zh-CN" altLang="en-US">
                    <a:noFill/>
                  </a:rPr>
                  <a:t> </a:t>
                </a:r>
              </a:p>
            </p:txBody>
          </p:sp>
        </mc:Fallback>
      </mc:AlternateContent>
      <p:sp>
        <p:nvSpPr>
          <p:cNvPr id="4" name="页脚占位符 3">
            <a:extLst>
              <a:ext uri="{FF2B5EF4-FFF2-40B4-BE49-F238E27FC236}">
                <a16:creationId xmlns:a16="http://schemas.microsoft.com/office/drawing/2014/main" id="{F17927D6-534E-46AD-A4A7-3DA68927D386}"/>
              </a:ext>
            </a:extLst>
          </p:cNvPr>
          <p:cNvSpPr>
            <a:spLocks noGrp="1"/>
          </p:cNvSpPr>
          <p:nvPr>
            <p:ph type="ftr" sz="quarter" idx="11"/>
          </p:nvPr>
        </p:nvSpPr>
        <p:spPr/>
        <p:txBody>
          <a:bodyPr/>
          <a:lstStyle/>
          <a:p>
            <a:pPr>
              <a:defRPr/>
            </a:pPr>
            <a:r>
              <a:rPr lang="en-US" altLang="zh-TW"/>
              <a:t>Speech Recognition</a:t>
            </a:r>
          </a:p>
        </p:txBody>
      </p:sp>
      <p:sp>
        <p:nvSpPr>
          <p:cNvPr id="5" name="灯片编号占位符 4">
            <a:extLst>
              <a:ext uri="{FF2B5EF4-FFF2-40B4-BE49-F238E27FC236}">
                <a16:creationId xmlns:a16="http://schemas.microsoft.com/office/drawing/2014/main" id="{B713DA2A-70B0-4116-B1B8-436C6F0386D6}"/>
              </a:ext>
            </a:extLst>
          </p:cNvPr>
          <p:cNvSpPr>
            <a:spLocks noGrp="1"/>
          </p:cNvSpPr>
          <p:nvPr>
            <p:ph type="sldNum" sz="quarter" idx="12"/>
          </p:nvPr>
        </p:nvSpPr>
        <p:spPr/>
        <p:txBody>
          <a:bodyPr/>
          <a:lstStyle/>
          <a:p>
            <a:pPr>
              <a:defRPr/>
            </a:pPr>
            <a:fld id="{B9CD4CCB-73CB-499F-9483-72A1F6A46DBE}" type="slidenum">
              <a:rPr lang="zh-TW" altLang="en-US" smtClean="0"/>
              <a:pPr>
                <a:defRPr/>
              </a:pPr>
              <a:t>55</a:t>
            </a:fld>
            <a:endParaRPr lang="en-US" altLang="zh-TW" dirty="0"/>
          </a:p>
        </p:txBody>
      </p:sp>
    </p:spTree>
    <p:extLst>
      <p:ext uri="{BB962C8B-B14F-4D97-AF65-F5344CB8AC3E}">
        <p14:creationId xmlns:p14="http://schemas.microsoft.com/office/powerpoint/2010/main" val="17561518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E0C8A1-E6AD-4EEC-BE46-3BD30608A28A}"/>
              </a:ext>
            </a:extLst>
          </p:cNvPr>
          <p:cNvSpPr>
            <a:spLocks noGrp="1"/>
          </p:cNvSpPr>
          <p:nvPr>
            <p:ph type="title"/>
          </p:nvPr>
        </p:nvSpPr>
        <p:spPr/>
        <p:txBody>
          <a:bodyPr/>
          <a:lstStyle/>
          <a:p>
            <a:r>
              <a:rPr lang="en-US" altLang="zh-CN" dirty="0"/>
              <a:t>An example of MFCC computation</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BA6EC0C-0ACA-4E2B-BBDD-BEDE8FFB9AE4}"/>
                  </a:ext>
                </a:extLst>
              </p:cNvPr>
              <p:cNvSpPr>
                <a:spLocks noGrp="1"/>
              </p:cNvSpPr>
              <p:nvPr>
                <p:ph idx="1"/>
              </p:nvPr>
            </p:nvSpPr>
            <p:spPr/>
            <p:txBody>
              <a:bodyPr/>
              <a:lstStyle/>
              <a:p>
                <a:r>
                  <a:rPr lang="en-US" altLang="zh-CN" dirty="0"/>
                  <a:t>3. Compute the Mel-Filter Bank</a:t>
                </a:r>
              </a:p>
              <a:p>
                <a:pPr lvl="1"/>
                <a:r>
                  <a:rPr lang="en-US" altLang="zh-CN" dirty="0"/>
                  <a:t>This is a set of 20-40 (26 is standard) triangular filters that are applied to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𝑃</m:t>
                        </m:r>
                      </m:e>
                      <m:sub>
                        <m:r>
                          <a:rPr lang="en-US" altLang="zh-CN" i="1" dirty="0">
                            <a:latin typeface="Cambria Math" panose="02040503050406030204" pitchFamily="18" charset="0"/>
                          </a:rPr>
                          <m:t>𝑖</m:t>
                        </m:r>
                      </m:sub>
                    </m:sSub>
                    <m:d>
                      <m:dPr>
                        <m:ctrlPr>
                          <a:rPr lang="en-US" altLang="zh-CN" i="1" dirty="0">
                            <a:latin typeface="Cambria Math" panose="02040503050406030204" pitchFamily="18" charset="0"/>
                          </a:rPr>
                        </m:ctrlPr>
                      </m:dPr>
                      <m:e>
                        <m:r>
                          <a:rPr lang="en-US" altLang="zh-CN" i="1" dirty="0">
                            <a:latin typeface="Cambria Math" panose="02040503050406030204" pitchFamily="18" charset="0"/>
                          </a:rPr>
                          <m:t>𝑘</m:t>
                        </m:r>
                      </m:e>
                    </m:d>
                  </m:oMath>
                </a14:m>
                <a:r>
                  <a:rPr lang="en-US" altLang="zh-CN" dirty="0"/>
                  <a:t> </a:t>
                </a:r>
              </a:p>
              <a:p>
                <a:pPr lvl="1"/>
                <a:r>
                  <a:rPr lang="en-US" altLang="zh-CN" dirty="0"/>
                  <a:t>Multiply each </a:t>
                </a:r>
                <a:r>
                  <a:rPr lang="en-US" altLang="zh-CN" dirty="0" err="1"/>
                  <a:t>filterbank</a:t>
                </a:r>
                <a:r>
                  <a:rPr lang="en-US" altLang="zh-CN" dirty="0"/>
                  <a:t> with </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𝑃</m:t>
                        </m:r>
                      </m:e>
                      <m:sub>
                        <m:r>
                          <a:rPr lang="en-US" altLang="zh-CN" i="1" dirty="0">
                            <a:latin typeface="Cambria Math" panose="02040503050406030204" pitchFamily="18" charset="0"/>
                          </a:rPr>
                          <m:t>𝑖</m:t>
                        </m:r>
                      </m:sub>
                    </m:sSub>
                    <m:d>
                      <m:dPr>
                        <m:ctrlPr>
                          <a:rPr lang="en-US" altLang="zh-CN" i="1" dirty="0">
                            <a:latin typeface="Cambria Math" panose="02040503050406030204" pitchFamily="18" charset="0"/>
                          </a:rPr>
                        </m:ctrlPr>
                      </m:dPr>
                      <m:e>
                        <m:r>
                          <a:rPr lang="en-US" altLang="zh-CN" i="1" dirty="0">
                            <a:latin typeface="Cambria Math" panose="02040503050406030204" pitchFamily="18" charset="0"/>
                          </a:rPr>
                          <m:t>𝑘</m:t>
                        </m:r>
                      </m:e>
                    </m:d>
                  </m:oMath>
                </a14:m>
                <a:r>
                  <a:rPr lang="en-US" altLang="zh-CN" dirty="0"/>
                  <a:t> , then add up the </a:t>
                </a:r>
                <a:r>
                  <a:rPr lang="en-US" altLang="zh-CN" dirty="0" err="1"/>
                  <a:t>coefficents</a:t>
                </a:r>
                <a:endParaRPr lang="en-US" altLang="zh-CN" dirty="0"/>
              </a:p>
              <a:p>
                <a:pPr lvl="1"/>
                <a:r>
                  <a:rPr lang="en-US" altLang="zh-CN" dirty="0"/>
                  <a:t>26 numbers are left indicating of how much energy was in each </a:t>
                </a:r>
                <a:r>
                  <a:rPr lang="en-US" altLang="zh-CN" dirty="0" err="1"/>
                  <a:t>filterbank</a:t>
                </a:r>
                <a:r>
                  <a:rPr lang="en-US" altLang="zh-CN" dirty="0"/>
                  <a:t>.</a:t>
                </a:r>
              </a:p>
              <a:p>
                <a:r>
                  <a:rPr lang="en-US" altLang="zh-CN" dirty="0"/>
                  <a:t>4. Take the log of each of the 26 energies</a:t>
                </a:r>
              </a:p>
              <a:p>
                <a:r>
                  <a:rPr lang="en-US" altLang="zh-CN" dirty="0"/>
                  <a:t>5. Take the Discrete Cosine Transform (DCT) of the 26 log </a:t>
                </a:r>
                <a:r>
                  <a:rPr lang="en-US" altLang="zh-CN" dirty="0" err="1"/>
                  <a:t>filterbank</a:t>
                </a:r>
                <a:r>
                  <a:rPr lang="en-US" altLang="zh-CN" dirty="0"/>
                  <a:t> energies to give 26 cepstral </a:t>
                </a:r>
                <a:r>
                  <a:rPr lang="en-US" altLang="zh-CN" dirty="0" err="1"/>
                  <a:t>coefficents</a:t>
                </a:r>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𝒚</m:t>
                        </m:r>
                      </m:e>
                      <m:sub>
                        <m:r>
                          <a:rPr lang="en-US" altLang="zh-CN" b="0" i="1" smtClean="0">
                            <a:latin typeface="Cambria Math" panose="02040503050406030204" pitchFamily="18" charset="0"/>
                          </a:rPr>
                          <m:t>𝑡</m:t>
                        </m:r>
                      </m:sub>
                    </m:sSub>
                  </m:oMath>
                </a14:m>
                <a:r>
                  <a:rPr lang="en-US" altLang="zh-CN" dirty="0"/>
                  <a:t>. For ASR, only the lower 12 of the 26 coefficients are kept.</a:t>
                </a:r>
              </a:p>
              <a:p>
                <a:r>
                  <a:rPr lang="en-US" altLang="zh-CN" dirty="0"/>
                  <a:t>6. Compute energy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b="0" i="1" smtClean="0">
                            <a:latin typeface="Cambria Math" panose="02040503050406030204" pitchFamily="18" charset="0"/>
                          </a:rPr>
                          <m:t>𝑡</m:t>
                        </m:r>
                      </m:sub>
                    </m:sSub>
                  </m:oMath>
                </a14:m>
                <a:r>
                  <a:rPr lang="en-US" altLang="zh-CN" dirty="0"/>
                  <a:t> for </a:t>
                </a:r>
                <a14:m>
                  <m:oMath xmlns:m="http://schemas.openxmlformats.org/officeDocument/2006/math">
                    <m:sSub>
                      <m:sSubPr>
                        <m:ctrlPr>
                          <a:rPr lang="en-US" altLang="zh-CN" i="1">
                            <a:latin typeface="Cambria Math" panose="02040503050406030204" pitchFamily="18" charset="0"/>
                          </a:rPr>
                        </m:ctrlPr>
                      </m:sSubPr>
                      <m:e>
                        <m:r>
                          <a:rPr lang="en-US" altLang="zh-CN" b="1" i="1">
                            <a:latin typeface="Cambria Math" panose="02040503050406030204" pitchFamily="18" charset="0"/>
                          </a:rPr>
                          <m:t>𝒚</m:t>
                        </m:r>
                      </m:e>
                      <m:sub>
                        <m:r>
                          <a:rPr lang="en-US" altLang="zh-CN" i="1">
                            <a:latin typeface="Cambria Math" panose="02040503050406030204" pitchFamily="18" charset="0"/>
                          </a:rPr>
                          <m:t>𝑡</m:t>
                        </m:r>
                      </m:sub>
                    </m:sSub>
                  </m:oMath>
                </a14:m>
                <a:r>
                  <a:rPr lang="en-US" altLang="zh-CN" dirty="0"/>
                  <a:t>  </a:t>
                </a:r>
              </a:p>
              <a:p>
                <a:r>
                  <a:rPr lang="en-US" altLang="zh-CN" dirty="0"/>
                  <a:t>7. Compute </a:t>
                </a:r>
                <a14:m>
                  <m:oMath xmlns:m="http://schemas.openxmlformats.org/officeDocument/2006/math">
                    <m:r>
                      <m:rPr>
                        <m:sty m:val="p"/>
                      </m:rPr>
                      <a:rPr lang="en-US" altLang="zh-CN" b="0" i="0" smtClean="0">
                        <a:latin typeface="Cambria Math" panose="02040503050406030204" pitchFamily="18" charset="0"/>
                      </a:rPr>
                      <m:t>Δ</m:t>
                    </m:r>
                  </m:oMath>
                </a14:m>
                <a:r>
                  <a:rPr lang="zh-CN" altLang="en-US" dirty="0"/>
                  <a:t> </a:t>
                </a:r>
                <a:r>
                  <a:rPr lang="en-US" altLang="zh-CN" dirty="0"/>
                  <a:t>and </a:t>
                </a:r>
                <a14:m>
                  <m:oMath xmlns:m="http://schemas.openxmlformats.org/officeDocument/2006/math">
                    <m:r>
                      <m:rPr>
                        <m:sty m:val="p"/>
                      </m:rPr>
                      <a:rPr lang="en-US" altLang="zh-CN">
                        <a:latin typeface="Cambria Math" panose="02040503050406030204" pitchFamily="18" charset="0"/>
                      </a:rPr>
                      <m:t>ΔΔ</m:t>
                    </m:r>
                  </m:oMath>
                </a14:m>
                <a:r>
                  <a:rPr lang="zh-CN" altLang="en-US" dirty="0"/>
                  <a:t> </a:t>
                </a:r>
                <a:r>
                  <a:rPr lang="en-US" altLang="zh-CN" dirty="0"/>
                  <a:t>for </a:t>
                </a:r>
                <a14:m>
                  <m:oMath xmlns:m="http://schemas.openxmlformats.org/officeDocument/2006/math">
                    <m:sSub>
                      <m:sSubPr>
                        <m:ctrlPr>
                          <a:rPr lang="en-US" altLang="zh-CN" i="1">
                            <a:latin typeface="Cambria Math" panose="02040503050406030204" pitchFamily="18" charset="0"/>
                          </a:rPr>
                        </m:ctrlPr>
                      </m:sSubPr>
                      <m:e>
                        <m:r>
                          <a:rPr lang="en-US" altLang="zh-CN" b="1" i="1">
                            <a:latin typeface="Cambria Math" panose="02040503050406030204" pitchFamily="18" charset="0"/>
                          </a:rPr>
                          <m:t>𝒚</m:t>
                        </m:r>
                      </m:e>
                      <m:sub>
                        <m:r>
                          <a:rPr lang="en-US" altLang="zh-CN" i="1">
                            <a:latin typeface="Cambria Math" panose="02040503050406030204" pitchFamily="18" charset="0"/>
                          </a:rPr>
                          <m:t>𝑡</m:t>
                        </m:r>
                      </m:sub>
                    </m:sSub>
                  </m:oMath>
                </a14:m>
                <a:r>
                  <a:rPr lang="zh-CN" altLang="en-US" dirty="0"/>
                  <a:t> </a:t>
                </a:r>
                <a:r>
                  <a:rPr lang="en-US" altLang="zh-CN" dirty="0"/>
                  <a:t>and energies </a:t>
                </a:r>
                <a14:m>
                  <m:oMath xmlns:m="http://schemas.openxmlformats.org/officeDocument/2006/math">
                    <m:r>
                      <m:rPr>
                        <m:sty m:val="p"/>
                      </m:rPr>
                      <a:rPr lang="en-US" altLang="zh-CN">
                        <a:latin typeface="Cambria Math" panose="02040503050406030204" pitchFamily="18" charset="0"/>
                      </a:rPr>
                      <m:t>Δ</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b="0" i="1" smtClean="0">
                            <a:latin typeface="Cambria Math" panose="02040503050406030204" pitchFamily="18" charset="0"/>
                          </a:rPr>
                          <m:t>𝑡</m:t>
                        </m:r>
                      </m:sub>
                    </m:sSub>
                  </m:oMath>
                </a14:m>
                <a:r>
                  <a:rPr lang="en-US" altLang="zh-CN" i="1" dirty="0"/>
                  <a:t>, </a:t>
                </a:r>
                <a14:m>
                  <m:oMath xmlns:m="http://schemas.openxmlformats.org/officeDocument/2006/math">
                    <m:r>
                      <m:rPr>
                        <m:sty m:val="p"/>
                      </m:rPr>
                      <a:rPr lang="en-US" altLang="zh-CN">
                        <a:latin typeface="Cambria Math" panose="02040503050406030204" pitchFamily="18" charset="0"/>
                      </a:rPr>
                      <m:t>ΔΔ</m:t>
                    </m:r>
                    <m:sSub>
                      <m:sSubPr>
                        <m:ctrlPr>
                          <a:rPr lang="en-US" altLang="zh-CN" i="1">
                            <a:latin typeface="Cambria Math" panose="02040503050406030204" pitchFamily="18" charset="0"/>
                          </a:rPr>
                        </m:ctrlPr>
                      </m:sSubPr>
                      <m:e>
                        <m:r>
                          <a:rPr lang="en-US" altLang="zh-CN" i="1">
                            <a:latin typeface="Cambria Math" panose="02040503050406030204" pitchFamily="18" charset="0"/>
                          </a:rPr>
                          <m:t>𝑒</m:t>
                        </m:r>
                      </m:e>
                      <m:sub>
                        <m:r>
                          <a:rPr lang="en-US" altLang="zh-CN" i="1">
                            <a:latin typeface="Cambria Math" panose="02040503050406030204" pitchFamily="18" charset="0"/>
                          </a:rPr>
                          <m:t>𝑡</m:t>
                        </m:r>
                      </m:sub>
                    </m:sSub>
                  </m:oMath>
                </a14:m>
                <a:endParaRPr lang="zh-CN" altLang="en-US" i="1" dirty="0"/>
              </a:p>
            </p:txBody>
          </p:sp>
        </mc:Choice>
        <mc:Fallback xmlns="">
          <p:sp>
            <p:nvSpPr>
              <p:cNvPr id="3" name="内容占位符 2">
                <a:extLst>
                  <a:ext uri="{FF2B5EF4-FFF2-40B4-BE49-F238E27FC236}">
                    <a16:creationId xmlns:a16="http://schemas.microsoft.com/office/drawing/2014/main" id="{8BA6EC0C-0ACA-4E2B-BBDD-BEDE8FFB9AE4}"/>
                  </a:ext>
                </a:extLst>
              </p:cNvPr>
              <p:cNvSpPr>
                <a:spLocks noGrp="1" noRot="1" noChangeAspect="1" noMove="1" noResize="1" noEditPoints="1" noAdjustHandles="1" noChangeArrowheads="1" noChangeShapeType="1" noTextEdit="1"/>
              </p:cNvSpPr>
              <p:nvPr>
                <p:ph idx="1"/>
              </p:nvPr>
            </p:nvSpPr>
            <p:spPr>
              <a:blipFill>
                <a:blip r:embed="rId3"/>
                <a:stretch>
                  <a:fillRect l="-912" t="-1568"/>
                </a:stretch>
              </a:blipFill>
            </p:spPr>
            <p:txBody>
              <a:bodyPr/>
              <a:lstStyle/>
              <a:p>
                <a:r>
                  <a:rPr lang="zh-CN" altLang="en-US">
                    <a:noFill/>
                  </a:rPr>
                  <a:t> </a:t>
                </a:r>
              </a:p>
            </p:txBody>
          </p:sp>
        </mc:Fallback>
      </mc:AlternateContent>
      <p:sp>
        <p:nvSpPr>
          <p:cNvPr id="4" name="页脚占位符 3">
            <a:extLst>
              <a:ext uri="{FF2B5EF4-FFF2-40B4-BE49-F238E27FC236}">
                <a16:creationId xmlns:a16="http://schemas.microsoft.com/office/drawing/2014/main" id="{F17927D6-534E-46AD-A4A7-3DA68927D386}"/>
              </a:ext>
            </a:extLst>
          </p:cNvPr>
          <p:cNvSpPr>
            <a:spLocks noGrp="1"/>
          </p:cNvSpPr>
          <p:nvPr>
            <p:ph type="ftr" sz="quarter" idx="11"/>
          </p:nvPr>
        </p:nvSpPr>
        <p:spPr/>
        <p:txBody>
          <a:bodyPr/>
          <a:lstStyle/>
          <a:p>
            <a:pPr>
              <a:defRPr/>
            </a:pPr>
            <a:r>
              <a:rPr lang="en-US" altLang="zh-TW"/>
              <a:t>Speech Recognition</a:t>
            </a:r>
          </a:p>
        </p:txBody>
      </p:sp>
      <p:sp>
        <p:nvSpPr>
          <p:cNvPr id="5" name="灯片编号占位符 4">
            <a:extLst>
              <a:ext uri="{FF2B5EF4-FFF2-40B4-BE49-F238E27FC236}">
                <a16:creationId xmlns:a16="http://schemas.microsoft.com/office/drawing/2014/main" id="{B713DA2A-70B0-4116-B1B8-436C6F0386D6}"/>
              </a:ext>
            </a:extLst>
          </p:cNvPr>
          <p:cNvSpPr>
            <a:spLocks noGrp="1"/>
          </p:cNvSpPr>
          <p:nvPr>
            <p:ph type="sldNum" sz="quarter" idx="12"/>
          </p:nvPr>
        </p:nvSpPr>
        <p:spPr/>
        <p:txBody>
          <a:bodyPr/>
          <a:lstStyle/>
          <a:p>
            <a:pPr>
              <a:defRPr/>
            </a:pPr>
            <a:fld id="{B9CD4CCB-73CB-499F-9483-72A1F6A46DBE}" type="slidenum">
              <a:rPr lang="zh-TW" altLang="en-US" smtClean="0"/>
              <a:pPr>
                <a:defRPr/>
              </a:pPr>
              <a:t>56</a:t>
            </a:fld>
            <a:endParaRPr lang="en-US" altLang="zh-TW" dirty="0"/>
          </a:p>
        </p:txBody>
      </p:sp>
    </p:spTree>
    <p:extLst>
      <p:ext uri="{BB962C8B-B14F-4D97-AF65-F5344CB8AC3E}">
        <p14:creationId xmlns:p14="http://schemas.microsoft.com/office/powerpoint/2010/main" val="41014214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Acoustic features in state-of-the-art ASR systems</a:t>
            </a:r>
            <a:endParaRPr lang="zh-CN" altLang="en-US" dirty="0"/>
          </a:p>
        </p:txBody>
      </p:sp>
      <p:sp>
        <p:nvSpPr>
          <p:cNvPr id="3" name="内容占位符 2"/>
          <p:cNvSpPr>
            <a:spLocks noGrp="1"/>
          </p:cNvSpPr>
          <p:nvPr>
            <p:ph idx="1"/>
          </p:nvPr>
        </p:nvSpPr>
        <p:spPr/>
        <p:txBody>
          <a:bodyPr/>
          <a:lstStyle/>
          <a:p>
            <a:r>
              <a:rPr lang="en-US" altLang="zh-CN" dirty="0"/>
              <a:t>See Tables 1, 2, and 3 in</a:t>
            </a:r>
          </a:p>
          <a:p>
            <a:r>
              <a:rPr lang="en-US" altLang="zh-CN" dirty="0" err="1"/>
              <a:t>Jinyu</a:t>
            </a:r>
            <a:r>
              <a:rPr lang="en-US" altLang="zh-CN" dirty="0"/>
              <a:t> Li, Dong Yu, </a:t>
            </a:r>
            <a:r>
              <a:rPr lang="en-US" altLang="zh-CN" dirty="0" err="1"/>
              <a:t>Jui</a:t>
            </a:r>
            <a:r>
              <a:rPr lang="en-US" altLang="zh-CN" dirty="0"/>
              <a:t>-Ting Huang, and </a:t>
            </a:r>
            <a:r>
              <a:rPr lang="en-US" altLang="zh-CN" dirty="0" err="1"/>
              <a:t>Yifan</a:t>
            </a:r>
            <a:r>
              <a:rPr lang="en-US" altLang="zh-CN" dirty="0"/>
              <a:t> Gong, “Improving Wideband Speech Recognition Using Mixed-Bandwidth Training Data In CD-DNN-HMM”,</a:t>
            </a:r>
          </a:p>
          <a:p>
            <a:r>
              <a:rPr lang="en-US" altLang="zh-CN" dirty="0"/>
              <a:t>2012 IEEE Workshop in Spoken Language Technology (SLT2012).</a:t>
            </a:r>
          </a:p>
          <a:p>
            <a:r>
              <a:rPr lang="en-US" altLang="zh-CN" dirty="0"/>
              <a:t>https://doi.org/10.1109/SLT.2012.6424210</a:t>
            </a:r>
            <a:endParaRPr lang="zh-CN" altLang="en-US" dirty="0"/>
          </a:p>
        </p:txBody>
      </p:sp>
      <p:sp>
        <p:nvSpPr>
          <p:cNvPr id="5" name="页脚占位符 4"/>
          <p:cNvSpPr>
            <a:spLocks noGrp="1"/>
          </p:cNvSpPr>
          <p:nvPr>
            <p:ph type="ftr" sz="quarter" idx="11"/>
          </p:nvPr>
        </p:nvSpPr>
        <p:spPr/>
        <p:txBody>
          <a:bodyPr/>
          <a:lstStyle/>
          <a:p>
            <a:pPr>
              <a:defRPr/>
            </a:pPr>
            <a:r>
              <a:rPr lang="en-US" altLang="zh-TW"/>
              <a:t>Speech Recognition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57</a:t>
            </a:fld>
            <a:endParaRPr lang="en-US" altLang="zh-TW"/>
          </a:p>
        </p:txBody>
      </p:sp>
    </p:spTree>
    <p:extLst>
      <p:ext uri="{BB962C8B-B14F-4D97-AF65-F5344CB8AC3E}">
        <p14:creationId xmlns:p14="http://schemas.microsoft.com/office/powerpoint/2010/main" val="36903979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5" name="页脚占位符 4"/>
          <p:cNvSpPr>
            <a:spLocks noGrp="1"/>
          </p:cNvSpPr>
          <p:nvPr>
            <p:ph type="ftr" sz="quarter" idx="11"/>
          </p:nvPr>
        </p:nvSpPr>
        <p:spPr/>
        <p:txBody>
          <a:bodyPr/>
          <a:lstStyle/>
          <a:p>
            <a:pPr>
              <a:defRPr/>
            </a:pPr>
            <a:r>
              <a:rPr lang="en-US" altLang="zh-TW"/>
              <a:t>Speech Recognition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58</a:t>
            </a:fld>
            <a:endParaRPr lang="en-US" altLang="zh-TW"/>
          </a:p>
        </p:txBody>
      </p:sp>
      <p:pic>
        <p:nvPicPr>
          <p:cNvPr id="7" name="图片 6"/>
          <p:cNvPicPr>
            <a:picLocks noChangeAspect="1"/>
          </p:cNvPicPr>
          <p:nvPr/>
        </p:nvPicPr>
        <p:blipFill>
          <a:blip r:embed="rId2"/>
          <a:stretch>
            <a:fillRect/>
          </a:stretch>
        </p:blipFill>
        <p:spPr>
          <a:xfrm>
            <a:off x="1359056" y="955399"/>
            <a:ext cx="9567763" cy="4996221"/>
          </a:xfrm>
          <a:prstGeom prst="rect">
            <a:avLst/>
          </a:prstGeom>
        </p:spPr>
      </p:pic>
    </p:spTree>
    <p:extLst>
      <p:ext uri="{BB962C8B-B14F-4D97-AF65-F5344CB8AC3E}">
        <p14:creationId xmlns:p14="http://schemas.microsoft.com/office/powerpoint/2010/main" val="27036021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5" name="页脚占位符 4"/>
          <p:cNvSpPr>
            <a:spLocks noGrp="1"/>
          </p:cNvSpPr>
          <p:nvPr>
            <p:ph type="ftr" sz="quarter" idx="11"/>
          </p:nvPr>
        </p:nvSpPr>
        <p:spPr/>
        <p:txBody>
          <a:bodyPr/>
          <a:lstStyle/>
          <a:p>
            <a:pPr>
              <a:defRPr/>
            </a:pPr>
            <a:r>
              <a:rPr lang="en-US" altLang="zh-TW"/>
              <a:t>Speech Recognition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59</a:t>
            </a:fld>
            <a:endParaRPr lang="en-US" altLang="zh-TW"/>
          </a:p>
        </p:txBody>
      </p:sp>
      <p:pic>
        <p:nvPicPr>
          <p:cNvPr id="8" name="图片 7"/>
          <p:cNvPicPr>
            <a:picLocks noChangeAspect="1"/>
          </p:cNvPicPr>
          <p:nvPr/>
        </p:nvPicPr>
        <p:blipFill>
          <a:blip r:embed="rId2"/>
          <a:stretch>
            <a:fillRect/>
          </a:stretch>
        </p:blipFill>
        <p:spPr>
          <a:xfrm>
            <a:off x="1214942" y="1787163"/>
            <a:ext cx="10262955" cy="3583889"/>
          </a:xfrm>
          <a:prstGeom prst="rect">
            <a:avLst/>
          </a:prstGeom>
        </p:spPr>
      </p:pic>
    </p:spTree>
    <p:extLst>
      <p:ext uri="{BB962C8B-B14F-4D97-AF65-F5344CB8AC3E}">
        <p14:creationId xmlns:p14="http://schemas.microsoft.com/office/powerpoint/2010/main" val="3144089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A/D conversion</a:t>
            </a:r>
            <a:endParaRPr lang="zh-CN" altLang="en-US" dirty="0"/>
          </a:p>
        </p:txBody>
      </p:sp>
      <p:sp>
        <p:nvSpPr>
          <p:cNvPr id="3" name="内容占位符 2"/>
          <p:cNvSpPr>
            <a:spLocks noGrp="1"/>
          </p:cNvSpPr>
          <p:nvPr>
            <p:ph idx="1"/>
          </p:nvPr>
        </p:nvSpPr>
        <p:spPr/>
        <p:txBody>
          <a:bodyPr/>
          <a:lstStyle/>
          <a:p>
            <a:r>
              <a:rPr lang="en-US" altLang="zh-CN" dirty="0"/>
              <a:t>Convert analogue signals in digital form</a:t>
            </a:r>
            <a:endParaRPr lang="zh-CN" altLang="en-US" dirty="0"/>
          </a:p>
        </p:txBody>
      </p:sp>
      <p:sp>
        <p:nvSpPr>
          <p:cNvPr id="5" name="灯片编号占位符 4"/>
          <p:cNvSpPr>
            <a:spLocks noGrp="1"/>
          </p:cNvSpPr>
          <p:nvPr>
            <p:ph type="sldNum" sz="quarter" idx="12"/>
          </p:nvPr>
        </p:nvSpPr>
        <p:spPr/>
        <p:txBody>
          <a:bodyPr/>
          <a:lstStyle/>
          <a:p>
            <a:pPr>
              <a:defRPr/>
            </a:pPr>
            <a:fld id="{B9CD4CCB-73CB-499F-9483-72A1F6A46DBE}" type="slidenum">
              <a:rPr lang="zh-TW" altLang="en-US" smtClean="0"/>
              <a:pPr>
                <a:defRPr/>
              </a:pPr>
              <a:t>6</a:t>
            </a:fld>
            <a:endParaRPr lang="en-US" altLang="zh-TW" dirty="0"/>
          </a:p>
        </p:txBody>
      </p:sp>
      <p:pic>
        <p:nvPicPr>
          <p:cNvPr id="6" name="图片 5"/>
          <p:cNvPicPr>
            <a:picLocks noChangeAspect="1"/>
          </p:cNvPicPr>
          <p:nvPr/>
        </p:nvPicPr>
        <p:blipFill>
          <a:blip r:embed="rId2"/>
          <a:stretch>
            <a:fillRect/>
          </a:stretch>
        </p:blipFill>
        <p:spPr>
          <a:xfrm>
            <a:off x="203392" y="1870789"/>
            <a:ext cx="4157035" cy="1773354"/>
          </a:xfrm>
          <a:prstGeom prst="rect">
            <a:avLst/>
          </a:prstGeom>
        </p:spPr>
      </p:pic>
      <p:sp>
        <p:nvSpPr>
          <p:cNvPr id="9" name="矩形 8"/>
          <p:cNvSpPr/>
          <p:nvPr/>
        </p:nvSpPr>
        <p:spPr>
          <a:xfrm>
            <a:off x="2165687" y="1481392"/>
            <a:ext cx="1713802" cy="461665"/>
          </a:xfrm>
          <a:prstGeom prst="rect">
            <a:avLst/>
          </a:prstGeom>
        </p:spPr>
        <p:txBody>
          <a:bodyPr wrap="none">
            <a:spAutoFit/>
          </a:bodyPr>
          <a:lstStyle/>
          <a:p>
            <a:r>
              <a:rPr lang="en-US" altLang="zh-CN" sz="2400" dirty="0"/>
              <a:t>Microphone</a:t>
            </a:r>
            <a:endParaRPr lang="zh-CN" altLang="en-US" sz="2400" dirty="0"/>
          </a:p>
        </p:txBody>
      </p:sp>
      <p:cxnSp>
        <p:nvCxnSpPr>
          <p:cNvPr id="11" name="直接箭头连接符 10"/>
          <p:cNvCxnSpPr/>
          <p:nvPr/>
        </p:nvCxnSpPr>
        <p:spPr>
          <a:xfrm flipH="1">
            <a:off x="2305853" y="2003210"/>
            <a:ext cx="328552" cy="5788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1541" y="3726189"/>
            <a:ext cx="2144146" cy="830997"/>
          </a:xfrm>
          <a:prstGeom prst="rect">
            <a:avLst/>
          </a:prstGeom>
        </p:spPr>
        <p:txBody>
          <a:bodyPr wrap="square">
            <a:spAutoFit/>
          </a:bodyPr>
          <a:lstStyle/>
          <a:p>
            <a:pPr algn="ctr"/>
            <a:r>
              <a:rPr lang="en-US" altLang="zh-CN" sz="2400" dirty="0"/>
              <a:t>Sound pressure wave</a:t>
            </a:r>
            <a:endParaRPr lang="zh-CN" altLang="en-US" sz="2400" dirty="0"/>
          </a:p>
        </p:txBody>
      </p:sp>
      <p:sp>
        <p:nvSpPr>
          <p:cNvPr id="16" name="矩形 15"/>
          <p:cNvSpPr/>
          <p:nvPr/>
        </p:nvSpPr>
        <p:spPr>
          <a:xfrm>
            <a:off x="6130834" y="4467726"/>
            <a:ext cx="3373960" cy="707886"/>
          </a:xfrm>
          <a:prstGeom prst="rect">
            <a:avLst/>
          </a:prstGeom>
          <a:ln>
            <a:solidFill>
              <a:schemeClr val="tx1"/>
            </a:solidFill>
          </a:ln>
        </p:spPr>
        <p:txBody>
          <a:bodyPr wrap="square">
            <a:spAutoFit/>
          </a:bodyPr>
          <a:lstStyle/>
          <a:p>
            <a:r>
              <a:rPr lang="en-US" altLang="zh-CN" sz="2000" dirty="0"/>
              <a:t>Conversion from impulse train to discrete−time sequence</a:t>
            </a:r>
            <a:endParaRPr lang="zh-CN" altLang="en-US" sz="2000" dirty="0"/>
          </a:p>
        </p:txBody>
      </p:sp>
      <p:sp>
        <p:nvSpPr>
          <p:cNvPr id="17" name="圆角矩形 16"/>
          <p:cNvSpPr/>
          <p:nvPr/>
        </p:nvSpPr>
        <p:spPr>
          <a:xfrm>
            <a:off x="4395537" y="3256547"/>
            <a:ext cx="5309937" cy="2422358"/>
          </a:xfrm>
          <a:prstGeom prst="round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8" name="文本框 17"/>
              <p:cNvSpPr txBox="1"/>
              <p:nvPr/>
            </p:nvSpPr>
            <p:spPr>
              <a:xfrm>
                <a:off x="4780976" y="4513892"/>
                <a:ext cx="625171"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4000" i="1" smtClean="0">
                          <a:latin typeface="Cambria Math" panose="02040503050406030204" pitchFamily="18" charset="0"/>
                        </a:rPr>
                        <m:t>⊗</m:t>
                      </m:r>
                    </m:oMath>
                  </m:oMathPara>
                </a14:m>
                <a:endParaRPr lang="zh-CN" altLang="en-US" sz="32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4780976" y="4513892"/>
                <a:ext cx="625171" cy="615553"/>
              </a:xfrm>
              <a:prstGeom prst="rect">
                <a:avLst/>
              </a:prstGeom>
              <a:blipFill>
                <a:blip r:embed="rId3"/>
                <a:stretch>
                  <a:fillRect/>
                </a:stretch>
              </a:blipFill>
            </p:spPr>
            <p:txBody>
              <a:bodyPr/>
              <a:lstStyle/>
              <a:p>
                <a:r>
                  <a:rPr lang="zh-CN" altLang="en-US">
                    <a:noFill/>
                  </a:rPr>
                  <a:t> </a:t>
                </a:r>
              </a:p>
            </p:txBody>
          </p:sp>
        </mc:Fallback>
      </mc:AlternateContent>
      <p:cxnSp>
        <p:nvCxnSpPr>
          <p:cNvPr id="20" name="直接箭头连接符 19"/>
          <p:cNvCxnSpPr/>
          <p:nvPr/>
        </p:nvCxnSpPr>
        <p:spPr>
          <a:xfrm>
            <a:off x="5374063" y="4821669"/>
            <a:ext cx="72468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4050826" y="4821668"/>
            <a:ext cx="72468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H="1">
            <a:off x="5083044" y="3802707"/>
            <a:ext cx="10517" cy="7585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文本框 24"/>
              <p:cNvSpPr txBox="1"/>
              <p:nvPr/>
            </p:nvSpPr>
            <p:spPr>
              <a:xfrm>
                <a:off x="2861566" y="4513892"/>
                <a:ext cx="115717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200" b="0" i="1" smtClean="0">
                              <a:latin typeface="Cambria Math" panose="02040503050406030204" pitchFamily="18" charset="0"/>
                            </a:rPr>
                          </m:ctrlPr>
                        </m:sSubPr>
                        <m:e>
                          <m:r>
                            <a:rPr lang="en-US" altLang="zh-CN" sz="3200" b="0" i="1" smtClean="0">
                              <a:latin typeface="Cambria Math" panose="02040503050406030204" pitchFamily="18" charset="0"/>
                            </a:rPr>
                            <m:t>𝑥</m:t>
                          </m:r>
                        </m:e>
                        <m:sub>
                          <m:r>
                            <a:rPr lang="en-US" altLang="zh-CN" sz="3200" b="0" i="1" smtClean="0">
                              <a:latin typeface="Cambria Math" panose="02040503050406030204" pitchFamily="18" charset="0"/>
                            </a:rPr>
                            <m:t>𝑐</m:t>
                          </m:r>
                        </m:sub>
                      </m:sSub>
                      <m:r>
                        <a:rPr lang="en-US" altLang="zh-CN" sz="3200" b="0" i="1" smtClean="0">
                          <a:latin typeface="Cambria Math" panose="02040503050406030204" pitchFamily="18" charset="0"/>
                        </a:rPr>
                        <m:t>(</m:t>
                      </m:r>
                      <m:sSub>
                        <m:sSubPr>
                          <m:ctrlPr>
                            <a:rPr lang="en-US" altLang="zh-CN" sz="3200" b="0" i="1" smtClean="0">
                              <a:latin typeface="Cambria Math" panose="02040503050406030204" pitchFamily="18" charset="0"/>
                            </a:rPr>
                          </m:ctrlPr>
                        </m:sSubPr>
                        <m:e>
                          <m:r>
                            <a:rPr lang="en-US" altLang="zh-CN" sz="3200" b="0" i="1" smtClean="0">
                              <a:latin typeface="Cambria Math" panose="02040503050406030204" pitchFamily="18" charset="0"/>
                            </a:rPr>
                            <m:t>𝑡</m:t>
                          </m:r>
                        </m:e>
                        <m:sub>
                          <m:r>
                            <a:rPr lang="en-US" altLang="zh-CN" sz="3200" b="0" i="1" smtClean="0">
                              <a:latin typeface="Cambria Math" panose="02040503050406030204" pitchFamily="18" charset="0"/>
                            </a:rPr>
                            <m:t>𝑐</m:t>
                          </m:r>
                        </m:sub>
                      </m:sSub>
                      <m:r>
                        <a:rPr lang="en-US" altLang="zh-CN" sz="3200" b="0" i="1" smtClean="0">
                          <a:latin typeface="Cambria Math" panose="02040503050406030204" pitchFamily="18" charset="0"/>
                        </a:rPr>
                        <m:t>)</m:t>
                      </m:r>
                    </m:oMath>
                  </m:oMathPara>
                </a14:m>
                <a:endParaRPr lang="zh-CN" altLang="en-US" sz="3200" dirty="0"/>
              </a:p>
            </p:txBody>
          </p:sp>
        </mc:Choice>
        <mc:Fallback xmlns="">
          <p:sp>
            <p:nvSpPr>
              <p:cNvPr id="25" name="文本框 24"/>
              <p:cNvSpPr txBox="1">
                <a:spLocks noRot="1" noChangeAspect="1" noMove="1" noResize="1" noEditPoints="1" noAdjustHandles="1" noChangeArrowheads="1" noChangeShapeType="1" noTextEdit="1"/>
              </p:cNvSpPr>
              <p:nvPr/>
            </p:nvSpPr>
            <p:spPr>
              <a:xfrm>
                <a:off x="2861566" y="4513892"/>
                <a:ext cx="1157176" cy="492443"/>
              </a:xfrm>
              <a:prstGeom prst="rect">
                <a:avLst/>
              </a:prstGeom>
              <a:blipFill>
                <a:blip r:embed="rId4"/>
                <a:stretch>
                  <a:fillRect/>
                </a:stretch>
              </a:blipFill>
            </p:spPr>
            <p:txBody>
              <a:bodyPr/>
              <a:lstStyle/>
              <a:p>
                <a:r>
                  <a:rPr lang="zh-CN" altLang="en-US">
                    <a:noFill/>
                  </a:rPr>
                  <a:t> </a:t>
                </a:r>
              </a:p>
            </p:txBody>
          </p:sp>
        </mc:Fallback>
      </mc:AlternateContent>
      <p:cxnSp>
        <p:nvCxnSpPr>
          <p:cNvPr id="26" name="直接箭头连接符 25"/>
          <p:cNvCxnSpPr/>
          <p:nvPr/>
        </p:nvCxnSpPr>
        <p:spPr>
          <a:xfrm>
            <a:off x="3358264" y="3017010"/>
            <a:ext cx="1" cy="13446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文本框 27"/>
              <p:cNvSpPr txBox="1"/>
              <p:nvPr/>
            </p:nvSpPr>
            <p:spPr>
              <a:xfrm>
                <a:off x="4640212" y="3342110"/>
                <a:ext cx="1004442" cy="4641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𝑠</m:t>
                          </m:r>
                        </m:e>
                        <m:sub>
                          <m:r>
                            <a:rPr lang="en-US" altLang="zh-CN" sz="2800" b="0" i="1" smtClean="0">
                              <a:latin typeface="Cambria Math" panose="02040503050406030204" pitchFamily="18" charset="0"/>
                            </a:rPr>
                            <m:t>𝑝</m:t>
                          </m:r>
                        </m:sub>
                      </m:sSub>
                      <m:r>
                        <a:rPr lang="en-US" altLang="zh-CN" sz="2800" b="0" i="1" smtClean="0">
                          <a:latin typeface="Cambria Math" panose="02040503050406030204" pitchFamily="18" charset="0"/>
                        </a:rPr>
                        <m:t>(</m:t>
                      </m:r>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𝑡</m:t>
                          </m:r>
                        </m:e>
                        <m:sub>
                          <m:r>
                            <a:rPr lang="en-US" altLang="zh-CN" sz="2800" b="0" i="1" smtClean="0">
                              <a:latin typeface="Cambria Math" panose="02040503050406030204" pitchFamily="18" charset="0"/>
                            </a:rPr>
                            <m:t>𝑐</m:t>
                          </m:r>
                        </m:sub>
                      </m:sSub>
                      <m:r>
                        <a:rPr lang="en-US" altLang="zh-CN" sz="2800" b="0" i="1" smtClean="0">
                          <a:latin typeface="Cambria Math" panose="02040503050406030204" pitchFamily="18" charset="0"/>
                        </a:rPr>
                        <m:t>)</m:t>
                      </m:r>
                    </m:oMath>
                  </m:oMathPara>
                </a14:m>
                <a:endParaRPr lang="zh-CN" altLang="en-US" sz="2800" dirty="0"/>
              </a:p>
            </p:txBody>
          </p:sp>
        </mc:Choice>
        <mc:Fallback xmlns="">
          <p:sp>
            <p:nvSpPr>
              <p:cNvPr id="28" name="文本框 27"/>
              <p:cNvSpPr txBox="1">
                <a:spLocks noRot="1" noChangeAspect="1" noMove="1" noResize="1" noEditPoints="1" noAdjustHandles="1" noChangeArrowheads="1" noChangeShapeType="1" noTextEdit="1"/>
              </p:cNvSpPr>
              <p:nvPr/>
            </p:nvSpPr>
            <p:spPr>
              <a:xfrm>
                <a:off x="4640212" y="3342110"/>
                <a:ext cx="1004442" cy="464101"/>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p:cNvSpPr txBox="1"/>
              <p:nvPr/>
            </p:nvSpPr>
            <p:spPr>
              <a:xfrm>
                <a:off x="5212998" y="4964594"/>
                <a:ext cx="86331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𝑠</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𝑡</m:t>
                          </m:r>
                        </m:e>
                        <m:sub>
                          <m:r>
                            <a:rPr lang="en-US" altLang="zh-CN" sz="2400" b="0" i="1" smtClean="0">
                              <a:latin typeface="Cambria Math" panose="02040503050406030204" pitchFamily="18" charset="0"/>
                            </a:rPr>
                            <m:t>𝑐</m:t>
                          </m:r>
                        </m:sub>
                      </m:sSub>
                      <m:r>
                        <a:rPr lang="en-US" altLang="zh-CN" sz="2400" b="0" i="1" smtClean="0">
                          <a:latin typeface="Cambria Math" panose="02040503050406030204" pitchFamily="18" charset="0"/>
                        </a:rPr>
                        <m:t>)</m:t>
                      </m:r>
                    </m:oMath>
                  </m:oMathPara>
                </a14:m>
                <a:endParaRPr lang="zh-CN" altLang="en-US" sz="2400" dirty="0"/>
              </a:p>
            </p:txBody>
          </p:sp>
        </mc:Choice>
        <mc:Fallback xmlns="">
          <p:sp>
            <p:nvSpPr>
              <p:cNvPr id="29" name="文本框 28"/>
              <p:cNvSpPr txBox="1">
                <a:spLocks noRot="1" noChangeAspect="1" noMove="1" noResize="1" noEditPoints="1" noAdjustHandles="1" noChangeArrowheads="1" noChangeShapeType="1" noTextEdit="1"/>
              </p:cNvSpPr>
              <p:nvPr/>
            </p:nvSpPr>
            <p:spPr>
              <a:xfrm>
                <a:off x="5212998" y="4964594"/>
                <a:ext cx="863313" cy="369332"/>
              </a:xfrm>
              <a:prstGeom prst="rect">
                <a:avLst/>
              </a:prstGeom>
              <a:blipFill>
                <a:blip r:embed="rId6"/>
                <a:stretch>
                  <a:fillRect l="-4225" r="-12676" b="-34426"/>
                </a:stretch>
              </a:blipFill>
            </p:spPr>
            <p:txBody>
              <a:bodyPr/>
              <a:lstStyle/>
              <a:p>
                <a:r>
                  <a:rPr lang="zh-CN" altLang="en-US">
                    <a:noFill/>
                  </a:rPr>
                  <a:t> </a:t>
                </a:r>
              </a:p>
            </p:txBody>
          </p:sp>
        </mc:Fallback>
      </mc:AlternateContent>
      <p:cxnSp>
        <p:nvCxnSpPr>
          <p:cNvPr id="30" name="直接箭头连接符 29"/>
          <p:cNvCxnSpPr/>
          <p:nvPr/>
        </p:nvCxnSpPr>
        <p:spPr>
          <a:xfrm>
            <a:off x="9530623" y="4783594"/>
            <a:ext cx="72468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文本框 30"/>
              <p:cNvSpPr txBox="1"/>
              <p:nvPr/>
            </p:nvSpPr>
            <p:spPr>
              <a:xfrm>
                <a:off x="10267025" y="4505543"/>
                <a:ext cx="985141"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3200" b="0" i="1" smtClean="0">
                          <a:latin typeface="Cambria Math" panose="02040503050406030204" pitchFamily="18" charset="0"/>
                        </a:rPr>
                        <m:t>𝑥</m:t>
                      </m:r>
                      <m:r>
                        <a:rPr lang="en-US" altLang="zh-CN" sz="3200" b="0" i="1" smtClean="0">
                          <a:latin typeface="Cambria Math" panose="02040503050406030204" pitchFamily="18" charset="0"/>
                        </a:rPr>
                        <m:t>[</m:t>
                      </m:r>
                      <m:sSub>
                        <m:sSubPr>
                          <m:ctrlPr>
                            <a:rPr lang="en-US" altLang="zh-CN" sz="3200" b="0" i="1" smtClean="0">
                              <a:latin typeface="Cambria Math" panose="02040503050406030204" pitchFamily="18" charset="0"/>
                            </a:rPr>
                          </m:ctrlPr>
                        </m:sSubPr>
                        <m:e>
                          <m:r>
                            <a:rPr lang="en-US" altLang="zh-CN" sz="3200" b="0" i="1" smtClean="0">
                              <a:latin typeface="Cambria Math" panose="02040503050406030204" pitchFamily="18" charset="0"/>
                            </a:rPr>
                            <m:t>𝑡</m:t>
                          </m:r>
                        </m:e>
                        <m:sub>
                          <m:r>
                            <a:rPr lang="en-US" altLang="zh-CN" sz="3200" b="0" i="1" smtClean="0">
                              <a:latin typeface="Cambria Math" panose="02040503050406030204" pitchFamily="18" charset="0"/>
                            </a:rPr>
                            <m:t>𝑑</m:t>
                          </m:r>
                        </m:sub>
                      </m:sSub>
                      <m:r>
                        <a:rPr lang="en-US" altLang="zh-CN" sz="3200" b="0" i="1" smtClean="0">
                          <a:latin typeface="Cambria Math" panose="02040503050406030204" pitchFamily="18" charset="0"/>
                        </a:rPr>
                        <m:t>]</m:t>
                      </m:r>
                    </m:oMath>
                  </m:oMathPara>
                </a14:m>
                <a:endParaRPr lang="zh-CN" altLang="en-US" sz="3200" dirty="0"/>
              </a:p>
            </p:txBody>
          </p:sp>
        </mc:Choice>
        <mc:Fallback xmlns="">
          <p:sp>
            <p:nvSpPr>
              <p:cNvPr id="31" name="文本框 30"/>
              <p:cNvSpPr txBox="1">
                <a:spLocks noRot="1" noChangeAspect="1" noMove="1" noResize="1" noEditPoints="1" noAdjustHandles="1" noChangeArrowheads="1" noChangeShapeType="1" noTextEdit="1"/>
              </p:cNvSpPr>
              <p:nvPr/>
            </p:nvSpPr>
            <p:spPr>
              <a:xfrm>
                <a:off x="10267025" y="4505543"/>
                <a:ext cx="985141" cy="492443"/>
              </a:xfrm>
              <a:prstGeom prst="rect">
                <a:avLst/>
              </a:prstGeom>
              <a:blipFill>
                <a:blip r:embed="rId7"/>
                <a:stretch>
                  <a:fillRect/>
                </a:stretch>
              </a:blipFill>
            </p:spPr>
            <p:txBody>
              <a:bodyPr/>
              <a:lstStyle/>
              <a:p>
                <a:r>
                  <a:rPr lang="zh-CN" altLang="en-US">
                    <a:noFill/>
                  </a:rPr>
                  <a:t> </a:t>
                </a:r>
              </a:p>
            </p:txBody>
          </p:sp>
        </mc:Fallback>
      </mc:AlternateContent>
      <p:cxnSp>
        <p:nvCxnSpPr>
          <p:cNvPr id="33" name="直接连接符 32"/>
          <p:cNvCxnSpPr/>
          <p:nvPr/>
        </p:nvCxnSpPr>
        <p:spPr>
          <a:xfrm>
            <a:off x="2260894" y="6472513"/>
            <a:ext cx="2194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矩形 34"/>
              <p:cNvSpPr/>
              <p:nvPr/>
            </p:nvSpPr>
            <p:spPr>
              <a:xfrm>
                <a:off x="4419228" y="6070394"/>
                <a:ext cx="50462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𝑡</m:t>
                          </m:r>
                        </m:e>
                        <m:sub>
                          <m:r>
                            <a:rPr lang="en-US" altLang="zh-CN" sz="2400" i="1">
                              <a:latin typeface="Cambria Math" panose="02040503050406030204" pitchFamily="18" charset="0"/>
                            </a:rPr>
                            <m:t>𝑐</m:t>
                          </m:r>
                        </m:sub>
                      </m:sSub>
                    </m:oMath>
                  </m:oMathPara>
                </a14:m>
                <a:endParaRPr lang="zh-CN" altLang="en-US" sz="2400" dirty="0"/>
              </a:p>
            </p:txBody>
          </p:sp>
        </mc:Choice>
        <mc:Fallback xmlns="">
          <p:sp>
            <p:nvSpPr>
              <p:cNvPr id="35" name="矩形 34"/>
              <p:cNvSpPr>
                <a:spLocks noRot="1" noChangeAspect="1" noMove="1" noResize="1" noEditPoints="1" noAdjustHandles="1" noChangeArrowheads="1" noChangeShapeType="1" noTextEdit="1"/>
              </p:cNvSpPr>
              <p:nvPr/>
            </p:nvSpPr>
            <p:spPr>
              <a:xfrm>
                <a:off x="4419228" y="6070394"/>
                <a:ext cx="504625" cy="461665"/>
              </a:xfrm>
              <a:prstGeom prst="rect">
                <a:avLst/>
              </a:prstGeom>
              <a:blipFill>
                <a:blip r:embed="rId8"/>
                <a:stretch>
                  <a:fillRect/>
                </a:stretch>
              </a:blipFill>
            </p:spPr>
            <p:txBody>
              <a:bodyPr/>
              <a:lstStyle/>
              <a:p>
                <a:r>
                  <a:rPr lang="zh-CN" altLang="en-US">
                    <a:noFill/>
                  </a:rPr>
                  <a:t> </a:t>
                </a:r>
              </a:p>
            </p:txBody>
          </p:sp>
        </mc:Fallback>
      </mc:AlternateContent>
      <p:sp>
        <p:nvSpPr>
          <p:cNvPr id="37" name="任意多边形 36"/>
          <p:cNvSpPr/>
          <p:nvPr/>
        </p:nvSpPr>
        <p:spPr>
          <a:xfrm>
            <a:off x="2342147" y="5688763"/>
            <a:ext cx="1957137" cy="519531"/>
          </a:xfrm>
          <a:custGeom>
            <a:avLst/>
            <a:gdLst>
              <a:gd name="connsiteX0" fmla="*/ 0 w 1957137"/>
              <a:gd name="connsiteY0" fmla="*/ 519531 h 519531"/>
              <a:gd name="connsiteX1" fmla="*/ 401053 w 1957137"/>
              <a:gd name="connsiteY1" fmla="*/ 198689 h 519531"/>
              <a:gd name="connsiteX2" fmla="*/ 914400 w 1957137"/>
              <a:gd name="connsiteY2" fmla="*/ 471405 h 519531"/>
              <a:gd name="connsiteX3" fmla="*/ 1395664 w 1957137"/>
              <a:gd name="connsiteY3" fmla="*/ 6184 h 519531"/>
              <a:gd name="connsiteX4" fmla="*/ 1957137 w 1957137"/>
              <a:gd name="connsiteY4" fmla="*/ 246815 h 51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7137" h="519531">
                <a:moveTo>
                  <a:pt x="0" y="519531"/>
                </a:moveTo>
                <a:cubicBezTo>
                  <a:pt x="124326" y="363120"/>
                  <a:pt x="248653" y="206710"/>
                  <a:pt x="401053" y="198689"/>
                </a:cubicBezTo>
                <a:cubicBezTo>
                  <a:pt x="553453" y="190668"/>
                  <a:pt x="748632" y="503489"/>
                  <a:pt x="914400" y="471405"/>
                </a:cubicBezTo>
                <a:cubicBezTo>
                  <a:pt x="1080168" y="439321"/>
                  <a:pt x="1221875" y="43616"/>
                  <a:pt x="1395664" y="6184"/>
                </a:cubicBezTo>
                <a:cubicBezTo>
                  <a:pt x="1569454" y="-31248"/>
                  <a:pt x="1763295" y="107783"/>
                  <a:pt x="1957137" y="246815"/>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p:nvPr/>
        </p:nvCxnSpPr>
        <p:spPr>
          <a:xfrm>
            <a:off x="4900904" y="6426106"/>
            <a:ext cx="2194740"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矩形 40"/>
              <p:cNvSpPr/>
              <p:nvPr/>
            </p:nvSpPr>
            <p:spPr>
              <a:xfrm>
                <a:off x="7066411" y="6028807"/>
                <a:ext cx="50462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𝑡</m:t>
                          </m:r>
                        </m:e>
                        <m:sub>
                          <m:r>
                            <a:rPr lang="en-US" altLang="zh-CN" sz="2400" i="1">
                              <a:latin typeface="Cambria Math" panose="02040503050406030204" pitchFamily="18" charset="0"/>
                            </a:rPr>
                            <m:t>𝑐</m:t>
                          </m:r>
                        </m:sub>
                      </m:sSub>
                    </m:oMath>
                  </m:oMathPara>
                </a14:m>
                <a:endParaRPr lang="zh-CN" altLang="en-US" sz="2400" dirty="0"/>
              </a:p>
            </p:txBody>
          </p:sp>
        </mc:Choice>
        <mc:Fallback xmlns="">
          <p:sp>
            <p:nvSpPr>
              <p:cNvPr id="41" name="矩形 40"/>
              <p:cNvSpPr>
                <a:spLocks noRot="1" noChangeAspect="1" noMove="1" noResize="1" noEditPoints="1" noAdjustHandles="1" noChangeArrowheads="1" noChangeShapeType="1" noTextEdit="1"/>
              </p:cNvSpPr>
              <p:nvPr/>
            </p:nvSpPr>
            <p:spPr>
              <a:xfrm>
                <a:off x="7066411" y="6028807"/>
                <a:ext cx="504625" cy="461665"/>
              </a:xfrm>
              <a:prstGeom prst="rect">
                <a:avLst/>
              </a:prstGeom>
              <a:blipFill>
                <a:blip r:embed="rId9"/>
                <a:stretch>
                  <a:fillRect/>
                </a:stretch>
              </a:blipFill>
            </p:spPr>
            <p:txBody>
              <a:bodyPr/>
              <a:lstStyle/>
              <a:p>
                <a:r>
                  <a:rPr lang="zh-CN" altLang="en-US">
                    <a:noFill/>
                  </a:rPr>
                  <a:t> </a:t>
                </a:r>
              </a:p>
            </p:txBody>
          </p:sp>
        </mc:Fallback>
      </mc:AlternateContent>
      <p:sp>
        <p:nvSpPr>
          <p:cNvPr id="42" name="任意多边形 41"/>
          <p:cNvSpPr/>
          <p:nvPr/>
        </p:nvSpPr>
        <p:spPr>
          <a:xfrm>
            <a:off x="4982157" y="5642356"/>
            <a:ext cx="1957137" cy="519531"/>
          </a:xfrm>
          <a:custGeom>
            <a:avLst/>
            <a:gdLst>
              <a:gd name="connsiteX0" fmla="*/ 0 w 1957137"/>
              <a:gd name="connsiteY0" fmla="*/ 519531 h 519531"/>
              <a:gd name="connsiteX1" fmla="*/ 401053 w 1957137"/>
              <a:gd name="connsiteY1" fmla="*/ 198689 h 519531"/>
              <a:gd name="connsiteX2" fmla="*/ 914400 w 1957137"/>
              <a:gd name="connsiteY2" fmla="*/ 471405 h 519531"/>
              <a:gd name="connsiteX3" fmla="*/ 1395664 w 1957137"/>
              <a:gd name="connsiteY3" fmla="*/ 6184 h 519531"/>
              <a:gd name="connsiteX4" fmla="*/ 1957137 w 1957137"/>
              <a:gd name="connsiteY4" fmla="*/ 246815 h 51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7137" h="519531">
                <a:moveTo>
                  <a:pt x="0" y="519531"/>
                </a:moveTo>
                <a:cubicBezTo>
                  <a:pt x="124326" y="363120"/>
                  <a:pt x="248653" y="206710"/>
                  <a:pt x="401053" y="198689"/>
                </a:cubicBezTo>
                <a:cubicBezTo>
                  <a:pt x="553453" y="190668"/>
                  <a:pt x="748632" y="503489"/>
                  <a:pt x="914400" y="471405"/>
                </a:cubicBezTo>
                <a:cubicBezTo>
                  <a:pt x="1080168" y="439321"/>
                  <a:pt x="1221875" y="43616"/>
                  <a:pt x="1395664" y="6184"/>
                </a:cubicBezTo>
                <a:cubicBezTo>
                  <a:pt x="1569454" y="-31248"/>
                  <a:pt x="1763295" y="107783"/>
                  <a:pt x="1957137" y="246815"/>
                </a:cubicBezTo>
              </a:path>
            </a:pathLst>
          </a:cu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4" name="直接箭头连接符 43"/>
          <p:cNvCxnSpPr/>
          <p:nvPr/>
        </p:nvCxnSpPr>
        <p:spPr>
          <a:xfrm flipV="1">
            <a:off x="5116746" y="6012180"/>
            <a:ext cx="0" cy="413927"/>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flipV="1">
            <a:off x="5307246" y="5882640"/>
            <a:ext cx="0" cy="532618"/>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flipV="1">
            <a:off x="5490126" y="5882640"/>
            <a:ext cx="0" cy="532618"/>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flipV="1">
            <a:off x="5671240" y="6012180"/>
            <a:ext cx="0" cy="413927"/>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flipV="1">
            <a:off x="5855886" y="6094264"/>
            <a:ext cx="0" cy="331842"/>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flipV="1">
            <a:off x="6046386" y="5996940"/>
            <a:ext cx="0" cy="413927"/>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flipV="1">
            <a:off x="6229266" y="5783580"/>
            <a:ext cx="0" cy="627288"/>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flipV="1">
            <a:off x="6419766" y="5642356"/>
            <a:ext cx="0" cy="772902"/>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p:nvPr/>
        </p:nvCxnSpPr>
        <p:spPr>
          <a:xfrm flipV="1">
            <a:off x="6610266" y="5678905"/>
            <a:ext cx="0" cy="747203"/>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p:nvPr/>
        </p:nvCxnSpPr>
        <p:spPr>
          <a:xfrm flipV="1">
            <a:off x="6816006" y="5783580"/>
            <a:ext cx="0" cy="627288"/>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p:nvPr/>
        </p:nvCxnSpPr>
        <p:spPr>
          <a:xfrm flipH="1">
            <a:off x="3015916" y="5129445"/>
            <a:ext cx="342348" cy="753195"/>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9" name="直接箭头连接符 68"/>
          <p:cNvCxnSpPr>
            <a:stCxn id="29" idx="2"/>
          </p:cNvCxnSpPr>
          <p:nvPr/>
        </p:nvCxnSpPr>
        <p:spPr>
          <a:xfrm>
            <a:off x="5644655" y="5333926"/>
            <a:ext cx="26585" cy="548714"/>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8450942" y="6426106"/>
            <a:ext cx="21947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矩形 73"/>
              <p:cNvSpPr/>
              <p:nvPr/>
            </p:nvSpPr>
            <p:spPr>
              <a:xfrm>
                <a:off x="10618018" y="6079809"/>
                <a:ext cx="50462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𝑡</m:t>
                          </m:r>
                        </m:e>
                        <m:sub>
                          <m:r>
                            <a:rPr lang="en-US" altLang="zh-CN" sz="2400" i="1">
                              <a:latin typeface="Cambria Math" panose="02040503050406030204" pitchFamily="18" charset="0"/>
                            </a:rPr>
                            <m:t>𝑐</m:t>
                          </m:r>
                        </m:sub>
                      </m:sSub>
                    </m:oMath>
                  </m:oMathPara>
                </a14:m>
                <a:endParaRPr lang="zh-CN" altLang="en-US" sz="2400" dirty="0"/>
              </a:p>
            </p:txBody>
          </p:sp>
        </mc:Choice>
        <mc:Fallback xmlns="">
          <p:sp>
            <p:nvSpPr>
              <p:cNvPr id="74" name="矩形 73"/>
              <p:cNvSpPr>
                <a:spLocks noRot="1" noChangeAspect="1" noMove="1" noResize="1" noEditPoints="1" noAdjustHandles="1" noChangeArrowheads="1" noChangeShapeType="1" noTextEdit="1"/>
              </p:cNvSpPr>
              <p:nvPr/>
            </p:nvSpPr>
            <p:spPr>
              <a:xfrm>
                <a:off x="10618018" y="6079809"/>
                <a:ext cx="504625" cy="461665"/>
              </a:xfrm>
              <a:prstGeom prst="rect">
                <a:avLst/>
              </a:prstGeom>
              <a:blipFill>
                <a:blip r:embed="rId10"/>
                <a:stretch>
                  <a:fillRect/>
                </a:stretch>
              </a:blipFill>
            </p:spPr>
            <p:txBody>
              <a:bodyPr/>
              <a:lstStyle/>
              <a:p>
                <a:r>
                  <a:rPr lang="zh-CN" altLang="en-US">
                    <a:noFill/>
                  </a:rPr>
                  <a:t> </a:t>
                </a:r>
              </a:p>
            </p:txBody>
          </p:sp>
        </mc:Fallback>
      </mc:AlternateContent>
      <p:sp>
        <p:nvSpPr>
          <p:cNvPr id="75" name="任意多边形 74"/>
          <p:cNvSpPr/>
          <p:nvPr/>
        </p:nvSpPr>
        <p:spPr>
          <a:xfrm>
            <a:off x="8532195" y="5642356"/>
            <a:ext cx="1957137" cy="519531"/>
          </a:xfrm>
          <a:custGeom>
            <a:avLst/>
            <a:gdLst>
              <a:gd name="connsiteX0" fmla="*/ 0 w 1957137"/>
              <a:gd name="connsiteY0" fmla="*/ 519531 h 519531"/>
              <a:gd name="connsiteX1" fmla="*/ 401053 w 1957137"/>
              <a:gd name="connsiteY1" fmla="*/ 198689 h 519531"/>
              <a:gd name="connsiteX2" fmla="*/ 914400 w 1957137"/>
              <a:gd name="connsiteY2" fmla="*/ 471405 h 519531"/>
              <a:gd name="connsiteX3" fmla="*/ 1395664 w 1957137"/>
              <a:gd name="connsiteY3" fmla="*/ 6184 h 519531"/>
              <a:gd name="connsiteX4" fmla="*/ 1957137 w 1957137"/>
              <a:gd name="connsiteY4" fmla="*/ 246815 h 51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7137" h="519531">
                <a:moveTo>
                  <a:pt x="0" y="519531"/>
                </a:moveTo>
                <a:cubicBezTo>
                  <a:pt x="124326" y="363120"/>
                  <a:pt x="248653" y="206710"/>
                  <a:pt x="401053" y="198689"/>
                </a:cubicBezTo>
                <a:cubicBezTo>
                  <a:pt x="553453" y="190668"/>
                  <a:pt x="748632" y="503489"/>
                  <a:pt x="914400" y="471405"/>
                </a:cubicBezTo>
                <a:cubicBezTo>
                  <a:pt x="1080168" y="439321"/>
                  <a:pt x="1221875" y="43616"/>
                  <a:pt x="1395664" y="6184"/>
                </a:cubicBezTo>
                <a:cubicBezTo>
                  <a:pt x="1569454" y="-31248"/>
                  <a:pt x="1763295" y="107783"/>
                  <a:pt x="1957137" y="246815"/>
                </a:cubicBezTo>
              </a:path>
            </a:pathLst>
          </a:cu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6" name="直接箭头连接符 75"/>
          <p:cNvCxnSpPr/>
          <p:nvPr/>
        </p:nvCxnSpPr>
        <p:spPr>
          <a:xfrm flipV="1">
            <a:off x="8666784" y="6012180"/>
            <a:ext cx="0" cy="413927"/>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直接箭头连接符 76"/>
          <p:cNvCxnSpPr/>
          <p:nvPr/>
        </p:nvCxnSpPr>
        <p:spPr>
          <a:xfrm flipV="1">
            <a:off x="8857284" y="5882640"/>
            <a:ext cx="0" cy="532618"/>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直接箭头连接符 77"/>
          <p:cNvCxnSpPr/>
          <p:nvPr/>
        </p:nvCxnSpPr>
        <p:spPr>
          <a:xfrm flipV="1">
            <a:off x="9040164" y="5882640"/>
            <a:ext cx="0" cy="532618"/>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p:nvPr/>
        </p:nvCxnSpPr>
        <p:spPr>
          <a:xfrm flipV="1">
            <a:off x="9221278" y="6012180"/>
            <a:ext cx="0" cy="413927"/>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直接箭头连接符 79"/>
          <p:cNvCxnSpPr/>
          <p:nvPr/>
        </p:nvCxnSpPr>
        <p:spPr>
          <a:xfrm flipV="1">
            <a:off x="9405924" y="6094264"/>
            <a:ext cx="0" cy="331842"/>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直接箭头连接符 80"/>
          <p:cNvCxnSpPr/>
          <p:nvPr/>
        </p:nvCxnSpPr>
        <p:spPr>
          <a:xfrm flipV="1">
            <a:off x="9596424" y="5996940"/>
            <a:ext cx="0" cy="413927"/>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直接箭头连接符 81"/>
          <p:cNvCxnSpPr/>
          <p:nvPr/>
        </p:nvCxnSpPr>
        <p:spPr>
          <a:xfrm flipV="1">
            <a:off x="9779304" y="5783580"/>
            <a:ext cx="0" cy="627288"/>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直接箭头连接符 82"/>
          <p:cNvCxnSpPr/>
          <p:nvPr/>
        </p:nvCxnSpPr>
        <p:spPr>
          <a:xfrm flipV="1">
            <a:off x="9969804" y="5642356"/>
            <a:ext cx="0" cy="772902"/>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直接箭头连接符 83"/>
          <p:cNvCxnSpPr/>
          <p:nvPr/>
        </p:nvCxnSpPr>
        <p:spPr>
          <a:xfrm flipV="1">
            <a:off x="10160304" y="5678905"/>
            <a:ext cx="0" cy="747203"/>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直接箭头连接符 84"/>
          <p:cNvCxnSpPr/>
          <p:nvPr/>
        </p:nvCxnSpPr>
        <p:spPr>
          <a:xfrm flipV="1">
            <a:off x="10366044" y="5783580"/>
            <a:ext cx="0" cy="627288"/>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7" name="椭圆 86"/>
          <p:cNvSpPr/>
          <p:nvPr/>
        </p:nvSpPr>
        <p:spPr>
          <a:xfrm>
            <a:off x="8641895" y="5990589"/>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8831875" y="5840865"/>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p:nvSpPr>
        <p:spPr>
          <a:xfrm>
            <a:off x="9016226" y="5848932"/>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a:off x="9193294" y="5983088"/>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9383297" y="6093309"/>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9567479" y="5974079"/>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9754655" y="5753101"/>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9942229" y="5630238"/>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a:off x="10127647" y="5655002"/>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10343184" y="5770247"/>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8" name="直接箭头连接符 97"/>
          <p:cNvCxnSpPr/>
          <p:nvPr/>
        </p:nvCxnSpPr>
        <p:spPr>
          <a:xfrm flipV="1">
            <a:off x="5904147" y="3437006"/>
            <a:ext cx="0" cy="33184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直接箭头连接符 98"/>
          <p:cNvCxnSpPr/>
          <p:nvPr/>
        </p:nvCxnSpPr>
        <p:spPr>
          <a:xfrm flipV="1">
            <a:off x="6094647" y="3437006"/>
            <a:ext cx="0" cy="33623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p:nvPr/>
        </p:nvCxnSpPr>
        <p:spPr>
          <a:xfrm flipV="1">
            <a:off x="6277527" y="3437006"/>
            <a:ext cx="0" cy="33623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接箭头连接符 100"/>
          <p:cNvCxnSpPr/>
          <p:nvPr/>
        </p:nvCxnSpPr>
        <p:spPr>
          <a:xfrm flipV="1">
            <a:off x="6458641" y="3437006"/>
            <a:ext cx="0" cy="33184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接箭头连接符 101"/>
          <p:cNvCxnSpPr/>
          <p:nvPr/>
        </p:nvCxnSpPr>
        <p:spPr>
          <a:xfrm flipV="1">
            <a:off x="6643287" y="3437006"/>
            <a:ext cx="0" cy="331842"/>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p:nvPr/>
        </p:nvCxnSpPr>
        <p:spPr>
          <a:xfrm flipV="1">
            <a:off x="6833787" y="3436620"/>
            <a:ext cx="0" cy="33223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直接箭头连接符 103"/>
          <p:cNvCxnSpPr/>
          <p:nvPr/>
        </p:nvCxnSpPr>
        <p:spPr>
          <a:xfrm flipV="1">
            <a:off x="7016667" y="3436620"/>
            <a:ext cx="0" cy="33223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直接箭头连接符 104"/>
          <p:cNvCxnSpPr/>
          <p:nvPr/>
        </p:nvCxnSpPr>
        <p:spPr>
          <a:xfrm flipV="1">
            <a:off x="7207167" y="3436620"/>
            <a:ext cx="0" cy="32900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直接箭头连接符 105"/>
          <p:cNvCxnSpPr/>
          <p:nvPr/>
        </p:nvCxnSpPr>
        <p:spPr>
          <a:xfrm flipV="1">
            <a:off x="7397667" y="3436620"/>
            <a:ext cx="0" cy="332232"/>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直接箭头连接符 106"/>
          <p:cNvCxnSpPr/>
          <p:nvPr/>
        </p:nvCxnSpPr>
        <p:spPr>
          <a:xfrm flipV="1">
            <a:off x="7603407" y="3429000"/>
            <a:ext cx="0" cy="33985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5671240" y="3781454"/>
            <a:ext cx="2194740"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p:nvPr/>
        </p:nvCxnSpPr>
        <p:spPr>
          <a:xfrm>
            <a:off x="7277100" y="393954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a:off x="7223760" y="3939540"/>
            <a:ext cx="173907" cy="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8" name="直接连接符 177"/>
          <p:cNvCxnSpPr/>
          <p:nvPr/>
        </p:nvCxnSpPr>
        <p:spPr>
          <a:xfrm>
            <a:off x="7603407" y="3939540"/>
            <a:ext cx="173907" cy="0"/>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flipH="1" flipV="1">
            <a:off x="7397667" y="3784686"/>
            <a:ext cx="3175" cy="2959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直接连接符 180"/>
          <p:cNvCxnSpPr/>
          <p:nvPr/>
        </p:nvCxnSpPr>
        <p:spPr>
          <a:xfrm flipH="1" flipV="1">
            <a:off x="7604955" y="3784686"/>
            <a:ext cx="3175" cy="29591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2" name="矩形 181"/>
              <p:cNvSpPr/>
              <p:nvPr/>
            </p:nvSpPr>
            <p:spPr>
              <a:xfrm>
                <a:off x="7801240" y="3726189"/>
                <a:ext cx="51764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𝑇</m:t>
                          </m:r>
                        </m:e>
                        <m:sub>
                          <m:r>
                            <m:rPr>
                              <m:sty m:val="p"/>
                            </m:rPr>
                            <a:rPr lang="en-US" altLang="zh-CN" sz="2400" i="1" smtClean="0">
                              <a:latin typeface="Cambria Math" panose="02040503050406030204" pitchFamily="18" charset="0"/>
                            </a:rPr>
                            <m:t>s</m:t>
                          </m:r>
                        </m:sub>
                      </m:sSub>
                    </m:oMath>
                  </m:oMathPara>
                </a14:m>
                <a:endParaRPr lang="zh-CN" altLang="en-US" sz="2400" dirty="0"/>
              </a:p>
            </p:txBody>
          </p:sp>
        </mc:Choice>
        <mc:Fallback xmlns="">
          <p:sp>
            <p:nvSpPr>
              <p:cNvPr id="182" name="矩形 181"/>
              <p:cNvSpPr>
                <a:spLocks noRot="1" noChangeAspect="1" noMove="1" noResize="1" noEditPoints="1" noAdjustHandles="1" noChangeArrowheads="1" noChangeShapeType="1" noTextEdit="1"/>
              </p:cNvSpPr>
              <p:nvPr/>
            </p:nvSpPr>
            <p:spPr>
              <a:xfrm>
                <a:off x="7801240" y="3726189"/>
                <a:ext cx="517642" cy="461665"/>
              </a:xfrm>
              <a:prstGeom prst="rect">
                <a:avLst/>
              </a:prstGeom>
              <a:blipFill>
                <a:blip r:embed="rId11"/>
                <a:stretch>
                  <a:fillRect/>
                </a:stretch>
              </a:blipFill>
            </p:spPr>
            <p:txBody>
              <a:bodyPr/>
              <a:lstStyle/>
              <a:p>
                <a:r>
                  <a:rPr lang="zh-CN" altLang="en-US">
                    <a:noFill/>
                  </a:rPr>
                  <a:t> </a:t>
                </a:r>
              </a:p>
            </p:txBody>
          </p:sp>
        </mc:Fallback>
      </mc:AlternateContent>
      <p:cxnSp>
        <p:nvCxnSpPr>
          <p:cNvPr id="183" name="直接连接符 182"/>
          <p:cNvCxnSpPr/>
          <p:nvPr/>
        </p:nvCxnSpPr>
        <p:spPr>
          <a:xfrm>
            <a:off x="10048162" y="6601358"/>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a:off x="9994822" y="6601358"/>
            <a:ext cx="173907" cy="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nvCxnSpPr>
        <p:spPr>
          <a:xfrm>
            <a:off x="10374469" y="6601358"/>
            <a:ext cx="173907" cy="0"/>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6" name="直接连接符 185"/>
          <p:cNvCxnSpPr/>
          <p:nvPr/>
        </p:nvCxnSpPr>
        <p:spPr>
          <a:xfrm flipH="1" flipV="1">
            <a:off x="10168729" y="6446504"/>
            <a:ext cx="3175" cy="2959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flipH="1" flipV="1">
            <a:off x="10376017" y="6446504"/>
            <a:ext cx="3175" cy="29591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8" name="矩形 187"/>
              <p:cNvSpPr/>
              <p:nvPr/>
            </p:nvSpPr>
            <p:spPr>
              <a:xfrm>
                <a:off x="10572302" y="6388007"/>
                <a:ext cx="51764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𝑇</m:t>
                          </m:r>
                        </m:e>
                        <m:sub>
                          <m:r>
                            <m:rPr>
                              <m:sty m:val="p"/>
                            </m:rPr>
                            <a:rPr lang="en-US" altLang="zh-CN" sz="2400" i="1" smtClean="0">
                              <a:latin typeface="Cambria Math" panose="02040503050406030204" pitchFamily="18" charset="0"/>
                            </a:rPr>
                            <m:t>s</m:t>
                          </m:r>
                        </m:sub>
                      </m:sSub>
                    </m:oMath>
                  </m:oMathPara>
                </a14:m>
                <a:endParaRPr lang="zh-CN" altLang="en-US" sz="2400" dirty="0"/>
              </a:p>
            </p:txBody>
          </p:sp>
        </mc:Choice>
        <mc:Fallback xmlns="">
          <p:sp>
            <p:nvSpPr>
              <p:cNvPr id="188" name="矩形 187"/>
              <p:cNvSpPr>
                <a:spLocks noRot="1" noChangeAspect="1" noMove="1" noResize="1" noEditPoints="1" noAdjustHandles="1" noChangeArrowheads="1" noChangeShapeType="1" noTextEdit="1"/>
              </p:cNvSpPr>
              <p:nvPr/>
            </p:nvSpPr>
            <p:spPr>
              <a:xfrm>
                <a:off x="10572302" y="6388007"/>
                <a:ext cx="517642" cy="461665"/>
              </a:xfrm>
              <a:prstGeom prst="rect">
                <a:avLst/>
              </a:prstGeom>
              <a:blipFill>
                <a:blip r:embed="rId12"/>
                <a:stretch>
                  <a:fillRect/>
                </a:stretch>
              </a:blipFill>
            </p:spPr>
            <p:txBody>
              <a:bodyPr/>
              <a:lstStyle/>
              <a:p>
                <a:r>
                  <a:rPr lang="zh-CN" altLang="en-US">
                    <a:noFill/>
                  </a:rPr>
                  <a:t> </a:t>
                </a:r>
              </a:p>
            </p:txBody>
          </p:sp>
        </mc:Fallback>
      </mc:AlternateContent>
      <p:grpSp>
        <p:nvGrpSpPr>
          <p:cNvPr id="195" name="组合 194"/>
          <p:cNvGrpSpPr/>
          <p:nvPr/>
        </p:nvGrpSpPr>
        <p:grpSpPr>
          <a:xfrm rot="5400000">
            <a:off x="7553605" y="3413214"/>
            <a:ext cx="339559" cy="380492"/>
            <a:chOff x="8647977" y="2280394"/>
            <a:chExt cx="339559" cy="380492"/>
          </a:xfrm>
        </p:grpSpPr>
        <p:cxnSp>
          <p:nvCxnSpPr>
            <p:cNvPr id="189" name="直接连接符 188"/>
            <p:cNvCxnSpPr/>
            <p:nvPr/>
          </p:nvCxnSpPr>
          <p:spPr>
            <a:xfrm rot="16200000">
              <a:off x="8817757" y="2265469"/>
              <a:ext cx="0" cy="339559"/>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2" name="直接连接符 191"/>
            <p:cNvCxnSpPr/>
            <p:nvPr/>
          </p:nvCxnSpPr>
          <p:spPr>
            <a:xfrm rot="16200000">
              <a:off x="8457732" y="2470640"/>
              <a:ext cx="380492" cy="0"/>
            </a:xfrm>
            <a:prstGeom prst="line">
              <a:avLst/>
            </a:prstGeom>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00" name="矩形 199"/>
              <p:cNvSpPr/>
              <p:nvPr/>
            </p:nvSpPr>
            <p:spPr>
              <a:xfrm>
                <a:off x="7724491" y="3385753"/>
                <a:ext cx="38504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000" i="1" smtClean="0">
                          <a:latin typeface="Cambria Math" panose="02040503050406030204" pitchFamily="18" charset="0"/>
                        </a:rPr>
                        <m:t>1</m:t>
                      </m:r>
                    </m:oMath>
                  </m:oMathPara>
                </a14:m>
                <a:endParaRPr lang="zh-CN" altLang="en-US" sz="2000" dirty="0"/>
              </a:p>
            </p:txBody>
          </p:sp>
        </mc:Choice>
        <mc:Fallback xmlns="">
          <p:sp>
            <p:nvSpPr>
              <p:cNvPr id="200" name="矩形 199"/>
              <p:cNvSpPr>
                <a:spLocks noRot="1" noChangeAspect="1" noMove="1" noResize="1" noEditPoints="1" noAdjustHandles="1" noChangeArrowheads="1" noChangeShapeType="1" noTextEdit="1"/>
              </p:cNvSpPr>
              <p:nvPr/>
            </p:nvSpPr>
            <p:spPr>
              <a:xfrm>
                <a:off x="7724491" y="3385753"/>
                <a:ext cx="385041" cy="400110"/>
              </a:xfrm>
              <a:prstGeom prst="rect">
                <a:avLst/>
              </a:prstGeom>
              <a:blipFill>
                <a:blip r:embed="rId13"/>
                <a:stretch>
                  <a:fillRect/>
                </a:stretch>
              </a:blipFill>
            </p:spPr>
            <p:txBody>
              <a:bodyPr/>
              <a:lstStyle/>
              <a:p>
                <a:r>
                  <a:rPr lang="zh-CN" altLang="en-US">
                    <a:noFill/>
                  </a:rPr>
                  <a:t> </a:t>
                </a:r>
              </a:p>
            </p:txBody>
          </p:sp>
        </mc:Fallback>
      </mc:AlternateContent>
      <p:cxnSp>
        <p:nvCxnSpPr>
          <p:cNvPr id="201" name="直接箭头连接符 200"/>
          <p:cNvCxnSpPr/>
          <p:nvPr/>
        </p:nvCxnSpPr>
        <p:spPr>
          <a:xfrm flipH="1">
            <a:off x="10461422" y="5122865"/>
            <a:ext cx="61513" cy="445357"/>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文本框 3"/>
              <p:cNvSpPr txBox="1"/>
              <p:nvPr/>
            </p:nvSpPr>
            <p:spPr>
              <a:xfrm>
                <a:off x="7179261" y="1890377"/>
                <a:ext cx="2931765" cy="829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solidFill>
                            <a:srgbClr val="FF0000"/>
                          </a:solidFill>
                          <a:latin typeface="Cambria Math" panose="02040503050406030204" pitchFamily="18" charset="0"/>
                        </a:rPr>
                        <m:t>𝑆𝑃𝐿</m:t>
                      </m:r>
                      <m:r>
                        <a:rPr lang="en-US" altLang="zh-CN" sz="2400" b="0" i="1" smtClean="0">
                          <a:solidFill>
                            <a:srgbClr val="FF0000"/>
                          </a:solidFill>
                          <a:latin typeface="Cambria Math" panose="02040503050406030204" pitchFamily="18" charset="0"/>
                        </a:rPr>
                        <m:t>=20</m:t>
                      </m:r>
                      <m:func>
                        <m:funcPr>
                          <m:ctrlPr>
                            <a:rPr lang="en-US" altLang="zh-CN" sz="2400" b="0" i="1" smtClean="0">
                              <a:solidFill>
                                <a:srgbClr val="FF0000"/>
                              </a:solidFill>
                              <a:latin typeface="Cambria Math" panose="02040503050406030204" pitchFamily="18" charset="0"/>
                            </a:rPr>
                          </m:ctrlPr>
                        </m:funcPr>
                        <m:fName>
                          <m:r>
                            <m:rPr>
                              <m:sty m:val="p"/>
                            </m:rPr>
                            <a:rPr lang="en-US" altLang="zh-CN" sz="2400" b="0" i="0" smtClean="0">
                              <a:solidFill>
                                <a:srgbClr val="FF0000"/>
                              </a:solidFill>
                              <a:latin typeface="Cambria Math" panose="02040503050406030204" pitchFamily="18" charset="0"/>
                            </a:rPr>
                            <m:t>log</m:t>
                          </m:r>
                        </m:fName>
                        <m:e>
                          <m:d>
                            <m:dPr>
                              <m:ctrlPr>
                                <a:rPr lang="en-US" altLang="zh-CN" sz="2400" b="0" i="1" smtClean="0">
                                  <a:solidFill>
                                    <a:srgbClr val="FF0000"/>
                                  </a:solidFill>
                                  <a:latin typeface="Cambria Math" panose="02040503050406030204" pitchFamily="18" charset="0"/>
                                </a:rPr>
                              </m:ctrlPr>
                            </m:dPr>
                            <m:e>
                              <m:f>
                                <m:fPr>
                                  <m:ctrlPr>
                                    <a:rPr lang="en-US" altLang="zh-CN" sz="2400" b="0" i="1" smtClean="0">
                                      <a:solidFill>
                                        <a:srgbClr val="FF0000"/>
                                      </a:solidFill>
                                      <a:latin typeface="Cambria Math" panose="02040503050406030204" pitchFamily="18" charset="0"/>
                                    </a:rPr>
                                  </m:ctrlPr>
                                </m:fPr>
                                <m:num>
                                  <m:r>
                                    <a:rPr lang="en-US" altLang="zh-CN" sz="2400" b="0" i="1" smtClean="0">
                                      <a:solidFill>
                                        <a:srgbClr val="FF0000"/>
                                      </a:solidFill>
                                      <a:latin typeface="Cambria Math" panose="02040503050406030204" pitchFamily="18" charset="0"/>
                                    </a:rPr>
                                    <m:t>𝑝</m:t>
                                  </m:r>
                                </m:num>
                                <m:den>
                                  <m:sSub>
                                    <m:sSubPr>
                                      <m:ctrlPr>
                                        <a:rPr lang="en-US" altLang="zh-CN" sz="2400" b="0" i="1" smtClean="0">
                                          <a:solidFill>
                                            <a:srgbClr val="FF0000"/>
                                          </a:solidFill>
                                          <a:latin typeface="Cambria Math" panose="02040503050406030204" pitchFamily="18" charset="0"/>
                                        </a:rPr>
                                      </m:ctrlPr>
                                    </m:sSubPr>
                                    <m:e>
                                      <m:r>
                                        <a:rPr lang="en-US" altLang="zh-CN" sz="2400" b="0" i="1" smtClean="0">
                                          <a:solidFill>
                                            <a:srgbClr val="FF0000"/>
                                          </a:solidFill>
                                          <a:latin typeface="Cambria Math" panose="02040503050406030204" pitchFamily="18" charset="0"/>
                                        </a:rPr>
                                        <m:t>𝑝</m:t>
                                      </m:r>
                                    </m:e>
                                    <m:sub>
                                      <m:r>
                                        <a:rPr lang="en-US" altLang="zh-CN" sz="2400" b="0" i="1" smtClean="0">
                                          <a:solidFill>
                                            <a:srgbClr val="FF0000"/>
                                          </a:solidFill>
                                          <a:latin typeface="Cambria Math" panose="02040503050406030204" pitchFamily="18" charset="0"/>
                                        </a:rPr>
                                        <m:t>0</m:t>
                                      </m:r>
                                    </m:sub>
                                  </m:sSub>
                                </m:den>
                              </m:f>
                            </m:e>
                          </m:d>
                          <m:r>
                            <a:rPr lang="en-US" altLang="zh-CN" sz="2400" b="0" i="1" smtClean="0">
                              <a:solidFill>
                                <a:srgbClr val="FF0000"/>
                              </a:solidFill>
                              <a:latin typeface="Cambria Math" panose="02040503050406030204" pitchFamily="18" charset="0"/>
                            </a:rPr>
                            <m:t>𝑑𝐵</m:t>
                          </m:r>
                        </m:e>
                      </m:func>
                    </m:oMath>
                  </m:oMathPara>
                </a14:m>
                <a:endParaRPr lang="zh-CN" altLang="en-US" dirty="0">
                  <a:solidFill>
                    <a:srgbClr val="FF0000"/>
                  </a:solidFill>
                </a:endParaRPr>
              </a:p>
            </p:txBody>
          </p:sp>
        </mc:Choice>
        <mc:Fallback xmlns="">
          <p:sp>
            <p:nvSpPr>
              <p:cNvPr id="4" name="文本框 3"/>
              <p:cNvSpPr txBox="1">
                <a:spLocks noRot="1" noChangeAspect="1" noMove="1" noResize="1" noEditPoints="1" noAdjustHandles="1" noChangeArrowheads="1" noChangeShapeType="1" noTextEdit="1"/>
              </p:cNvSpPr>
              <p:nvPr/>
            </p:nvSpPr>
            <p:spPr>
              <a:xfrm>
                <a:off x="7179261" y="1890377"/>
                <a:ext cx="2931765" cy="829843"/>
              </a:xfrm>
              <a:prstGeom prst="rect">
                <a:avLst/>
              </a:prstGeom>
              <a:blipFill>
                <a:blip r:embed="rId1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475376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5" name="页脚占位符 4"/>
          <p:cNvSpPr>
            <a:spLocks noGrp="1"/>
          </p:cNvSpPr>
          <p:nvPr>
            <p:ph type="ftr" sz="quarter" idx="11"/>
          </p:nvPr>
        </p:nvSpPr>
        <p:spPr/>
        <p:txBody>
          <a:bodyPr/>
          <a:lstStyle/>
          <a:p>
            <a:pPr>
              <a:defRPr/>
            </a:pPr>
            <a:r>
              <a:rPr lang="en-US" altLang="zh-TW"/>
              <a:t>Speech Recognition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60</a:t>
            </a:fld>
            <a:endParaRPr lang="en-US" altLang="zh-TW"/>
          </a:p>
        </p:txBody>
      </p:sp>
      <p:pic>
        <p:nvPicPr>
          <p:cNvPr id="7" name="图片 6"/>
          <p:cNvPicPr>
            <a:picLocks noChangeAspect="1"/>
          </p:cNvPicPr>
          <p:nvPr/>
        </p:nvPicPr>
        <p:blipFill rotWithShape="1">
          <a:blip r:embed="rId2"/>
          <a:srcRect l="805" t="14658" r="6810" b="15755"/>
          <a:stretch/>
        </p:blipFill>
        <p:spPr>
          <a:xfrm>
            <a:off x="1382370" y="2303760"/>
            <a:ext cx="9496927" cy="2550695"/>
          </a:xfrm>
          <a:prstGeom prst="rect">
            <a:avLst/>
          </a:prstGeom>
        </p:spPr>
      </p:pic>
    </p:spTree>
    <p:extLst>
      <p:ext uri="{BB962C8B-B14F-4D97-AF65-F5344CB8AC3E}">
        <p14:creationId xmlns:p14="http://schemas.microsoft.com/office/powerpoint/2010/main" val="40234817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Summary: Speech Signal Analysis for ASR</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numCol="2">
                <a:noAutofit/>
              </a:bodyPr>
              <a:lstStyle/>
              <a:p>
                <a:r>
                  <a:rPr lang="en-US" altLang="zh-CN" dirty="0"/>
                  <a:t>Good characteristics of ASR features</a:t>
                </a:r>
              </a:p>
              <a:p>
                <a:r>
                  <a:rPr lang="en-US" altLang="zh-CN" dirty="0"/>
                  <a:t>FBANK features</a:t>
                </a:r>
              </a:p>
              <a:p>
                <a:pPr lvl="1"/>
                <a:r>
                  <a:rPr lang="en-US" altLang="zh-CN" dirty="0"/>
                  <a:t>Short-time DFT analysis</a:t>
                </a:r>
              </a:p>
              <a:p>
                <a:pPr lvl="1"/>
                <a:r>
                  <a:rPr lang="en-US" altLang="zh-CN" dirty="0"/>
                  <a:t>Mel-filter bank</a:t>
                </a:r>
              </a:p>
              <a:p>
                <a:pPr lvl="1"/>
                <a:r>
                  <a:rPr lang="en-US" altLang="zh-CN" dirty="0"/>
                  <a:t>Log magnitude squared</a:t>
                </a:r>
              </a:p>
              <a:p>
                <a:pPr lvl="1"/>
                <a:r>
                  <a:rPr lang="en-US" altLang="zh-CN" dirty="0"/>
                  <a:t>Widely used for DNN ASR (</a:t>
                </a:r>
                <a14:m>
                  <m:oMath xmlns:m="http://schemas.openxmlformats.org/officeDocument/2006/math">
                    <m:r>
                      <a:rPr lang="en-US" altLang="zh-CN" i="1" dirty="0" smtClean="0">
                        <a:latin typeface="Cambria Math" panose="02040503050406030204" pitchFamily="18" charset="0"/>
                      </a:rPr>
                      <m:t>𝑀</m:t>
                    </m:r>
                    <m:r>
                      <a:rPr lang="en-US" altLang="zh-CN" i="1" dirty="0" smtClean="0">
                        <a:latin typeface="Cambria Math" panose="02040503050406030204" pitchFamily="18" charset="0"/>
                        <a:ea typeface="Cambria Math" panose="02040503050406030204" pitchFamily="18" charset="0"/>
                      </a:rPr>
                      <m:t>≈</m:t>
                    </m:r>
                    <m:r>
                      <a:rPr lang="en-US" altLang="zh-CN" i="1" dirty="0" smtClean="0">
                        <a:latin typeface="Cambria Math" panose="02040503050406030204" pitchFamily="18" charset="0"/>
                      </a:rPr>
                      <m:t>40</m:t>
                    </m:r>
                  </m:oMath>
                </a14:m>
                <a:r>
                  <a:rPr lang="en-US" altLang="zh-CN" dirty="0"/>
                  <a:t>)</a:t>
                </a:r>
              </a:p>
              <a:p>
                <a:r>
                  <a:rPr lang="en-US" altLang="zh-CN" dirty="0"/>
                  <a:t>MFCCs-</a:t>
                </a:r>
                <a:r>
                  <a:rPr lang="en-US" altLang="zh-CN" dirty="0" err="1"/>
                  <a:t>mel</a:t>
                </a:r>
                <a:r>
                  <a:rPr lang="en-US" altLang="zh-CN" dirty="0"/>
                  <a:t> frequency </a:t>
                </a:r>
                <a:r>
                  <a:rPr lang="en-US" altLang="zh-CN" dirty="0" err="1"/>
                  <a:t>cepstral</a:t>
                </a:r>
                <a:r>
                  <a:rPr lang="en-US" altLang="zh-CN" dirty="0"/>
                  <a:t> coefficients</a:t>
                </a:r>
              </a:p>
              <a:p>
                <a:pPr lvl="1"/>
                <a:r>
                  <a:rPr lang="en-US" altLang="zh-CN" dirty="0"/>
                  <a:t>FBANK features</a:t>
                </a:r>
              </a:p>
              <a:p>
                <a:pPr lvl="1"/>
                <a:r>
                  <a:rPr lang="en-US" altLang="zh-CN" dirty="0"/>
                  <a:t>Inverse DFT (DCT)</a:t>
                </a:r>
              </a:p>
              <a:p>
                <a:pPr lvl="1"/>
                <a:r>
                  <a:rPr lang="en-US" altLang="zh-CN" dirty="0"/>
                  <a:t>Use first few (12) </a:t>
                </a:r>
                <a:r>
                  <a:rPr lang="en-US" altLang="zh-CN" dirty="0" err="1"/>
                  <a:t>coecients</a:t>
                </a:r>
                <a:endParaRPr lang="en-US" altLang="zh-CN" dirty="0"/>
              </a:p>
              <a:p>
                <a:pPr lvl="1"/>
                <a:r>
                  <a:rPr lang="en-US" altLang="zh-CN" dirty="0"/>
                  <a:t>Widely used for GMM-HMM ASR</a:t>
                </a:r>
              </a:p>
              <a:p>
                <a:r>
                  <a:rPr lang="en-US" altLang="zh-CN" dirty="0"/>
                  <a:t>Delta features (dynamic features)</a:t>
                </a:r>
              </a:p>
              <a:p>
                <a:r>
                  <a:rPr lang="en-US" altLang="zh-CN" dirty="0"/>
                  <a:t>39-dimension feature vector (for GMM-HMM ASR): MFCC-12 + energy; + Deltas; + Delta-Deltas</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1568" r="-1881"/>
                </a:stretch>
              </a:blipFill>
            </p:spPr>
            <p:txBody>
              <a:bodyPr/>
              <a:lstStyle/>
              <a:p>
                <a:r>
                  <a:rPr lang="zh-CN" altLang="en-US">
                    <a:noFill/>
                  </a:rPr>
                  <a:t> </a:t>
                </a:r>
              </a:p>
            </p:txBody>
          </p:sp>
        </mc:Fallback>
      </mc:AlternateContent>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61</a:t>
            </a:fld>
            <a:endParaRPr lang="en-US" altLang="zh-TW"/>
          </a:p>
        </p:txBody>
      </p:sp>
      <p:sp>
        <p:nvSpPr>
          <p:cNvPr id="4" name="页脚占位符 3"/>
          <p:cNvSpPr>
            <a:spLocks noGrp="1"/>
          </p:cNvSpPr>
          <p:nvPr>
            <p:ph type="ftr" sz="quarter" idx="11"/>
          </p:nvPr>
        </p:nvSpPr>
        <p:spPr/>
        <p:txBody>
          <a:bodyPr/>
          <a:lstStyle/>
          <a:p>
            <a:pPr>
              <a:defRPr/>
            </a:pPr>
            <a:r>
              <a:rPr lang="en-US" altLang="zh-TW"/>
              <a:t>Speech Recognition</a:t>
            </a:r>
          </a:p>
        </p:txBody>
      </p:sp>
    </p:spTree>
    <p:extLst>
      <p:ext uri="{BB962C8B-B14F-4D97-AF65-F5344CB8AC3E}">
        <p14:creationId xmlns:p14="http://schemas.microsoft.com/office/powerpoint/2010/main" val="24358316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References</a:t>
            </a:r>
            <a:endParaRPr lang="zh-CN" altLang="en-US" dirty="0"/>
          </a:p>
        </p:txBody>
      </p:sp>
      <p:sp>
        <p:nvSpPr>
          <p:cNvPr id="3" name="内容占位符 2"/>
          <p:cNvSpPr>
            <a:spLocks noGrp="1"/>
          </p:cNvSpPr>
          <p:nvPr>
            <p:ph idx="1"/>
          </p:nvPr>
        </p:nvSpPr>
        <p:spPr/>
        <p:txBody>
          <a:bodyPr/>
          <a:lstStyle/>
          <a:p>
            <a:r>
              <a:rPr lang="en-US" altLang="zh-CN" dirty="0"/>
              <a:t>J&amp;M: Daniel </a:t>
            </a:r>
            <a:r>
              <a:rPr lang="en-US" altLang="zh-CN" dirty="0" err="1"/>
              <a:t>Jurafsky</a:t>
            </a:r>
            <a:r>
              <a:rPr lang="en-US" altLang="zh-CN" dirty="0"/>
              <a:t> and James H. Martin (2008). Speech and Language Processing, Pearson Education (2nd edition).</a:t>
            </a:r>
          </a:p>
          <a:p>
            <a:r>
              <a:rPr lang="en-US" altLang="zh-CN" dirty="0"/>
              <a:t>Taylor: Paul Taylor (2009). Text-to-Speech Synthesis, Cambridge University Press.</a:t>
            </a:r>
          </a:p>
          <a:p>
            <a:r>
              <a:rPr lang="en-US" altLang="zh-CN" dirty="0" err="1"/>
              <a:t>Hynek</a:t>
            </a:r>
            <a:r>
              <a:rPr lang="en-US" altLang="zh-CN" dirty="0"/>
              <a:t> </a:t>
            </a:r>
            <a:r>
              <a:rPr lang="en-US" altLang="zh-CN" dirty="0" err="1"/>
              <a:t>Hermansky</a:t>
            </a:r>
            <a:r>
              <a:rPr lang="en-US" altLang="zh-CN" dirty="0"/>
              <a:t>, “Perceptual linear predictive (PLP) analysis of speech,” The Journal of the Acoustical Society of America, Vol.87, No.4, pp.1737-1752, 1980.</a:t>
            </a:r>
            <a:endParaRPr lang="zh-CN" altLang="en-US" dirty="0"/>
          </a:p>
        </p:txBody>
      </p:sp>
      <p:sp>
        <p:nvSpPr>
          <p:cNvPr id="5" name="页脚占位符 4"/>
          <p:cNvSpPr>
            <a:spLocks noGrp="1"/>
          </p:cNvSpPr>
          <p:nvPr>
            <p:ph type="ftr" sz="quarter" idx="11"/>
          </p:nvPr>
        </p:nvSpPr>
        <p:spPr/>
        <p:txBody>
          <a:bodyPr/>
          <a:lstStyle/>
          <a:p>
            <a:pPr>
              <a:defRPr/>
            </a:pPr>
            <a:r>
              <a:rPr lang="en-US" altLang="zh-TW"/>
              <a:t>Speech Recognition</a:t>
            </a:r>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62</a:t>
            </a:fld>
            <a:endParaRPr lang="en-US" altLang="zh-TW"/>
          </a:p>
        </p:txBody>
      </p:sp>
    </p:spTree>
    <p:extLst>
      <p:ext uri="{BB962C8B-B14F-4D97-AF65-F5344CB8AC3E}">
        <p14:creationId xmlns:p14="http://schemas.microsoft.com/office/powerpoint/2010/main" val="24985426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Assignment 1</a:t>
            </a:r>
            <a:endParaRPr lang="zh-CN" altLang="en-US" dirty="0"/>
          </a:p>
        </p:txBody>
      </p:sp>
      <p:sp>
        <p:nvSpPr>
          <p:cNvPr id="3" name="内容占位符 2"/>
          <p:cNvSpPr>
            <a:spLocks noGrp="1"/>
          </p:cNvSpPr>
          <p:nvPr>
            <p:ph idx="1"/>
          </p:nvPr>
        </p:nvSpPr>
        <p:spPr/>
        <p:txBody>
          <a:bodyPr/>
          <a:lstStyle/>
          <a:p>
            <a:r>
              <a:rPr lang="en-US" altLang="zh-CN"/>
              <a:t>Extract </a:t>
            </a:r>
            <a:r>
              <a:rPr lang="en-US" altLang="zh-CN" dirty="0"/>
              <a:t>acoustic features (MFCC) for a segment of speech. Comment your codes properly. </a:t>
            </a:r>
          </a:p>
          <a:p>
            <a:r>
              <a:rPr lang="en-US" altLang="zh-CN" dirty="0"/>
              <a:t>Processing steps include:</a:t>
            </a:r>
          </a:p>
          <a:p>
            <a:pPr lvl="1"/>
            <a:r>
              <a:rPr lang="en-US" altLang="zh-CN" dirty="0"/>
              <a:t>Pre-emphasis</a:t>
            </a:r>
          </a:p>
          <a:p>
            <a:pPr lvl="1"/>
            <a:r>
              <a:rPr lang="en-US" altLang="zh-CN" dirty="0"/>
              <a:t>Windowing</a:t>
            </a:r>
          </a:p>
          <a:p>
            <a:pPr lvl="1"/>
            <a:r>
              <a:rPr lang="en-US" altLang="zh-CN" dirty="0"/>
              <a:t>STFT</a:t>
            </a:r>
          </a:p>
          <a:p>
            <a:pPr lvl="1"/>
            <a:r>
              <a:rPr lang="en-US" altLang="zh-CN" dirty="0"/>
              <a:t>Mel-filter bank</a:t>
            </a:r>
          </a:p>
          <a:p>
            <a:pPr lvl="1"/>
            <a:r>
              <a:rPr lang="en-US" altLang="zh-CN" dirty="0"/>
              <a:t>Log()</a:t>
            </a:r>
          </a:p>
          <a:p>
            <a:pPr lvl="1"/>
            <a:r>
              <a:rPr lang="en-US" altLang="zh-CN" dirty="0"/>
              <a:t>DCT</a:t>
            </a:r>
          </a:p>
          <a:p>
            <a:pPr lvl="1"/>
            <a:r>
              <a:rPr lang="en-US" altLang="zh-CN" dirty="0"/>
              <a:t>Dynamic feature extraction</a:t>
            </a:r>
          </a:p>
          <a:p>
            <a:pPr lvl="1"/>
            <a:r>
              <a:rPr lang="en-US" altLang="zh-CN" dirty="0"/>
              <a:t>Feature transformation</a:t>
            </a:r>
          </a:p>
          <a:p>
            <a:pPr lvl="1"/>
            <a:endParaRPr lang="en-US" altLang="zh-CN" dirty="0"/>
          </a:p>
          <a:p>
            <a:pPr lvl="1"/>
            <a:endParaRPr lang="en-US" altLang="zh-CN" dirty="0"/>
          </a:p>
          <a:p>
            <a:pPr lvl="1"/>
            <a:endParaRPr lang="en-US" altLang="zh-CN" dirty="0"/>
          </a:p>
          <a:p>
            <a:pPr lvl="1"/>
            <a:endParaRPr lang="zh-CN" altLang="en-US" dirty="0"/>
          </a:p>
        </p:txBody>
      </p:sp>
      <p:sp>
        <p:nvSpPr>
          <p:cNvPr id="4" name="页脚占位符 3"/>
          <p:cNvSpPr>
            <a:spLocks noGrp="1"/>
          </p:cNvSpPr>
          <p:nvPr>
            <p:ph type="ftr" sz="quarter" idx="11"/>
          </p:nvPr>
        </p:nvSpPr>
        <p:spPr/>
        <p:txBody>
          <a:bodyPr/>
          <a:lstStyle/>
          <a:p>
            <a:pPr>
              <a:defRPr/>
            </a:pPr>
            <a:r>
              <a:rPr lang="en-US" altLang="zh-TW"/>
              <a:t>Speech Recognition</a:t>
            </a:r>
          </a:p>
        </p:txBody>
      </p:sp>
      <p:sp>
        <p:nvSpPr>
          <p:cNvPr id="5" name="灯片编号占位符 4"/>
          <p:cNvSpPr>
            <a:spLocks noGrp="1"/>
          </p:cNvSpPr>
          <p:nvPr>
            <p:ph type="sldNum" sz="quarter" idx="12"/>
          </p:nvPr>
        </p:nvSpPr>
        <p:spPr/>
        <p:txBody>
          <a:bodyPr/>
          <a:lstStyle/>
          <a:p>
            <a:pPr>
              <a:defRPr/>
            </a:pPr>
            <a:fld id="{B9CD4CCB-73CB-499F-9483-72A1F6A46DBE}" type="slidenum">
              <a:rPr lang="zh-TW" altLang="en-US" smtClean="0"/>
              <a:pPr>
                <a:defRPr/>
              </a:pPr>
              <a:t>63</a:t>
            </a:fld>
            <a:endParaRPr lang="en-US" altLang="zh-TW" dirty="0"/>
          </a:p>
        </p:txBody>
      </p:sp>
    </p:spTree>
    <p:extLst>
      <p:ext uri="{BB962C8B-B14F-4D97-AF65-F5344CB8AC3E}">
        <p14:creationId xmlns:p14="http://schemas.microsoft.com/office/powerpoint/2010/main" val="3643424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A/D conversion – Sampling</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Things to know:</a:t>
                </a:r>
              </a:p>
              <a:p>
                <a:r>
                  <a:rPr lang="en-US" altLang="zh-CN" dirty="0"/>
                  <a:t>Sampling Frequency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𝐹</m:t>
                        </m:r>
                      </m:e>
                      <m:sub>
                        <m:r>
                          <a:rPr lang="en-US" altLang="zh-CN" b="0" i="1" smtClean="0">
                            <a:latin typeface="Cambria Math" panose="02040503050406030204" pitchFamily="18" charset="0"/>
                          </a:rPr>
                          <m:t>𝑠</m:t>
                        </m:r>
                      </m:sub>
                    </m:sSub>
                    <m:r>
                      <a:rPr lang="en-US" altLang="zh-CN" b="0" i="1" smtClean="0">
                        <a:latin typeface="Cambria Math" panose="02040503050406030204" pitchFamily="18" charset="0"/>
                      </a:rPr>
                      <m:t>=1/</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𝑇</m:t>
                        </m:r>
                      </m:e>
                      <m:sub>
                        <m:r>
                          <a:rPr lang="en-US" altLang="zh-CN" b="0" i="1" smtClean="0">
                            <a:latin typeface="Cambria Math" panose="02040503050406030204" pitchFamily="18" charset="0"/>
                          </a:rPr>
                          <m:t>𝑠</m:t>
                        </m:r>
                      </m:sub>
                    </m:sSub>
                  </m:oMath>
                </a14:m>
                <a:r>
                  <a:rPr lang="en-US" altLang="zh-CN" dirty="0"/>
                  <a:t>)</a:t>
                </a:r>
              </a:p>
              <a:p>
                <a:endParaRPr lang="en-US" altLang="zh-CN" dirty="0"/>
              </a:p>
              <a:p>
                <a:endParaRPr lang="en-US" altLang="zh-CN" dirty="0"/>
              </a:p>
              <a:p>
                <a:endParaRPr lang="en-US" altLang="zh-CN" dirty="0"/>
              </a:p>
              <a:p>
                <a:endParaRPr lang="en-US" altLang="zh-CN" dirty="0"/>
              </a:p>
              <a:p>
                <a:r>
                  <a:rPr lang="en-US" altLang="zh-CN" dirty="0"/>
                  <a:t>Analogue low-pass filtering to avoid ‘aliasing’</a:t>
                </a:r>
              </a:p>
              <a:p>
                <a:r>
                  <a:rPr lang="en-US" altLang="zh-CN" dirty="0"/>
                  <a:t>NB: the cut-o frequency should be less than the </a:t>
                </a:r>
                <a:r>
                  <a:rPr lang="en-US" altLang="zh-CN" dirty="0" err="1"/>
                  <a:t>Nyquist</a:t>
                </a:r>
                <a:r>
                  <a:rPr lang="en-US" altLang="zh-CN" dirty="0"/>
                  <a:t> frequency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𝐹</m:t>
                        </m:r>
                      </m:e>
                      <m:sub>
                        <m:r>
                          <a:rPr lang="en-US" altLang="zh-CN" b="0" i="1" smtClean="0">
                            <a:latin typeface="Cambria Math" panose="02040503050406030204" pitchFamily="18" charset="0"/>
                          </a:rPr>
                          <m:t>𝑠</m:t>
                        </m:r>
                      </m:sub>
                    </m:sSub>
                    <m:r>
                      <a:rPr lang="en-US" altLang="zh-CN" b="0" i="1" smtClean="0">
                        <a:latin typeface="Cambria Math" panose="02040503050406030204" pitchFamily="18" charset="0"/>
                      </a:rPr>
                      <m:t>/2</m:t>
                    </m:r>
                  </m:oMath>
                </a14:m>
                <a:r>
                  <a:rPr lang="en-US" altLang="zh-CN" dirty="0"/>
                  <a:t>)</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912" t="-1568"/>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pPr>
              <a:defRPr/>
            </a:pPr>
            <a:r>
              <a:rPr lang="en-US" altLang="zh-TW"/>
              <a:t>Speech Recognition</a:t>
            </a:r>
          </a:p>
        </p:txBody>
      </p:sp>
      <p:sp>
        <p:nvSpPr>
          <p:cNvPr id="5" name="灯片编号占位符 4"/>
          <p:cNvSpPr>
            <a:spLocks noGrp="1"/>
          </p:cNvSpPr>
          <p:nvPr>
            <p:ph type="sldNum" sz="quarter" idx="12"/>
          </p:nvPr>
        </p:nvSpPr>
        <p:spPr/>
        <p:txBody>
          <a:bodyPr/>
          <a:lstStyle/>
          <a:p>
            <a:pPr>
              <a:defRPr/>
            </a:pPr>
            <a:fld id="{B9CD4CCB-73CB-499F-9483-72A1F6A46DBE}" type="slidenum">
              <a:rPr lang="zh-TW" altLang="en-US" smtClean="0"/>
              <a:pPr>
                <a:defRPr/>
              </a:pPr>
              <a:t>7</a:t>
            </a:fld>
            <a:endParaRPr lang="en-US" altLang="zh-TW" dirty="0"/>
          </a:p>
        </p:txBody>
      </p:sp>
      <mc:AlternateContent xmlns:mc="http://schemas.openxmlformats.org/markup-compatibility/2006" xmlns:a14="http://schemas.microsoft.com/office/drawing/2010/main">
        <mc:Choice Requires="a14">
          <p:graphicFrame>
            <p:nvGraphicFramePr>
              <p:cNvPr id="6" name="表格 5"/>
              <p:cNvGraphicFramePr>
                <a:graphicFrameLocks noGrp="1"/>
              </p:cNvGraphicFramePr>
              <p:nvPr>
                <p:extLst>
                  <p:ext uri="{D42A27DB-BD31-4B8C-83A1-F6EECF244321}">
                    <p14:modId xmlns:p14="http://schemas.microsoft.com/office/powerpoint/2010/main" val="508528052"/>
                  </p:ext>
                </p:extLst>
              </p:nvPr>
            </p:nvGraphicFramePr>
            <p:xfrm>
              <a:off x="1870635" y="2207508"/>
              <a:ext cx="8128000" cy="1371600"/>
            </p:xfrm>
            <a:graphic>
              <a:graphicData uri="http://schemas.openxmlformats.org/drawingml/2006/table">
                <a:tbl>
                  <a:tblPr firstRow="1" bandRow="1">
                    <a:tableStyleId>{5C22544A-7EE6-4342-B048-85BDC9FD1C3A}</a:tableStyleId>
                  </a:tblPr>
                  <a:tblGrid>
                    <a:gridCol w="4385785">
                      <a:extLst>
                        <a:ext uri="{9D8B030D-6E8A-4147-A177-3AD203B41FA5}">
                          <a16:colId xmlns:a16="http://schemas.microsoft.com/office/drawing/2014/main" val="3761972599"/>
                        </a:ext>
                      </a:extLst>
                    </a:gridCol>
                    <a:gridCol w="3742215">
                      <a:extLst>
                        <a:ext uri="{9D8B030D-6E8A-4147-A177-3AD203B41FA5}">
                          <a16:colId xmlns:a16="http://schemas.microsoft.com/office/drawing/2014/main" val="3521404122"/>
                        </a:ext>
                      </a:extLst>
                    </a:gridCol>
                  </a:tblGrid>
                  <a:tr h="370840">
                    <a:tc>
                      <a:txBody>
                        <a:bodyPr/>
                        <a:lstStyle/>
                        <a:p>
                          <a:r>
                            <a:rPr lang="en-US" altLang="zh-CN" sz="2400" b="0" dirty="0">
                              <a:solidFill>
                                <a:schemeClr val="tx1"/>
                              </a:solidFill>
                              <a:latin typeface="+mn-lt"/>
                              <a:cs typeface="Arial" panose="020B0604020202020204" pitchFamily="34" charset="0"/>
                            </a:rPr>
                            <a:t>Speech</a:t>
                          </a:r>
                          <a:endParaRPr lang="zh-CN" altLang="en-US" sz="2400" b="0" dirty="0">
                            <a:solidFill>
                              <a:schemeClr val="tx1"/>
                            </a:solidFill>
                            <a:latin typeface="+mn-lt"/>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2400" b="0" dirty="0">
                              <a:solidFill>
                                <a:schemeClr val="tx1"/>
                              </a:solidFill>
                              <a:latin typeface="+mn-lt"/>
                              <a:cs typeface="Arial" panose="020B0604020202020204" pitchFamily="34" charset="0"/>
                            </a:rPr>
                            <a:t>Sufficient</a:t>
                          </a:r>
                          <a:r>
                            <a:rPr lang="en-US" altLang="zh-CN" sz="2400" dirty="0">
                              <a:solidFill>
                                <a:schemeClr val="tx1"/>
                              </a:solidFill>
                              <a:latin typeface="+mn-lt"/>
                              <a:cs typeface="Arial" panose="020B0604020202020204" pitchFamily="34" charset="0"/>
                            </a:rPr>
                            <a:t> </a:t>
                          </a:r>
                          <a14:m>
                            <m:oMath xmlns:m="http://schemas.openxmlformats.org/officeDocument/2006/math">
                              <m:sSub>
                                <m:sSubPr>
                                  <m:ctrlPr>
                                    <a:rPr kumimoji="0" lang="en-US" altLang="zh-CN" sz="2400" b="0" i="1" u="none" strike="noStrike" kern="1200" cap="none" spc="0" normalizeH="0" baseline="0" noProof="0" smtClean="0">
                                      <a:ln>
                                        <a:noFill/>
                                      </a:ln>
                                      <a:solidFill>
                                        <a:srgbClr val="000000">
                                          <a:lumMod val="75000"/>
                                          <a:lumOff val="25000"/>
                                        </a:srgbClr>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rgbClr val="000000">
                                          <a:lumMod val="75000"/>
                                          <a:lumOff val="25000"/>
                                        </a:srgbClr>
                                      </a:solidFill>
                                      <a:effectLst/>
                                      <a:uLnTx/>
                                      <a:uFillTx/>
                                      <a:latin typeface="Cambria Math" panose="02040503050406030204" pitchFamily="18" charset="0"/>
                                      <a:cs typeface="+mn-cs"/>
                                    </a:rPr>
                                    <m:t>𝐹</m:t>
                                  </m:r>
                                </m:e>
                                <m:sub>
                                  <m:r>
                                    <a:rPr kumimoji="0" lang="en-US" altLang="zh-CN" sz="2400" b="0" i="1" u="none" strike="noStrike" kern="1200" cap="none" spc="0" normalizeH="0" baseline="0" noProof="0" smtClean="0">
                                      <a:ln>
                                        <a:noFill/>
                                      </a:ln>
                                      <a:solidFill>
                                        <a:srgbClr val="000000">
                                          <a:lumMod val="75000"/>
                                          <a:lumOff val="25000"/>
                                        </a:srgbClr>
                                      </a:solidFill>
                                      <a:effectLst/>
                                      <a:uLnTx/>
                                      <a:uFillTx/>
                                      <a:latin typeface="Cambria Math" panose="02040503050406030204" pitchFamily="18" charset="0"/>
                                      <a:cs typeface="+mn-cs"/>
                                    </a:rPr>
                                    <m:t>𝑠</m:t>
                                  </m:r>
                                </m:sub>
                              </m:sSub>
                            </m:oMath>
                          </a14:m>
                          <a:endParaRPr lang="zh-CN" altLang="en-US" sz="2400" dirty="0">
                            <a:solidFill>
                              <a:schemeClr val="tx1"/>
                            </a:solidFill>
                            <a:latin typeface="+mn-lt"/>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9099732"/>
                      </a:ext>
                    </a:extLst>
                  </a:tr>
                  <a:tr h="370840">
                    <a:tc>
                      <a:txBody>
                        <a:bodyPr/>
                        <a:lstStyle/>
                        <a:p>
                          <a:r>
                            <a:rPr lang="en-US" altLang="zh-CN" sz="2400" dirty="0">
                              <a:solidFill>
                                <a:schemeClr val="tx1"/>
                              </a:solidFill>
                              <a:latin typeface="+mn-lt"/>
                              <a:cs typeface="Arial" panose="020B0604020202020204" pitchFamily="34" charset="0"/>
                            </a:rPr>
                            <a:t>Microphone voice (&lt; 10kHz)</a:t>
                          </a:r>
                          <a:endParaRPr lang="zh-CN" altLang="en-US" sz="2400" dirty="0">
                            <a:solidFill>
                              <a:schemeClr val="tx1"/>
                            </a:solidFill>
                            <a:latin typeface="+mn-lt"/>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altLang="zh-CN" sz="2400" dirty="0">
                              <a:solidFill>
                                <a:schemeClr val="tx1"/>
                              </a:solidFill>
                              <a:latin typeface="+mn-lt"/>
                              <a:cs typeface="Arial" panose="020B0604020202020204" pitchFamily="34" charset="0"/>
                            </a:rPr>
                            <a:t>20 kHz</a:t>
                          </a:r>
                          <a:endParaRPr lang="zh-CN" altLang="en-US" sz="2400" dirty="0">
                            <a:solidFill>
                              <a:schemeClr val="tx1"/>
                            </a:solidFill>
                            <a:latin typeface="+mn-lt"/>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93410796"/>
                      </a:ext>
                    </a:extLst>
                  </a:tr>
                  <a:tr h="370840">
                    <a:tc>
                      <a:txBody>
                        <a:bodyPr/>
                        <a:lstStyle/>
                        <a:p>
                          <a:r>
                            <a:rPr lang="en-US" altLang="zh-CN" sz="2400" dirty="0">
                              <a:solidFill>
                                <a:schemeClr val="tx1"/>
                              </a:solidFill>
                              <a:latin typeface="+mn-lt"/>
                              <a:cs typeface="Arial" panose="020B0604020202020204" pitchFamily="34" charset="0"/>
                            </a:rPr>
                            <a:t>Telephone voice (&lt; 4kHz)</a:t>
                          </a:r>
                          <a:endParaRPr lang="zh-CN" altLang="en-US" sz="2400" dirty="0">
                            <a:solidFill>
                              <a:schemeClr val="tx1"/>
                            </a:solidFill>
                            <a:latin typeface="+mn-lt"/>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2400" dirty="0">
                              <a:solidFill>
                                <a:schemeClr val="tx1"/>
                              </a:solidFill>
                              <a:latin typeface="+mn-lt"/>
                              <a:cs typeface="Arial" panose="020B0604020202020204" pitchFamily="34" charset="0"/>
                            </a:rPr>
                            <a:t>8 kHz</a:t>
                          </a:r>
                          <a:endParaRPr lang="zh-CN" altLang="en-US" sz="2400" dirty="0">
                            <a:solidFill>
                              <a:schemeClr val="tx1"/>
                            </a:solidFill>
                            <a:latin typeface="+mn-lt"/>
                            <a:cs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1004492"/>
                      </a:ext>
                    </a:extLst>
                  </a:tr>
                </a:tbl>
              </a:graphicData>
            </a:graphic>
          </p:graphicFrame>
        </mc:Choice>
        <mc:Fallback xmlns="">
          <p:graphicFrame>
            <p:nvGraphicFramePr>
              <p:cNvPr id="6" name="表格 5"/>
              <p:cNvGraphicFramePr>
                <a:graphicFrameLocks noGrp="1"/>
              </p:cNvGraphicFramePr>
              <p:nvPr>
                <p:extLst>
                  <p:ext uri="{D42A27DB-BD31-4B8C-83A1-F6EECF244321}">
                    <p14:modId xmlns:p14="http://schemas.microsoft.com/office/powerpoint/2010/main" val="508528052"/>
                  </p:ext>
                </p:extLst>
              </p:nvPr>
            </p:nvGraphicFramePr>
            <p:xfrm>
              <a:off x="1870635" y="2207508"/>
              <a:ext cx="8128000" cy="1371600"/>
            </p:xfrm>
            <a:graphic>
              <a:graphicData uri="http://schemas.openxmlformats.org/drawingml/2006/table">
                <a:tbl>
                  <a:tblPr firstRow="1" bandRow="1">
                    <a:tableStyleId>{5C22544A-7EE6-4342-B048-85BDC9FD1C3A}</a:tableStyleId>
                  </a:tblPr>
                  <a:tblGrid>
                    <a:gridCol w="4385785">
                      <a:extLst>
                        <a:ext uri="{9D8B030D-6E8A-4147-A177-3AD203B41FA5}">
                          <a16:colId xmlns:a16="http://schemas.microsoft.com/office/drawing/2014/main" val="3761972599"/>
                        </a:ext>
                      </a:extLst>
                    </a:gridCol>
                    <a:gridCol w="3742215">
                      <a:extLst>
                        <a:ext uri="{9D8B030D-6E8A-4147-A177-3AD203B41FA5}">
                          <a16:colId xmlns:a16="http://schemas.microsoft.com/office/drawing/2014/main" val="3521404122"/>
                        </a:ext>
                      </a:extLst>
                    </a:gridCol>
                  </a:tblGrid>
                  <a:tr h="457200">
                    <a:tc>
                      <a:txBody>
                        <a:bodyPr/>
                        <a:lstStyle/>
                        <a:p>
                          <a:r>
                            <a:rPr lang="en-US" altLang="zh-CN" sz="2400" b="0" dirty="0" smtClean="0">
                              <a:solidFill>
                                <a:schemeClr val="tx1"/>
                              </a:solidFill>
                              <a:latin typeface="+mn-lt"/>
                              <a:cs typeface="Arial" panose="020B0604020202020204" pitchFamily="34" charset="0"/>
                            </a:rPr>
                            <a:t>Speech</a:t>
                          </a:r>
                          <a:endParaRPr lang="zh-CN" altLang="en-US" sz="2400" b="0" dirty="0">
                            <a:solidFill>
                              <a:schemeClr val="tx1"/>
                            </a:solidFill>
                            <a:latin typeface="+mn-lt"/>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17073" t="-10667" r="-163" b="-230667"/>
                          </a:stretch>
                        </a:blipFill>
                      </a:tcPr>
                    </a:tc>
                    <a:extLst>
                      <a:ext uri="{0D108BD9-81ED-4DB2-BD59-A6C34878D82A}">
                        <a16:rowId xmlns:a16="http://schemas.microsoft.com/office/drawing/2014/main" val="1509099732"/>
                      </a:ext>
                    </a:extLst>
                  </a:tr>
                  <a:tr h="457200">
                    <a:tc>
                      <a:txBody>
                        <a:bodyPr/>
                        <a:lstStyle/>
                        <a:p>
                          <a:r>
                            <a:rPr lang="en-US" altLang="zh-CN" sz="2400" dirty="0" smtClean="0">
                              <a:solidFill>
                                <a:schemeClr val="tx1"/>
                              </a:solidFill>
                              <a:latin typeface="+mn-lt"/>
                              <a:cs typeface="Arial" panose="020B0604020202020204" pitchFamily="34" charset="0"/>
                            </a:rPr>
                            <a:t>Microphone voice (&lt; 10kHz)</a:t>
                          </a:r>
                          <a:endParaRPr lang="zh-CN" altLang="en-US" sz="2400" dirty="0">
                            <a:solidFill>
                              <a:schemeClr val="tx1"/>
                            </a:solidFill>
                            <a:latin typeface="+mn-lt"/>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altLang="zh-CN" sz="2400" dirty="0" smtClean="0">
                              <a:solidFill>
                                <a:schemeClr val="tx1"/>
                              </a:solidFill>
                              <a:latin typeface="+mn-lt"/>
                              <a:cs typeface="Arial" panose="020B0604020202020204" pitchFamily="34" charset="0"/>
                            </a:rPr>
                            <a:t>20 kHz</a:t>
                          </a:r>
                          <a:endParaRPr lang="zh-CN" altLang="en-US" sz="2400" dirty="0">
                            <a:solidFill>
                              <a:schemeClr val="tx1"/>
                            </a:solidFill>
                            <a:latin typeface="+mn-lt"/>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93410796"/>
                      </a:ext>
                    </a:extLst>
                  </a:tr>
                  <a:tr h="457200">
                    <a:tc>
                      <a:txBody>
                        <a:bodyPr/>
                        <a:lstStyle/>
                        <a:p>
                          <a:r>
                            <a:rPr lang="en-US" altLang="zh-CN" sz="2400" dirty="0" smtClean="0">
                              <a:solidFill>
                                <a:schemeClr val="tx1"/>
                              </a:solidFill>
                              <a:latin typeface="+mn-lt"/>
                              <a:cs typeface="Arial" panose="020B0604020202020204" pitchFamily="34" charset="0"/>
                            </a:rPr>
                            <a:t>Telephone voice (&lt; 4kHz)</a:t>
                          </a:r>
                          <a:endParaRPr lang="zh-CN" altLang="en-US" sz="2400" dirty="0">
                            <a:solidFill>
                              <a:schemeClr val="tx1"/>
                            </a:solidFill>
                            <a:latin typeface="+mn-lt"/>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2400" dirty="0" smtClean="0">
                              <a:solidFill>
                                <a:schemeClr val="tx1"/>
                              </a:solidFill>
                              <a:latin typeface="+mn-lt"/>
                              <a:cs typeface="Arial" panose="020B0604020202020204" pitchFamily="34" charset="0"/>
                            </a:rPr>
                            <a:t>8 kHz</a:t>
                          </a:r>
                          <a:endParaRPr lang="zh-CN" altLang="en-US" sz="2400" dirty="0">
                            <a:solidFill>
                              <a:schemeClr val="tx1"/>
                            </a:solidFill>
                            <a:latin typeface="+mn-lt"/>
                            <a:cs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1004492"/>
                      </a:ext>
                    </a:extLst>
                  </a:tr>
                </a:tbl>
              </a:graphicData>
            </a:graphic>
          </p:graphicFrame>
        </mc:Fallback>
      </mc:AlternateContent>
    </p:spTree>
    <p:extLst>
      <p:ext uri="{BB962C8B-B14F-4D97-AF65-F5344CB8AC3E}">
        <p14:creationId xmlns:p14="http://schemas.microsoft.com/office/powerpoint/2010/main" val="1282709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Nyquist</a:t>
            </a:r>
            <a:r>
              <a:rPr lang="en-US" altLang="zh-CN" dirty="0"/>
              <a:t>-Shannon sampling theorem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783772" y="856988"/>
                <a:ext cx="5087639" cy="6001011"/>
              </a:xfrm>
            </p:spPr>
            <p:txBody>
              <a:bodyPr>
                <a:noAutofit/>
              </a:bodyPr>
              <a:lstStyle/>
              <a:p>
                <a:r>
                  <a:rPr lang="en-US" altLang="zh-CN" b="1" dirty="0"/>
                  <a:t>The minimum sampling frequency of a signal that it will not distort its underlying information, should be double the frequency of its highest frequency component.</a:t>
                </a:r>
              </a:p>
              <a:p>
                <a:endParaRPr lang="en-US" altLang="zh-CN" b="1" dirty="0"/>
              </a:p>
              <a:p>
                <a:r>
                  <a:rPr lang="en-GB" altLang="zh-CN" dirty="0"/>
                  <a:t>If </a:t>
                </a:r>
                <a14:m>
                  <m:oMath xmlns:m="http://schemas.openxmlformats.org/officeDocument/2006/math">
                    <m:sSub>
                      <m:sSubPr>
                        <m:ctrlPr>
                          <a:rPr lang="en-US" altLang="zh-CN" b="0" i="1" dirty="0" smtClean="0">
                            <a:latin typeface="Cambria Math" panose="02040503050406030204" pitchFamily="18" charset="0"/>
                          </a:rPr>
                        </m:ctrlPr>
                      </m:sSubPr>
                      <m:e>
                        <m:r>
                          <a:rPr lang="en-GB" altLang="zh-CN" i="1" dirty="0" smtClean="0">
                            <a:latin typeface="Cambria Math" panose="02040503050406030204" pitchFamily="18" charset="0"/>
                          </a:rPr>
                          <m:t>𝑓</m:t>
                        </m:r>
                      </m:e>
                      <m:sub>
                        <m:r>
                          <a:rPr lang="en-US" altLang="zh-CN" b="0" i="1" dirty="0" smtClean="0">
                            <a:latin typeface="Cambria Math" panose="02040503050406030204" pitchFamily="18" charset="0"/>
                          </a:rPr>
                          <m:t>𝑠</m:t>
                        </m:r>
                      </m:sub>
                    </m:sSub>
                  </m:oMath>
                </a14:m>
                <a:r>
                  <a:rPr lang="en-GB" altLang="zh-CN" dirty="0"/>
                  <a:t> is the </a:t>
                </a:r>
                <a:r>
                  <a:rPr lang="en-GB" altLang="zh-CN" b="1" dirty="0"/>
                  <a:t>sampling frequency</a:t>
                </a:r>
                <a:r>
                  <a:rPr lang="en-GB" altLang="zh-CN" dirty="0"/>
                  <a:t>, then the </a:t>
                </a:r>
                <a:r>
                  <a:rPr lang="en-GB" altLang="zh-CN" b="1" dirty="0"/>
                  <a:t>critical frequency</a:t>
                </a:r>
                <a:r>
                  <a:rPr lang="en-GB" altLang="zh-CN" dirty="0"/>
                  <a:t> (or </a:t>
                </a:r>
                <a:r>
                  <a:rPr lang="en-GB" altLang="zh-CN" b="1" dirty="0" err="1"/>
                  <a:t>Nyquist</a:t>
                </a:r>
                <a:r>
                  <a:rPr lang="en-GB" altLang="zh-CN" b="1" dirty="0"/>
                  <a:t> limit</a:t>
                </a:r>
                <a:r>
                  <a:rPr lang="en-GB" altLang="zh-CN" dirty="0"/>
                  <a:t>) </a:t>
                </a:r>
                <a14:m>
                  <m:oMath xmlns:m="http://schemas.openxmlformats.org/officeDocument/2006/math">
                    <m:sSub>
                      <m:sSubPr>
                        <m:ctrlPr>
                          <a:rPr lang="en-US" altLang="zh-CN" b="0" i="1" dirty="0" smtClean="0">
                            <a:latin typeface="Cambria Math" panose="02040503050406030204" pitchFamily="18" charset="0"/>
                          </a:rPr>
                        </m:ctrlPr>
                      </m:sSubPr>
                      <m:e>
                        <m:r>
                          <a:rPr lang="en-GB" altLang="zh-CN" i="1" dirty="0" smtClean="0">
                            <a:latin typeface="Cambria Math" panose="02040503050406030204" pitchFamily="18" charset="0"/>
                          </a:rPr>
                          <m:t>𝑓</m:t>
                        </m:r>
                      </m:e>
                      <m:sub>
                        <m:r>
                          <a:rPr lang="en-US" altLang="zh-CN" b="0" i="1" dirty="0" smtClean="0">
                            <a:latin typeface="Cambria Math" panose="02040503050406030204" pitchFamily="18" charset="0"/>
                          </a:rPr>
                          <m:t>𝑁</m:t>
                        </m:r>
                      </m:sub>
                    </m:sSub>
                  </m:oMath>
                </a14:m>
                <a:r>
                  <a:rPr lang="en-GB" altLang="zh-CN" dirty="0"/>
                  <a:t> is defined as equal to </a:t>
                </a:r>
                <a14:m>
                  <m:oMath xmlns:m="http://schemas.openxmlformats.org/officeDocument/2006/math">
                    <m:f>
                      <m:fPr>
                        <m:ctrlPr>
                          <a:rPr lang="en-US" altLang="zh-CN" b="0" i="1" dirty="0" smtClean="0">
                            <a:latin typeface="Cambria Math" panose="02040503050406030204" pitchFamily="18" charset="0"/>
                          </a:rPr>
                        </m:ctrlPr>
                      </m:fPr>
                      <m:num>
                        <m:sSub>
                          <m:sSubPr>
                            <m:ctrlPr>
                              <a:rPr lang="en-US" altLang="zh-CN" b="0" i="1" dirty="0" smtClean="0">
                                <a:latin typeface="Cambria Math" panose="02040503050406030204" pitchFamily="18" charset="0"/>
                              </a:rPr>
                            </m:ctrlPr>
                          </m:sSubPr>
                          <m:e>
                            <m:r>
                              <a:rPr lang="en-GB" altLang="zh-CN" i="1" dirty="0">
                                <a:latin typeface="Cambria Math" panose="02040503050406030204" pitchFamily="18" charset="0"/>
                              </a:rPr>
                              <m:t>𝑓</m:t>
                            </m:r>
                          </m:e>
                          <m:sub>
                            <m:r>
                              <a:rPr lang="en-US" altLang="zh-CN" b="0" i="1" dirty="0" smtClean="0">
                                <a:latin typeface="Cambria Math" panose="02040503050406030204" pitchFamily="18" charset="0"/>
                              </a:rPr>
                              <m:t>2</m:t>
                            </m:r>
                          </m:sub>
                        </m:sSub>
                      </m:num>
                      <m:den>
                        <m:r>
                          <a:rPr lang="en-US" altLang="zh-CN" b="0" i="1" dirty="0" smtClean="0">
                            <a:latin typeface="Cambria Math" panose="02040503050406030204" pitchFamily="18" charset="0"/>
                          </a:rPr>
                          <m:t>2</m:t>
                        </m:r>
                      </m:den>
                    </m:f>
                  </m:oMath>
                </a14:m>
                <a:r>
                  <a:rPr lang="en-GB" altLang="zh-CN" dirty="0"/>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783772" y="856988"/>
                <a:ext cx="5087639" cy="6001011"/>
              </a:xfrm>
              <a:blipFill>
                <a:blip r:embed="rId3"/>
                <a:stretch>
                  <a:fillRect l="-1918" t="-1423" r="-2398"/>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pPr>
              <a:defRPr/>
            </a:pPr>
            <a:r>
              <a:rPr lang="en-US" altLang="zh-TW"/>
              <a:t>Speech Recognition</a:t>
            </a:r>
          </a:p>
        </p:txBody>
      </p:sp>
      <p:sp>
        <p:nvSpPr>
          <p:cNvPr id="5" name="灯片编号占位符 4"/>
          <p:cNvSpPr>
            <a:spLocks noGrp="1"/>
          </p:cNvSpPr>
          <p:nvPr>
            <p:ph type="sldNum" sz="quarter" idx="12"/>
          </p:nvPr>
        </p:nvSpPr>
        <p:spPr/>
        <p:txBody>
          <a:bodyPr/>
          <a:lstStyle/>
          <a:p>
            <a:pPr>
              <a:defRPr/>
            </a:pPr>
            <a:fld id="{B9CD4CCB-73CB-499F-9483-72A1F6A46DBE}" type="slidenum">
              <a:rPr lang="zh-TW" altLang="en-US" smtClean="0"/>
              <a:pPr>
                <a:defRPr/>
              </a:pPr>
              <a:t>8</a:t>
            </a:fld>
            <a:endParaRPr lang="en-US" altLang="zh-TW" dirty="0"/>
          </a:p>
        </p:txBody>
      </p:sp>
      <p:pic>
        <p:nvPicPr>
          <p:cNvPr id="1026" name="Picture 2" descr="http://195.134.76.37/applets/AppletNyquist/Fig_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3027" y="856989"/>
            <a:ext cx="6148973" cy="5326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394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Nyquist</a:t>
            </a:r>
            <a:r>
              <a:rPr lang="en-US" altLang="zh-CN" dirty="0"/>
              <a:t>-Shannon sampling theorem</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783772" y="856988"/>
                <a:ext cx="5087639" cy="6001011"/>
              </a:xfrm>
            </p:spPr>
            <p:txBody>
              <a:bodyPr>
                <a:noAutofit/>
              </a:bodyPr>
              <a:lstStyle/>
              <a:p>
                <a:r>
                  <a:rPr lang="en-US" altLang="zh-CN" b="1" dirty="0"/>
                  <a:t>The minimum sampling frequency of a signal that it will not distort its underlying information, should be double the frequency of its highest frequency component.</a:t>
                </a:r>
              </a:p>
              <a:p>
                <a:endParaRPr lang="en-US" altLang="zh-CN" b="1" dirty="0"/>
              </a:p>
              <a:p>
                <a:r>
                  <a:rPr lang="en-GB" altLang="zh-CN" dirty="0"/>
                  <a:t>If </a:t>
                </a:r>
                <a14:m>
                  <m:oMath xmlns:m="http://schemas.openxmlformats.org/officeDocument/2006/math">
                    <m:sSub>
                      <m:sSubPr>
                        <m:ctrlPr>
                          <a:rPr lang="en-US" altLang="zh-CN" b="0" i="1" dirty="0" smtClean="0">
                            <a:latin typeface="Cambria Math" panose="02040503050406030204" pitchFamily="18" charset="0"/>
                          </a:rPr>
                        </m:ctrlPr>
                      </m:sSubPr>
                      <m:e>
                        <m:r>
                          <a:rPr lang="en-GB" altLang="zh-CN" i="1" dirty="0" smtClean="0">
                            <a:latin typeface="Cambria Math" panose="02040503050406030204" pitchFamily="18" charset="0"/>
                          </a:rPr>
                          <m:t>𝑓</m:t>
                        </m:r>
                      </m:e>
                      <m:sub>
                        <m:r>
                          <a:rPr lang="en-US" altLang="zh-CN" b="0" i="1" dirty="0" smtClean="0">
                            <a:latin typeface="Cambria Math" panose="02040503050406030204" pitchFamily="18" charset="0"/>
                          </a:rPr>
                          <m:t>𝑠</m:t>
                        </m:r>
                      </m:sub>
                    </m:sSub>
                  </m:oMath>
                </a14:m>
                <a:r>
                  <a:rPr lang="en-GB" altLang="zh-CN" dirty="0"/>
                  <a:t> is the </a:t>
                </a:r>
                <a:r>
                  <a:rPr lang="en-GB" altLang="zh-CN" b="1" dirty="0"/>
                  <a:t>sampling frequency</a:t>
                </a:r>
                <a:r>
                  <a:rPr lang="en-GB" altLang="zh-CN" dirty="0"/>
                  <a:t>, then the </a:t>
                </a:r>
                <a:r>
                  <a:rPr lang="en-GB" altLang="zh-CN" b="1" dirty="0"/>
                  <a:t>critical frequency</a:t>
                </a:r>
                <a:r>
                  <a:rPr lang="en-GB" altLang="zh-CN" dirty="0"/>
                  <a:t> (or </a:t>
                </a:r>
                <a:r>
                  <a:rPr lang="en-GB" altLang="zh-CN" b="1" dirty="0" err="1"/>
                  <a:t>Nyquist</a:t>
                </a:r>
                <a:r>
                  <a:rPr lang="en-GB" altLang="zh-CN" b="1" dirty="0"/>
                  <a:t> limit</a:t>
                </a:r>
                <a:r>
                  <a:rPr lang="en-GB" altLang="zh-CN" dirty="0"/>
                  <a:t>) </a:t>
                </a:r>
                <a14:m>
                  <m:oMath xmlns:m="http://schemas.openxmlformats.org/officeDocument/2006/math">
                    <m:sSub>
                      <m:sSubPr>
                        <m:ctrlPr>
                          <a:rPr lang="en-US" altLang="zh-CN" b="0" i="1" dirty="0" smtClean="0">
                            <a:latin typeface="Cambria Math" panose="02040503050406030204" pitchFamily="18" charset="0"/>
                          </a:rPr>
                        </m:ctrlPr>
                      </m:sSubPr>
                      <m:e>
                        <m:r>
                          <a:rPr lang="en-GB" altLang="zh-CN" i="1" dirty="0" smtClean="0">
                            <a:latin typeface="Cambria Math" panose="02040503050406030204" pitchFamily="18" charset="0"/>
                          </a:rPr>
                          <m:t>𝑓</m:t>
                        </m:r>
                      </m:e>
                      <m:sub>
                        <m:r>
                          <a:rPr lang="en-US" altLang="zh-CN" b="0" i="1" dirty="0" smtClean="0">
                            <a:latin typeface="Cambria Math" panose="02040503050406030204" pitchFamily="18" charset="0"/>
                          </a:rPr>
                          <m:t>𝑁</m:t>
                        </m:r>
                      </m:sub>
                    </m:sSub>
                  </m:oMath>
                </a14:m>
                <a:r>
                  <a:rPr lang="en-GB" altLang="zh-CN" dirty="0"/>
                  <a:t> is defined as equal to </a:t>
                </a:r>
                <a14:m>
                  <m:oMath xmlns:m="http://schemas.openxmlformats.org/officeDocument/2006/math">
                    <m:f>
                      <m:fPr>
                        <m:ctrlPr>
                          <a:rPr lang="en-US" altLang="zh-CN" b="0" i="1" dirty="0" smtClean="0">
                            <a:latin typeface="Cambria Math" panose="02040503050406030204" pitchFamily="18" charset="0"/>
                          </a:rPr>
                        </m:ctrlPr>
                      </m:fPr>
                      <m:num>
                        <m:sSub>
                          <m:sSubPr>
                            <m:ctrlPr>
                              <a:rPr lang="en-US" altLang="zh-CN" b="0" i="1" dirty="0" smtClean="0">
                                <a:latin typeface="Cambria Math" panose="02040503050406030204" pitchFamily="18" charset="0"/>
                              </a:rPr>
                            </m:ctrlPr>
                          </m:sSubPr>
                          <m:e>
                            <m:r>
                              <a:rPr lang="en-GB" altLang="zh-CN" i="1" dirty="0">
                                <a:latin typeface="Cambria Math" panose="02040503050406030204" pitchFamily="18" charset="0"/>
                              </a:rPr>
                              <m:t>𝑓</m:t>
                            </m:r>
                          </m:e>
                          <m:sub>
                            <m:r>
                              <a:rPr lang="en-US" altLang="zh-CN" b="0" i="1" dirty="0" smtClean="0">
                                <a:latin typeface="Cambria Math" panose="02040503050406030204" pitchFamily="18" charset="0"/>
                              </a:rPr>
                              <m:t>2</m:t>
                            </m:r>
                          </m:sub>
                        </m:sSub>
                      </m:num>
                      <m:den>
                        <m:r>
                          <a:rPr lang="en-US" altLang="zh-CN" b="0" i="1" dirty="0" smtClean="0">
                            <a:latin typeface="Cambria Math" panose="02040503050406030204" pitchFamily="18" charset="0"/>
                          </a:rPr>
                          <m:t>2</m:t>
                        </m:r>
                      </m:den>
                    </m:f>
                  </m:oMath>
                </a14:m>
                <a:r>
                  <a:rPr lang="en-GB" altLang="zh-CN" dirty="0"/>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783772" y="856988"/>
                <a:ext cx="5087639" cy="6001011"/>
              </a:xfrm>
              <a:blipFill>
                <a:blip r:embed="rId3"/>
                <a:stretch>
                  <a:fillRect l="-1918" t="-1423" r="-2398"/>
                </a:stretch>
              </a:blipFill>
            </p:spPr>
            <p:txBody>
              <a:bodyPr/>
              <a:lstStyle/>
              <a:p>
                <a:r>
                  <a:rPr lang="zh-CN" altLang="en-US">
                    <a:noFill/>
                  </a:rPr>
                  <a:t> </a:t>
                </a:r>
              </a:p>
            </p:txBody>
          </p:sp>
        </mc:Fallback>
      </mc:AlternateContent>
      <p:sp>
        <p:nvSpPr>
          <p:cNvPr id="4" name="页脚占位符 3"/>
          <p:cNvSpPr>
            <a:spLocks noGrp="1"/>
          </p:cNvSpPr>
          <p:nvPr>
            <p:ph type="ftr" sz="quarter" idx="11"/>
          </p:nvPr>
        </p:nvSpPr>
        <p:spPr/>
        <p:txBody>
          <a:bodyPr/>
          <a:lstStyle/>
          <a:p>
            <a:pPr>
              <a:defRPr/>
            </a:pPr>
            <a:r>
              <a:rPr lang="en-US" altLang="zh-TW"/>
              <a:t>Speech Recognition</a:t>
            </a:r>
          </a:p>
        </p:txBody>
      </p:sp>
      <p:sp>
        <p:nvSpPr>
          <p:cNvPr id="5" name="灯片编号占位符 4"/>
          <p:cNvSpPr>
            <a:spLocks noGrp="1"/>
          </p:cNvSpPr>
          <p:nvPr>
            <p:ph type="sldNum" sz="quarter" idx="12"/>
          </p:nvPr>
        </p:nvSpPr>
        <p:spPr/>
        <p:txBody>
          <a:bodyPr/>
          <a:lstStyle/>
          <a:p>
            <a:pPr>
              <a:defRPr/>
            </a:pPr>
            <a:fld id="{B9CD4CCB-73CB-499F-9483-72A1F6A46DBE}" type="slidenum">
              <a:rPr lang="zh-TW" altLang="en-US" smtClean="0"/>
              <a:pPr>
                <a:defRPr/>
              </a:pPr>
              <a:t>9</a:t>
            </a:fld>
            <a:endParaRPr lang="en-US" altLang="zh-TW" dirty="0"/>
          </a:p>
        </p:txBody>
      </p:sp>
      <p:pic>
        <p:nvPicPr>
          <p:cNvPr id="3074" name="Picture 2" descr="https://upload.wikimedia.org/wikipedia/commons/f/fb/Moire_pattern_of_bricks_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7589" y="856988"/>
            <a:ext cx="2989539" cy="364577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upload.wikimedia.org/wikipedia/commons/3/31/Moire_pattern_of_brick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7128" y="2679876"/>
            <a:ext cx="3104872" cy="3773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487583"/>
      </p:ext>
    </p:extLst>
  </p:cSld>
  <p:clrMapOvr>
    <a:masterClrMapping/>
  </p:clrMapOvr>
</p:sld>
</file>

<file path=ppt/theme/theme1.xml><?xml version="1.0" encoding="utf-8"?>
<a:theme xmlns:a="http://schemas.openxmlformats.org/drawingml/2006/main" name="主题1">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主题1" id="{F8E2CEDC-0980-4B0E-8298-101051342058}" vid="{9EBC82F2-6DA7-4229-ABAA-8A09377D7A85}"/>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29204</TotalTime>
  <Words>5059</Words>
  <Application>Microsoft Office PowerPoint</Application>
  <PresentationFormat>宽屏</PresentationFormat>
  <Paragraphs>834</Paragraphs>
  <Slides>63</Slides>
  <Notes>30</Notes>
  <HiddenSlides>0</HiddenSlides>
  <MMClips>3</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63</vt:i4>
      </vt:variant>
    </vt:vector>
  </HeadingPairs>
  <TitlesOfParts>
    <vt:vector size="74" baseType="lpstr">
      <vt:lpstr>新細明體</vt:lpstr>
      <vt:lpstr>等线</vt:lpstr>
      <vt:lpstr>宋体</vt:lpstr>
      <vt:lpstr>微软雅黑</vt:lpstr>
      <vt:lpstr>Arial</vt:lpstr>
      <vt:lpstr>Calibri</vt:lpstr>
      <vt:lpstr>Calibri Light</vt:lpstr>
      <vt:lpstr>Cambria Math</vt:lpstr>
      <vt:lpstr>Times New Roman</vt:lpstr>
      <vt:lpstr>Wingdings</vt:lpstr>
      <vt:lpstr>主题1</vt:lpstr>
      <vt:lpstr>Speech Signal Analysis</vt:lpstr>
      <vt:lpstr>Content</vt:lpstr>
      <vt:lpstr>Speech signal analysis for ASR</vt:lpstr>
      <vt:lpstr>A/D conversion</vt:lpstr>
      <vt:lpstr>A/D conversion</vt:lpstr>
      <vt:lpstr>A/D conversion</vt:lpstr>
      <vt:lpstr>A/D conversion – Sampling</vt:lpstr>
      <vt:lpstr>Nyquist-Shannon sampling theorem</vt:lpstr>
      <vt:lpstr>Nyquist-Shannon sampling theorem</vt:lpstr>
      <vt:lpstr>Nyquist-Shannon sampling theorem</vt:lpstr>
      <vt:lpstr>Acoustic Features for ASR</vt:lpstr>
      <vt:lpstr>Acoustic Features for ASR</vt:lpstr>
      <vt:lpstr>MFCC-based front end for ASR </vt:lpstr>
      <vt:lpstr>Pre-emphasis and spectral tilt</vt:lpstr>
      <vt:lpstr>Speech production model</vt:lpstr>
      <vt:lpstr>Pre-emphasis and spectral tilt</vt:lpstr>
      <vt:lpstr>Windowing</vt:lpstr>
      <vt:lpstr>Windowing</vt:lpstr>
      <vt:lpstr>Windowing</vt:lpstr>
      <vt:lpstr>Windowing</vt:lpstr>
      <vt:lpstr>Windowing</vt:lpstr>
      <vt:lpstr>Windowing</vt:lpstr>
      <vt:lpstr>Discrete Fourier Transform (DFT)</vt:lpstr>
      <vt:lpstr>DFT Spectrum</vt:lpstr>
      <vt:lpstr>Windowing and spectral analysis</vt:lpstr>
      <vt:lpstr>Windowing and spectral analysis</vt:lpstr>
      <vt:lpstr>Wide-band and narrow-band spectrograms</vt:lpstr>
      <vt:lpstr>MFCC-based front end for ASR </vt:lpstr>
      <vt:lpstr>Human hearing</vt:lpstr>
      <vt:lpstr>Equal loudness contour</vt:lpstr>
      <vt:lpstr>Nonlinear frequency scaling</vt:lpstr>
      <vt:lpstr>Mel-Filter Bank</vt:lpstr>
      <vt:lpstr>Mel-Filter Bank</vt:lpstr>
      <vt:lpstr>Mel-Filter Bank</vt:lpstr>
      <vt:lpstr>Mel-Filter Bank</vt:lpstr>
      <vt:lpstr>Mel-Filter Bank</vt:lpstr>
      <vt:lpstr>Mel-Filter Bank</vt:lpstr>
      <vt:lpstr>An example of Mel-Filter Bank computation</vt:lpstr>
      <vt:lpstr>An example of Mel-Filter Bank computation</vt:lpstr>
      <vt:lpstr>An example of Mel-Filter Bank computation</vt:lpstr>
      <vt:lpstr>Mel-Filter Bank (Cont.)</vt:lpstr>
      <vt:lpstr>MFCC-based front end for ASR</vt:lpstr>
      <vt:lpstr>Log Mel Power Spectrum</vt:lpstr>
      <vt:lpstr>MFCC-based front end for ASR</vt:lpstr>
      <vt:lpstr>DFT Spectrum Features for ASR</vt:lpstr>
      <vt:lpstr>Cepstral Analysis</vt:lpstr>
      <vt:lpstr>Speech production model</vt:lpstr>
      <vt:lpstr>Cepstral Analysis</vt:lpstr>
      <vt:lpstr>The Cepstrum</vt:lpstr>
      <vt:lpstr>MFCCs</vt:lpstr>
      <vt:lpstr>MFCC-based front end for ASR</vt:lpstr>
      <vt:lpstr>Dynamic features</vt:lpstr>
      <vt:lpstr>MFCC-based front end for ASR</vt:lpstr>
      <vt:lpstr>Feature normalization</vt:lpstr>
      <vt:lpstr>An example of MFCC computation</vt:lpstr>
      <vt:lpstr>An example of MFCC computation</vt:lpstr>
      <vt:lpstr>Acoustic features in state-of-the-art ASR systems</vt:lpstr>
      <vt:lpstr>PowerPoint 演示文稿</vt:lpstr>
      <vt:lpstr>PowerPoint 演示文稿</vt:lpstr>
      <vt:lpstr>PowerPoint 演示文稿</vt:lpstr>
      <vt:lpstr>Summary: Speech Signal Analysis for ASR</vt:lpstr>
      <vt:lpstr>References</vt:lpstr>
      <vt:lpstr>Assignment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Voice Signals</dc:title>
  <dc:creator>Ying</dc:creator>
  <cp:lastModifiedBy>Ying SHEN</cp:lastModifiedBy>
  <cp:revision>621</cp:revision>
  <dcterms:created xsi:type="dcterms:W3CDTF">2020-07-30T07:48:25Z</dcterms:created>
  <dcterms:modified xsi:type="dcterms:W3CDTF">2021-10-17T01:02:13Z</dcterms:modified>
</cp:coreProperties>
</file>